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sldIdLst>
    <p:sldId id="256" r:id="rId2"/>
    <p:sldId id="261" r:id="rId3"/>
    <p:sldId id="259" r:id="rId4"/>
    <p:sldId id="318" r:id="rId5"/>
    <p:sldId id="257" r:id="rId6"/>
    <p:sldId id="258" r:id="rId7"/>
    <p:sldId id="319" r:id="rId8"/>
    <p:sldId id="320" r:id="rId9"/>
    <p:sldId id="321" r:id="rId10"/>
    <p:sldId id="322" r:id="rId11"/>
    <p:sldId id="323" r:id="rId12"/>
    <p:sldId id="260" r:id="rId13"/>
    <p:sldId id="325" r:id="rId14"/>
    <p:sldId id="326" r:id="rId15"/>
    <p:sldId id="262" r:id="rId16"/>
    <p:sldId id="263" r:id="rId17"/>
    <p:sldId id="264" r:id="rId18"/>
    <p:sldId id="327" r:id="rId19"/>
    <p:sldId id="265" r:id="rId20"/>
    <p:sldId id="266" r:id="rId21"/>
    <p:sldId id="328" r:id="rId22"/>
    <p:sldId id="267" r:id="rId23"/>
    <p:sldId id="268" r:id="rId24"/>
    <p:sldId id="272" r:id="rId25"/>
    <p:sldId id="273" r:id="rId26"/>
    <p:sldId id="329" r:id="rId27"/>
    <p:sldId id="270" r:id="rId28"/>
    <p:sldId id="269" r:id="rId29"/>
    <p:sldId id="274" r:id="rId30"/>
    <p:sldId id="275" r:id="rId31"/>
    <p:sldId id="276" r:id="rId32"/>
    <p:sldId id="277" r:id="rId33"/>
    <p:sldId id="278" r:id="rId34"/>
    <p:sldId id="285" r:id="rId35"/>
    <p:sldId id="279" r:id="rId36"/>
    <p:sldId id="286" r:id="rId37"/>
    <p:sldId id="287" r:id="rId38"/>
    <p:sldId id="288" r:id="rId39"/>
    <p:sldId id="281" r:id="rId40"/>
    <p:sldId id="280" r:id="rId41"/>
    <p:sldId id="282" r:id="rId42"/>
    <p:sldId id="283" r:id="rId43"/>
    <p:sldId id="284" r:id="rId44"/>
    <p:sldId id="289" r:id="rId45"/>
    <p:sldId id="290" r:id="rId46"/>
    <p:sldId id="291" r:id="rId47"/>
    <p:sldId id="292" r:id="rId48"/>
    <p:sldId id="330" r:id="rId49"/>
    <p:sldId id="293" r:id="rId50"/>
    <p:sldId id="294" r:id="rId51"/>
    <p:sldId id="295" r:id="rId52"/>
    <p:sldId id="296" r:id="rId53"/>
    <p:sldId id="297" r:id="rId54"/>
    <p:sldId id="299" r:id="rId55"/>
    <p:sldId id="300" r:id="rId56"/>
    <p:sldId id="298" r:id="rId57"/>
    <p:sldId id="301" r:id="rId58"/>
    <p:sldId id="304" r:id="rId59"/>
    <p:sldId id="305" r:id="rId60"/>
    <p:sldId id="303" r:id="rId61"/>
    <p:sldId id="302" r:id="rId62"/>
    <p:sldId id="306" r:id="rId63"/>
    <p:sldId id="307" r:id="rId64"/>
    <p:sldId id="317" r:id="rId65"/>
    <p:sldId id="308" r:id="rId66"/>
    <p:sldId id="309" r:id="rId67"/>
    <p:sldId id="310" r:id="rId68"/>
    <p:sldId id="311" r:id="rId69"/>
    <p:sldId id="312" r:id="rId70"/>
    <p:sldId id="313" r:id="rId71"/>
    <p:sldId id="314" r:id="rId72"/>
    <p:sldId id="315" r:id="rId73"/>
    <p:sldId id="316" r:id="rId74"/>
    <p:sldId id="331" r:id="rId75"/>
    <p:sldId id="332" r:id="rId76"/>
    <p:sldId id="333"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F505"/>
    <a:srgbClr val="DB77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0"/>
    <p:restoredTop sz="71348"/>
  </p:normalViewPr>
  <p:slideViewPr>
    <p:cSldViewPr snapToGrid="0" snapToObjects="1">
      <p:cViewPr varScale="1">
        <p:scale>
          <a:sx n="110" d="100"/>
          <a:sy n="110" d="100"/>
        </p:scale>
        <p:origin x="1504" y="168"/>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6756BF-C669-5147-8C08-C8E1561D684A}" type="datetimeFigureOut">
              <a:rPr lang="en-US" smtClean="0"/>
              <a:t>8/7/22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D9F96B-B1F7-514A-87F1-91EAEA945686}" type="slidenum">
              <a:rPr lang="en-US" smtClean="0"/>
              <a:t>‹#›</a:t>
            </a:fld>
            <a:endParaRPr lang="en-US"/>
          </a:p>
        </p:txBody>
      </p:sp>
    </p:spTree>
    <p:extLst>
      <p:ext uri="{BB962C8B-B14F-4D97-AF65-F5344CB8AC3E}">
        <p14:creationId xmlns:p14="http://schemas.microsoft.com/office/powerpoint/2010/main" val="29839401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en.wikipedia.org/wiki/N-gram"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eb.stanford.edu/group/pdplab/pdphandbook/handbookli2.html#XElman90"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skymind.ai/wiki/lstm#two"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1</a:t>
            </a:fld>
            <a:endParaRPr lang="en-US"/>
          </a:p>
        </p:txBody>
      </p:sp>
    </p:spTree>
    <p:extLst>
      <p:ext uri="{BB962C8B-B14F-4D97-AF65-F5344CB8AC3E}">
        <p14:creationId xmlns:p14="http://schemas.microsoft.com/office/powerpoint/2010/main" val="2345822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Markov chains, which model transitions between states in an observed sequence, were first described by the mathematician Andrey Markov in 1906. Hidden Markov models (HMMs), which model an observed sequence as probabilistically dependent upon a sequence of unobserved states, were described in the 1950s</a:t>
            </a:r>
          </a:p>
          <a:p>
            <a:r>
              <a:rPr lang="en-US" dirty="0"/>
              <a:t>However, traditional Markov model approaches are limited because their states must be drawn from a modestly sized discrete state space S. The dynamic programming algorithm that is used to perform efficient inference with hidden Markov models scales in time O(|S|2) [Viterbi, 1967]. Further, the transition table capturing the probability of moving between any two time-adjacent states is of size |S|2. Thus, standard operations become infeasible with an HMM when the set of possible hidden states grows large. Further, each hidden state can depend only on the immediately previous state. While it is possible to extend a Markov model to account for a larger context window by creating a new state space equal to the cross product of the possible states at each time in the window, this procedure grows the state space exponentially with the size of the 3window, rendering Markov models computationally impractical for modeling long-range dependencies</a:t>
            </a:r>
          </a:p>
        </p:txBody>
      </p:sp>
      <p:sp>
        <p:nvSpPr>
          <p:cNvPr id="4" name="Slide Number Placeholder 3"/>
          <p:cNvSpPr>
            <a:spLocks noGrp="1"/>
          </p:cNvSpPr>
          <p:nvPr>
            <p:ph type="sldNum" sz="quarter" idx="5"/>
          </p:nvPr>
        </p:nvSpPr>
        <p:spPr/>
        <p:txBody>
          <a:bodyPr/>
          <a:lstStyle/>
          <a:p>
            <a:fld id="{43D9F96B-B1F7-514A-87F1-91EAEA945686}" type="slidenum">
              <a:rPr lang="en-US" smtClean="0"/>
              <a:t>11</a:t>
            </a:fld>
            <a:endParaRPr lang="en-US"/>
          </a:p>
        </p:txBody>
      </p:sp>
    </p:spTree>
    <p:extLst>
      <p:ext uri="{BB962C8B-B14F-4D97-AF65-F5344CB8AC3E}">
        <p14:creationId xmlns:p14="http://schemas.microsoft.com/office/powerpoint/2010/main" val="9119391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recurrent neural network, we will feed the first word  X1, into a neural network layer. the neural network will try to predict the output.  when move to the second words x2, instead of just predicting y2 using only X2, it also gets to input some information from step one. </a:t>
            </a:r>
          </a:p>
          <a:p>
            <a:r>
              <a:rPr lang="en-US" dirty="0"/>
              <a:t>So in particular, the activation value from time step one is passed on to time step two and so on until the last word Tx Ty. So at each time step, the RNN passes on an activation to the next time step. And to kick off the whole thing, we'll  have made-up activation at time zero, this is usually the vector of zeros.</a:t>
            </a:r>
          </a:p>
          <a:p>
            <a:r>
              <a:rPr lang="en-US" dirty="0"/>
              <a:t>Wax and is the same parameters uses for every time step. And similarly for Waa and Way</a:t>
            </a:r>
          </a:p>
          <a:p>
            <a:r>
              <a:rPr lang="en-US" dirty="0"/>
              <a:t>So, in this recurrent neural network, when making the prediction for y3, it gets the information not only from X3 but also the information from x1 and x2 because the information on x1 can pass through this way to help to prediction with Y3. One weakness of this RNN is that it only uses the information that is earlier in the sequence to make a prediction. In particular, when predicting y3, it doesn't use information about the words X4, X5, X6 and so on.</a:t>
            </a:r>
          </a:p>
        </p:txBody>
      </p:sp>
      <p:sp>
        <p:nvSpPr>
          <p:cNvPr id="4" name="Slide Number Placeholder 3"/>
          <p:cNvSpPr>
            <a:spLocks noGrp="1"/>
          </p:cNvSpPr>
          <p:nvPr>
            <p:ph type="sldNum" sz="quarter" idx="5"/>
          </p:nvPr>
        </p:nvSpPr>
        <p:spPr/>
        <p:txBody>
          <a:bodyPr/>
          <a:lstStyle/>
          <a:p>
            <a:fld id="{43D9F96B-B1F7-514A-87F1-91EAEA945686}" type="slidenum">
              <a:rPr lang="en-US" smtClean="0"/>
              <a:t>12</a:t>
            </a:fld>
            <a:endParaRPr lang="en-US"/>
          </a:p>
        </p:txBody>
      </p:sp>
    </p:spTree>
    <p:extLst>
      <p:ext uri="{BB962C8B-B14F-4D97-AF65-F5344CB8AC3E}">
        <p14:creationId xmlns:p14="http://schemas.microsoft.com/office/powerpoint/2010/main" val="3186235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First, let's go through the forward propagation calculation. .....in order to compute backpropagation, you need a loss function. So let's define an element-wise loss force, which is supposed for a certain word in the sequence. It is a person's name, so </a:t>
            </a:r>
            <a:r>
              <a:rPr lang="en-CA" sz="1200" b="0" i="0" u="none" strike="noStrike" kern="1200" dirty="0" err="1">
                <a:solidFill>
                  <a:schemeClr val="tx1"/>
                </a:solidFill>
                <a:effectLst/>
                <a:latin typeface="+mn-lt"/>
                <a:ea typeface="+mn-ea"/>
                <a:cs typeface="+mn-cs"/>
              </a:rPr>
              <a:t>y_t</a:t>
            </a:r>
            <a:r>
              <a:rPr lang="en-CA" sz="1200" b="0" i="0" u="none" strike="noStrike" kern="1200" dirty="0">
                <a:solidFill>
                  <a:schemeClr val="tx1"/>
                </a:solidFill>
                <a:effectLst/>
                <a:latin typeface="+mn-lt"/>
                <a:ea typeface="+mn-ea"/>
                <a:cs typeface="+mn-cs"/>
              </a:rPr>
              <a:t> is one. And your neural network outputs some probability of maybe 0.1 of the particular word being a person's name. So we can define this as the standard logistic regression loss, also called the cross entropy loss.  So this is the loss associated with a single prediction at a single position or at a single time set, t, for a single word. Let's now define the overall loss of the entire sequence, so L will be defined as the sum overall t. To compute the overall loss, we will take these and sum them all up to compute the final L, which is the sum of the individual per timestep losses. So, all of the forward propagation steps arrows, compute the overall loss. And  then, it allows you to compute </a:t>
            </a:r>
            <a:r>
              <a:rPr lang="en-CA" sz="1200" b="0" i="0" u="none" strike="noStrike" kern="1200" dirty="0" err="1">
                <a:solidFill>
                  <a:schemeClr val="tx1"/>
                </a:solidFill>
                <a:effectLst/>
                <a:latin typeface="+mn-lt"/>
                <a:ea typeface="+mn-ea"/>
                <a:cs typeface="+mn-cs"/>
              </a:rPr>
              <a:t>propogate</a:t>
            </a:r>
            <a:r>
              <a:rPr lang="en-CA" sz="1200" b="0" i="0" u="none" strike="noStrike" kern="1200" dirty="0">
                <a:solidFill>
                  <a:schemeClr val="tx1"/>
                </a:solidFill>
                <a:effectLst/>
                <a:latin typeface="+mn-lt"/>
                <a:ea typeface="+mn-ea"/>
                <a:cs typeface="+mn-cs"/>
              </a:rPr>
              <a:t> back and update the parameters using gradient descent. Now, in this back propagation procedure, the most significant message or the most significant recursive calculation is this one, which goes from right to left, and that's why it gives this algorithm as well, a pretty fast full name called backpropagation through time. And the motivation for this name is that for forward prop, you are scanning from left to right, increasing indices of the time, t, whereas, the backpropagation, you're going from right to left, you're kind of going backwards in time. So this gives a really cool name, backpropagation through time, where you're going backwards in time,  so far, you've only seen this one example in RNN, in which the length of the input sequence was equal to the length of the output sequence. I will introduce a much wider range of RNN architecture, which allow us to  tackle a much wider set of applications. </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The training of RNN is not trivial, as we backpropagate gradients </a:t>
            </a:r>
            <a:r>
              <a:rPr lang="en-CA" sz="1200" b="1" i="0" u="none" strike="noStrike" kern="1200" dirty="0">
                <a:solidFill>
                  <a:schemeClr val="tx1"/>
                </a:solidFill>
                <a:effectLst/>
                <a:latin typeface="+mn-lt"/>
                <a:ea typeface="+mn-ea"/>
                <a:cs typeface="+mn-cs"/>
              </a:rPr>
              <a:t>through layers </a:t>
            </a:r>
            <a:r>
              <a:rPr lang="en-CA" sz="1200" b="0" i="0" u="none" strike="noStrike" kern="1200" dirty="0">
                <a:solidFill>
                  <a:schemeClr val="tx1"/>
                </a:solidFill>
                <a:effectLst/>
                <a:latin typeface="+mn-lt"/>
                <a:ea typeface="+mn-ea"/>
                <a:cs typeface="+mn-cs"/>
              </a:rPr>
              <a:t>and also </a:t>
            </a:r>
            <a:r>
              <a:rPr lang="en-CA" sz="1200" b="1" i="0" u="none" strike="noStrike" kern="1200" dirty="0">
                <a:solidFill>
                  <a:schemeClr val="tx1"/>
                </a:solidFill>
                <a:effectLst/>
                <a:latin typeface="+mn-lt"/>
                <a:ea typeface="+mn-ea"/>
                <a:cs typeface="+mn-cs"/>
              </a:rPr>
              <a:t>through time</a:t>
            </a:r>
            <a:r>
              <a:rPr lang="en-CA" sz="1200" b="0" i="0" u="none" strike="noStrike" kern="1200" dirty="0">
                <a:solidFill>
                  <a:schemeClr val="tx1"/>
                </a:solidFill>
                <a:effectLst/>
                <a:latin typeface="+mn-lt"/>
                <a:ea typeface="+mn-ea"/>
                <a:cs typeface="+mn-cs"/>
              </a:rPr>
              <a:t>. Hence, in each time step we have to sum up all the previous contributions until the current one.</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Now, so far, you've only seen this main motivating example in RNN,  in which the length of the input sequence was equal to the length of the output sequence. </a:t>
            </a:r>
          </a:p>
          <a:p>
            <a:r>
              <a:rPr lang="en-CA" sz="1200" kern="1200" dirty="0">
                <a:solidFill>
                  <a:schemeClr val="tx1"/>
                </a:solidFill>
                <a:effectLst/>
                <a:latin typeface="+mn-lt"/>
                <a:ea typeface="+mn-ea"/>
                <a:cs typeface="+mn-cs"/>
              </a:rPr>
              <a:t>Next let see a much wider range of RNN architecture, </a:t>
            </a: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15</a:t>
            </a:fld>
            <a:endParaRPr lang="en-US"/>
          </a:p>
        </p:txBody>
      </p:sp>
    </p:spTree>
    <p:extLst>
      <p:ext uri="{BB962C8B-B14F-4D97-AF65-F5344CB8AC3E}">
        <p14:creationId xmlns:p14="http://schemas.microsoft.com/office/powerpoint/2010/main" val="3619882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name entity recognition, in the example we're using, the input length and the output length are identical, </a:t>
            </a:r>
          </a:p>
          <a:p>
            <a:r>
              <a:rPr lang="en-US" dirty="0"/>
              <a:t>in movie sentiment classification, the input can be different length or even empty and  the output y could be just an integer from 1 to 5, whereas the input is a sequence</a:t>
            </a:r>
          </a:p>
          <a:p>
            <a:r>
              <a:rPr lang="en-US" dirty="0"/>
              <a:t>They're both input and output are sequences but have different lengths, such as machine translation where a French sentence and English sentence can mean two different numbers of words to say the same thing.</a:t>
            </a:r>
          </a:p>
          <a:p>
            <a:r>
              <a:rPr lang="en-US" dirty="0"/>
              <a:t>one-to-many neural network architecture will be music generation. And the input x could be just an integer, telling it what genre of music you want or what is the first note of the music you want, you can have this input a(0) as well. when you're actually generating sequences, often you take these first synthesized output and feed it to the next layer as well. </a:t>
            </a:r>
          </a:p>
          <a:p>
            <a:r>
              <a:rPr lang="en-US" dirty="0"/>
              <a:t>many-to-many Tx != Ty For an application like machine translation, the number of words in the input sentence, say a French sentence, and the number of words in the output sentence English, those sentences could be different lengths. this that collinear network architecture has two distinct parts. There's the encoder which takes as input, and </a:t>
            </a:r>
            <a:r>
              <a:rPr lang="en-US" dirty="0" err="1"/>
              <a:t>then,a</a:t>
            </a:r>
            <a:r>
              <a:rPr lang="en-US" dirty="0"/>
              <a:t> decoder, outputs the translation into a different language. </a:t>
            </a:r>
          </a:p>
          <a:p>
            <a:r>
              <a:rPr lang="en-US" dirty="0"/>
              <a:t>So it turns out that we could modify the basic RNN architecture to address all of these problems. </a:t>
            </a:r>
          </a:p>
        </p:txBody>
      </p:sp>
      <p:sp>
        <p:nvSpPr>
          <p:cNvPr id="4" name="Slide Number Placeholder 3"/>
          <p:cNvSpPr>
            <a:spLocks noGrp="1"/>
          </p:cNvSpPr>
          <p:nvPr>
            <p:ph type="sldNum" sz="quarter" idx="5"/>
          </p:nvPr>
        </p:nvSpPr>
        <p:spPr/>
        <p:txBody>
          <a:bodyPr/>
          <a:lstStyle/>
          <a:p>
            <a:fld id="{43D9F96B-B1F7-514A-87F1-91EAEA945686}" type="slidenum">
              <a:rPr lang="en-US" smtClean="0"/>
              <a:t>16</a:t>
            </a:fld>
            <a:endParaRPr lang="en-US"/>
          </a:p>
        </p:txBody>
      </p:sp>
    </p:spTree>
    <p:extLst>
      <p:ext uri="{BB962C8B-B14F-4D97-AF65-F5344CB8AC3E}">
        <p14:creationId xmlns:p14="http://schemas.microsoft.com/office/powerpoint/2010/main" val="21228051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two sentences are sounds exactly the same, You probably think the first sentence is much more likely. In fact, that's what a good speech recognition system would output,  even though these two sentences sound exactly the same. The way a speech recognition system picks the first sentence is by using a language model which tells it what is the probability of either of these two sentences.</a:t>
            </a:r>
          </a:p>
          <a:p>
            <a:r>
              <a:rPr lang="en-US" dirty="0"/>
              <a:t>How do you build a language model? To build such a model using a RNN, you will first need a training set comprising a large corpus of English text or text from whatever language you want to build a language model of.</a:t>
            </a:r>
          </a:p>
        </p:txBody>
      </p:sp>
      <p:sp>
        <p:nvSpPr>
          <p:cNvPr id="4" name="Slide Number Placeholder 3"/>
          <p:cNvSpPr>
            <a:spLocks noGrp="1"/>
          </p:cNvSpPr>
          <p:nvPr>
            <p:ph type="sldNum" sz="quarter" idx="5"/>
          </p:nvPr>
        </p:nvSpPr>
        <p:spPr/>
        <p:txBody>
          <a:bodyPr/>
          <a:lstStyle/>
          <a:p>
            <a:fld id="{43D9F96B-B1F7-514A-87F1-91EAEA945686}" type="slidenum">
              <a:rPr lang="en-US" smtClean="0"/>
              <a:t>17</a:t>
            </a:fld>
            <a:endParaRPr lang="en-US"/>
          </a:p>
        </p:txBody>
      </p:sp>
    </p:spTree>
    <p:extLst>
      <p:ext uri="{BB962C8B-B14F-4D97-AF65-F5344CB8AC3E}">
        <p14:creationId xmlns:p14="http://schemas.microsoft.com/office/powerpoint/2010/main" val="3709367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As mentioned earlier, for a machine to make sense of natural language( language used by humans) it needs to be converted into some sort of a mathematical framework which can be modeled.</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18</a:t>
            </a:fld>
            <a:endParaRPr lang="en-US"/>
          </a:p>
        </p:txBody>
      </p:sp>
    </p:spTree>
    <p:extLst>
      <p:ext uri="{BB962C8B-B14F-4D97-AF65-F5344CB8AC3E}">
        <p14:creationId xmlns:p14="http://schemas.microsoft.com/office/powerpoint/2010/main" val="17273300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a:solidFill>
                  <a:schemeClr val="tx1"/>
                </a:solidFill>
                <a:effectLst/>
                <a:latin typeface="+mn-lt"/>
                <a:ea typeface="+mn-ea"/>
                <a:cs typeface="+mn-cs"/>
              </a:rPr>
              <a:t>Tokenization</a:t>
            </a:r>
            <a:r>
              <a:rPr lang="en-CA" sz="1200" b="0" i="0" kern="1200" dirty="0">
                <a:solidFill>
                  <a:schemeClr val="tx1"/>
                </a:solidFill>
                <a:effectLst/>
                <a:latin typeface="+mn-lt"/>
                <a:ea typeface="+mn-ea"/>
                <a:cs typeface="+mn-cs"/>
              </a:rPr>
              <a:t> is the process of breaking down a text into words.</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19</a:t>
            </a:fld>
            <a:endParaRPr lang="en-US"/>
          </a:p>
        </p:txBody>
      </p:sp>
    </p:spTree>
    <p:extLst>
      <p:ext uri="{BB962C8B-B14F-4D97-AF65-F5344CB8AC3E}">
        <p14:creationId xmlns:p14="http://schemas.microsoft.com/office/powerpoint/2010/main" val="14742747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time zero, you're going to end up computing some activation a_1 as a function of some input x_1, and x_1 would just be set to zero vector. The previous a_0 by convention, also set that to vector zeros. what a_1 does is it will make a </a:t>
            </a:r>
            <a:r>
              <a:rPr lang="en-US" dirty="0" err="1"/>
              <a:t>Softmax</a:t>
            </a:r>
            <a:r>
              <a:rPr lang="en-US" dirty="0"/>
              <a:t> prediction to try to figure out what is the probability of the first word y, so that's going to be y_1. it has a </a:t>
            </a:r>
            <a:r>
              <a:rPr lang="en-US" dirty="0" err="1"/>
              <a:t>Softmax</a:t>
            </a:r>
            <a:r>
              <a:rPr lang="en-US" dirty="0"/>
              <a:t>, so it's trying to predict what is the probability of any word in a dictionary, what's the chance that the first word is a, what's the chance that the first word is Aaron, and then what's the chance that the first word is cats, all the way up to what's the chance the first word is Zulu, Y hat 1 is output according to a </a:t>
            </a:r>
            <a:r>
              <a:rPr lang="en-US" dirty="0" err="1"/>
              <a:t>Softmax</a:t>
            </a:r>
            <a:r>
              <a:rPr lang="en-US" dirty="0"/>
              <a:t>, it just predicts what's the chance that the first word being whatever it ends up being. </a:t>
            </a:r>
          </a:p>
          <a:p>
            <a:r>
              <a:rPr lang="en-US" dirty="0"/>
              <a:t>in the next </a:t>
            </a:r>
            <a:r>
              <a:rPr lang="en-US" dirty="0" err="1"/>
              <a:t>step.itis</a:t>
            </a:r>
            <a:r>
              <a:rPr lang="en-US" dirty="0"/>
              <a:t> to try to figure out what is the second word. But now we will also give it the correct first word. the first word was actually </a:t>
            </a:r>
            <a:r>
              <a:rPr lang="en-US" dirty="0" err="1"/>
              <a:t>catapilla</a:t>
            </a:r>
            <a:r>
              <a:rPr lang="en-US" dirty="0"/>
              <a:t>, This is why y_1 is equal to x_2. At the second step, the output is again predicted by </a:t>
            </a:r>
            <a:r>
              <a:rPr lang="en-US" dirty="0" err="1"/>
              <a:t>Softmax</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20</a:t>
            </a:fld>
            <a:endParaRPr lang="en-US"/>
          </a:p>
        </p:txBody>
      </p:sp>
    </p:spTree>
    <p:extLst>
      <p:ext uri="{BB962C8B-B14F-4D97-AF65-F5344CB8AC3E}">
        <p14:creationId xmlns:p14="http://schemas.microsoft.com/office/powerpoint/2010/main" val="2027288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keep sampling until you've hit the end of a sentence and you can stop. Or alternatively, if you do not include this in your vocabulary then you can also just decide to sample 20 words or 100 words or something</a:t>
            </a:r>
          </a:p>
        </p:txBody>
      </p:sp>
      <p:sp>
        <p:nvSpPr>
          <p:cNvPr id="4" name="Slide Number Placeholder 3"/>
          <p:cNvSpPr>
            <a:spLocks noGrp="1"/>
          </p:cNvSpPr>
          <p:nvPr>
            <p:ph type="sldNum" sz="quarter" idx="5"/>
          </p:nvPr>
        </p:nvSpPr>
        <p:spPr/>
        <p:txBody>
          <a:bodyPr/>
          <a:lstStyle/>
          <a:p>
            <a:fld id="{43D9F96B-B1F7-514A-87F1-91EAEA945686}" type="slidenum">
              <a:rPr lang="en-US" smtClean="0"/>
              <a:t>21</a:t>
            </a:fld>
            <a:endParaRPr lang="en-US"/>
          </a:p>
        </p:txBody>
      </p:sp>
    </p:spTree>
    <p:extLst>
      <p:ext uri="{BB962C8B-B14F-4D97-AF65-F5344CB8AC3E}">
        <p14:creationId xmlns:p14="http://schemas.microsoft.com/office/powerpoint/2010/main" val="2948822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RNN we've seen so far is not very good at capturing very long-term dependencies because of gradient vanishing.</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For an RNN we have forward prop going from left to right and then backprop going from right to left. It can be quite difficult because of the vanishing gradients problem for the outputs of the errors associated with the later time steps to affect the computations that are earlier. In practice, what this means is it might be difficult to get a neural network to realize that it needs to memorize. Did you see a singular noun or a plural noun so that later on in the sequence it can generate either was or were, depending on whether it was singular or plural. Notice that in English the yellow highlighted in the middle could be arbitrarily long. You might need to memorize the singular plural for a very long time before you get to use that bit of information. Because of this problem, the basic RNN model has many local influences, meaning that the output y hat of green is mainly influenced by values close to y hat of green and a value here is mainly influenced by inputs that are somewhat close. It's difficult for the output here to be strongly influenced by an input that was very early in the sequence. This is because whatever the output is, it's just very difficult for the error to backpropagate all the way to the beginning of the sequence, and therefore to modify how the neural network is doing computations earlier in the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It turns out that exploding gradients are easier to spot because the parameter has just blow up. You might often see </a:t>
            </a:r>
            <a:r>
              <a:rPr lang="en-CA" sz="1200" kern="1200" dirty="0" err="1">
                <a:solidFill>
                  <a:schemeClr val="tx1"/>
                </a:solidFill>
                <a:effectLst/>
                <a:latin typeface="+mn-lt"/>
                <a:ea typeface="+mn-ea"/>
                <a:cs typeface="+mn-cs"/>
              </a:rPr>
              <a:t>NaNs</a:t>
            </a:r>
            <a:r>
              <a:rPr lang="en-CA" sz="1200" kern="1200" dirty="0">
                <a:solidFill>
                  <a:schemeClr val="tx1"/>
                </a:solidFill>
                <a:effectLst/>
                <a:latin typeface="+mn-lt"/>
                <a:ea typeface="+mn-ea"/>
                <a:cs typeface="+mn-cs"/>
              </a:rPr>
              <a:t>, not a numbers, meaning results of a numerical overflow in your neural network computation. If you do see exploding gradients, one solution to that is apply gradients clipping. All that means is, look at your gradient vectors, and if it is bigger than some threshold, re-scale some of your gradient vectors so that it's not too big, so that is clipped according to some maximum value. If you see exploding gradients, just apply gradient clipping. That's a relatively robust solution that will take care of exploding gradients. But vanishing gradients is much harder to solve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22</a:t>
            </a:fld>
            <a:endParaRPr lang="en-US"/>
          </a:p>
        </p:txBody>
      </p:sp>
    </p:spTree>
    <p:extLst>
      <p:ext uri="{BB962C8B-B14F-4D97-AF65-F5344CB8AC3E}">
        <p14:creationId xmlns:p14="http://schemas.microsoft.com/office/powerpoint/2010/main" val="1129879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let’s first compare non-sequential data and sequential data to understand the crucial </a:t>
            </a:r>
            <a:r>
              <a:rPr lang="en-CA" sz="1200" kern="1200" dirty="0" err="1">
                <a:solidFill>
                  <a:schemeClr val="tx1"/>
                </a:solidFill>
                <a:effectLst/>
                <a:latin typeface="+mn-lt"/>
                <a:ea typeface="+mn-ea"/>
                <a:cs typeface="+mn-cs"/>
              </a:rPr>
              <a:t>features.In</a:t>
            </a:r>
            <a:r>
              <a:rPr lang="en-CA" sz="1200" kern="1200" dirty="0">
                <a:solidFill>
                  <a:schemeClr val="tx1"/>
                </a:solidFill>
                <a:effectLst/>
                <a:latin typeface="+mn-lt"/>
                <a:ea typeface="+mn-ea"/>
                <a:cs typeface="+mn-cs"/>
              </a:rPr>
              <a:t> an image classification task, we typically deal with images randomly sampled from a dataset.</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Although we may use a batch of input images to train a machine learning model, we assume no correlation exists between selected images. So, the order of input images should not matter. As a result, we train our model to extract the features of each image independently.</a:t>
            </a:r>
          </a:p>
          <a:p>
            <a:r>
              <a:rPr lang="en-CA" sz="1200" kern="1200" dirty="0">
                <a:solidFill>
                  <a:schemeClr val="tx1"/>
                </a:solidFill>
                <a:effectLst/>
                <a:latin typeface="+mn-lt"/>
                <a:ea typeface="+mn-ea"/>
                <a:cs typeface="+mn-cs"/>
              </a:rPr>
              <a:t>Suppose we have a video camera that produces a sequence of images.</a:t>
            </a:r>
          </a:p>
          <a:p>
            <a:r>
              <a:rPr lang="en-CA" sz="1200" kern="1200" dirty="0">
                <a:solidFill>
                  <a:schemeClr val="tx1"/>
                </a:solidFill>
                <a:effectLst/>
                <a:latin typeface="+mn-lt"/>
                <a:ea typeface="+mn-ea"/>
                <a:cs typeface="+mn-cs"/>
              </a:rPr>
              <a:t>Images in time proximity have related features. For example, if the video shows a dog walking in a park. Knowing the current pose of the dog helps predict the next image as they have related features.</a:t>
            </a:r>
          </a:p>
          <a:p>
            <a:r>
              <a:rPr lang="en-CA" sz="1200" kern="1200" dirty="0">
                <a:solidFill>
                  <a:schemeClr val="tx1"/>
                </a:solidFill>
                <a:effectLst/>
                <a:latin typeface="+mn-lt"/>
                <a:ea typeface="+mn-ea"/>
                <a:cs typeface="+mn-cs"/>
              </a:rPr>
              <a:t> A change in the word order makes a considerable difference in the intention of the statement., the two expressions have very different meanings.</a:t>
            </a:r>
          </a:p>
          <a:p>
            <a:r>
              <a:rPr lang="en-CA" sz="1200" b="0" i="0" u="none" strike="noStrike" kern="1200" dirty="0">
                <a:solidFill>
                  <a:schemeClr val="tx1"/>
                </a:solidFill>
                <a:effectLst/>
                <a:latin typeface="+mn-lt"/>
                <a:ea typeface="+mn-ea"/>
                <a:cs typeface="+mn-cs"/>
              </a:rPr>
              <a:t>simple NN is not suitable to handle sequential data as it ignores the order of inputs and hence the correlation among inputs.</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2</a:t>
            </a:fld>
            <a:endParaRPr lang="en-US"/>
          </a:p>
        </p:txBody>
      </p:sp>
    </p:spTree>
    <p:extLst>
      <p:ext uri="{BB962C8B-B14F-4D97-AF65-F5344CB8AC3E}">
        <p14:creationId xmlns:p14="http://schemas.microsoft.com/office/powerpoint/2010/main" val="5109616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gated recurrent unit, which has a modification to the RNN hidden layer that makes it much better at capturing long-range connections and helps a lot with the vanishing gradient problems. </a:t>
            </a:r>
          </a:p>
        </p:txBody>
      </p:sp>
      <p:sp>
        <p:nvSpPr>
          <p:cNvPr id="4" name="Slide Number Placeholder 3"/>
          <p:cNvSpPr>
            <a:spLocks noGrp="1"/>
          </p:cNvSpPr>
          <p:nvPr>
            <p:ph type="sldNum" sz="quarter" idx="5"/>
          </p:nvPr>
        </p:nvSpPr>
        <p:spPr/>
        <p:txBody>
          <a:bodyPr/>
          <a:lstStyle/>
          <a:p>
            <a:fld id="{43D9F96B-B1F7-514A-87F1-91EAEA945686}" type="slidenum">
              <a:rPr lang="en-US" smtClean="0"/>
              <a:t>23</a:t>
            </a:fld>
            <a:endParaRPr lang="en-US"/>
          </a:p>
        </p:txBody>
      </p:sp>
    </p:spTree>
    <p:extLst>
      <p:ext uri="{BB962C8B-B14F-4D97-AF65-F5344CB8AC3E}">
        <p14:creationId xmlns:p14="http://schemas.microsoft.com/office/powerpoint/2010/main" val="22635170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Reset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gate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help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remember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relevant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of</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h_t-1</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is</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to</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a:t>
            </a: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What these element-wise multiplications do is it just tells you GRU which are the dimensions of your memory cell vector to update at every time step. You can choose to keep some bits constant while updating other bits. For example, maybe you'll use one-bit to remember the singular or plural, and maybe you'll use some other bits to realize that you're talking about food.</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As you can imagine, there are multiple ways to design these types of neural networks. It turns out that over many years, researchers have experimented with many different possible versions of how to design these units to try to have longer range connection and also address vanishing gradient problems. The GRU is one of the most commonly used versions that researchers have converged to and then found as robust and useful for many different problems. If you wish, you could try to invent a new versions of these units The other common version is called an LSTM,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27</a:t>
            </a:fld>
            <a:endParaRPr lang="en-US"/>
          </a:p>
        </p:txBody>
      </p:sp>
    </p:spTree>
    <p:extLst>
      <p:ext uri="{BB962C8B-B14F-4D97-AF65-F5344CB8AC3E}">
        <p14:creationId xmlns:p14="http://schemas.microsoft.com/office/powerpoint/2010/main" val="3644497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So you can take these units and just hook them up And one cool thing about this, you notice is that this is a line at the top that shows as long as you set the forget and the update gates, appropriately, it is relatively easy for the LSTM to have some value C0 and have that be passed all the way to the right, maybe C3 equals C0. And this is why the LSTM as well as the GRU is very good at memorizing certain values. Even for a long time for certain real values stored in the memory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LSTMs actually came much earlier than GRUs. Researchers have tried both of these models on many different problems the different algorithms will win out. So there isn't a universally superior algorithm. the advantage of the GRU is that it's a simpler model. And so it's actually easier to build a much bigger network only has two gates, so computation runs a bit faster. it scales the building of bigger models. But the LSTM is more powerful and more flexible since there's three gates instead of two. more and more teams are also using GRUs because they're a bit simpler easier to scale them to even bigger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29</a:t>
            </a:fld>
            <a:endParaRPr lang="en-US"/>
          </a:p>
        </p:txBody>
      </p:sp>
    </p:spTree>
    <p:extLst>
      <p:ext uri="{BB962C8B-B14F-4D97-AF65-F5344CB8AC3E}">
        <p14:creationId xmlns:p14="http://schemas.microsoft.com/office/powerpoint/2010/main" val="12028896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one of the problems of unidirectional or forward directional RNN is that, to figure out whether the fourth word “right” is legal entitlement or left right’s right.  it's not enough to just look at the first part of the sentence. you need more information than just the first few words. Bidirectional RNN lets you at the point in time to take information from both earlier and later in the sequence</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30</a:t>
            </a:fld>
            <a:endParaRPr lang="en-US"/>
          </a:p>
        </p:txBody>
      </p:sp>
    </p:spTree>
    <p:extLst>
      <p:ext uri="{BB962C8B-B14F-4D97-AF65-F5344CB8AC3E}">
        <p14:creationId xmlns:p14="http://schemas.microsoft.com/office/powerpoint/2010/main" val="24706998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So notice that this network defines a cyclic draft. Given an input sequence X1 to X4, the four sequence we first compute a for (1), then use that to compute a for (2), then a for (3), then a for (4). Whereas the backward sequence will start by computing a backward four and then go back and compute a backward three. And notice your computing network activations. This is not backpropagation. This is forward propagation which has part of the computation  going from left to right and part of the computation going from right to left in this diagram. You can then use those activations completely backward two, and then a backward one. And then finally, you haven't computed all your hidden layer activations. You can then make your predictions. And so for example, to make the predictions your network would have something like y hat at time T is an activation function apply to WY with both the forward activation at time T. And the backward activation at time T being fed in, to make that prediction at time T. for example prediction at time point 3, it takes input both information from the past,  as well as information from the future.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And these blocks here can be the standard RNN block, they can also be GRU blocks, or LSTM blocks.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31</a:t>
            </a:fld>
            <a:endParaRPr lang="en-US"/>
          </a:p>
        </p:txBody>
      </p:sp>
    </p:spTree>
    <p:extLst>
      <p:ext uri="{BB962C8B-B14F-4D97-AF65-F5344CB8AC3E}">
        <p14:creationId xmlns:p14="http://schemas.microsoft.com/office/powerpoint/2010/main" val="15515630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Let’s look at an example of how this value is computed. So a[2] &lt;2&gt; has two inputs.  It has the input coming from the bottom,  and there's the input coming from the left. the same parameters </a:t>
            </a:r>
            <a:r>
              <a:rPr lang="en-CA" sz="1200" kern="1200" dirty="0" err="1">
                <a:solidFill>
                  <a:schemeClr val="tx1"/>
                </a:solidFill>
                <a:effectLst/>
                <a:latin typeface="+mn-lt"/>
                <a:ea typeface="+mn-ea"/>
                <a:cs typeface="+mn-cs"/>
              </a:rPr>
              <a:t>Wa</a:t>
            </a:r>
            <a:r>
              <a:rPr lang="en-CA" sz="1200" kern="1200" dirty="0">
                <a:solidFill>
                  <a:schemeClr val="tx1"/>
                </a:solidFill>
                <a:effectLst/>
                <a:latin typeface="+mn-lt"/>
                <a:ea typeface="+mn-ea"/>
                <a:cs typeface="+mn-cs"/>
              </a:rPr>
              <a:t>[2] and  </a:t>
            </a:r>
            <a:r>
              <a:rPr lang="en-CA" sz="1200" kern="1200" dirty="0" err="1">
                <a:solidFill>
                  <a:schemeClr val="tx1"/>
                </a:solidFill>
                <a:effectLst/>
                <a:latin typeface="+mn-lt"/>
                <a:ea typeface="+mn-ea"/>
                <a:cs typeface="+mn-cs"/>
              </a:rPr>
              <a:t>ba</a:t>
            </a:r>
            <a:r>
              <a:rPr lang="en-CA" sz="1200" kern="1200" dirty="0">
                <a:solidFill>
                  <a:schemeClr val="tx1"/>
                </a:solidFill>
                <a:effectLst/>
                <a:latin typeface="+mn-lt"/>
                <a:ea typeface="+mn-ea"/>
                <a:cs typeface="+mn-cs"/>
              </a:rPr>
              <a:t>[2] are used for every one of these computations at this layer. the same parameters </a:t>
            </a:r>
            <a:r>
              <a:rPr lang="en-CA" sz="1200" kern="1200" dirty="0" err="1">
                <a:solidFill>
                  <a:schemeClr val="tx1"/>
                </a:solidFill>
                <a:effectLst/>
                <a:latin typeface="+mn-lt"/>
                <a:ea typeface="+mn-ea"/>
                <a:cs typeface="+mn-cs"/>
              </a:rPr>
              <a:t>Wa</a:t>
            </a:r>
            <a:r>
              <a:rPr lang="en-CA" sz="1200" kern="1200" dirty="0">
                <a:solidFill>
                  <a:schemeClr val="tx1"/>
                </a:solidFill>
                <a:effectLst/>
                <a:latin typeface="+mn-lt"/>
                <a:ea typeface="+mn-ea"/>
                <a:cs typeface="+mn-cs"/>
              </a:rPr>
              <a:t>[2] and  </a:t>
            </a:r>
            <a:r>
              <a:rPr lang="en-CA" sz="1200" kern="1200" dirty="0" err="1">
                <a:solidFill>
                  <a:schemeClr val="tx1"/>
                </a:solidFill>
                <a:effectLst/>
                <a:latin typeface="+mn-lt"/>
                <a:ea typeface="+mn-ea"/>
                <a:cs typeface="+mn-cs"/>
              </a:rPr>
              <a:t>ba</a:t>
            </a:r>
            <a:r>
              <a:rPr lang="en-CA" sz="1200" kern="1200" dirty="0">
                <a:solidFill>
                  <a:schemeClr val="tx1"/>
                </a:solidFill>
                <a:effectLst/>
                <a:latin typeface="+mn-lt"/>
                <a:ea typeface="+mn-ea"/>
                <a:cs typeface="+mn-cs"/>
              </a:rPr>
              <a:t>[2] are used for every one of these computations at this layer</a:t>
            </a:r>
          </a:p>
          <a:p>
            <a:r>
              <a:rPr lang="en-CA" sz="1200" kern="1200" dirty="0">
                <a:solidFill>
                  <a:schemeClr val="tx1"/>
                </a:solidFill>
                <a:effectLst/>
                <a:latin typeface="+mn-lt"/>
                <a:ea typeface="+mn-ea"/>
                <a:cs typeface="+mn-cs"/>
              </a:rPr>
              <a:t>we've seen neural networks that are very, very deep, maybe over 100 layers. </a:t>
            </a:r>
          </a:p>
          <a:p>
            <a:r>
              <a:rPr lang="en-CA" sz="1200" kern="1200" dirty="0">
                <a:solidFill>
                  <a:schemeClr val="tx1"/>
                </a:solidFill>
                <a:effectLst/>
                <a:latin typeface="+mn-lt"/>
                <a:ea typeface="+mn-ea"/>
                <a:cs typeface="+mn-cs"/>
              </a:rPr>
              <a:t>For RNNs, having three layers is already quite a lot. Because of the time point dimension, these networks can already get quite big even if you have just a small handful of layers. </a:t>
            </a:r>
          </a:p>
          <a:p>
            <a:r>
              <a:rPr lang="en-CA" sz="1200" kern="1200" dirty="0">
                <a:solidFill>
                  <a:schemeClr val="tx1"/>
                </a:solidFill>
                <a:effectLst/>
                <a:latin typeface="+mn-lt"/>
                <a:ea typeface="+mn-ea"/>
                <a:cs typeface="+mn-cs"/>
              </a:rPr>
              <a:t> you may have recurrent layers that are stacked on top of each other.   But then you might t add  a bunch of deep layers that are not connected  horizontally but have a deep network that then finally predicts y&lt;1&gt;.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32</a:t>
            </a:fld>
            <a:endParaRPr lang="en-US"/>
          </a:p>
        </p:txBody>
      </p:sp>
    </p:spTree>
    <p:extLst>
      <p:ext uri="{BB962C8B-B14F-4D97-AF65-F5344CB8AC3E}">
        <p14:creationId xmlns:p14="http://schemas.microsoft.com/office/powerpoint/2010/main" val="37859217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today we are going to talk about how you can convert words into numbers when you are dealing with any natural language processing task, your input is text and machine learning models can't understand text so you have to get it converted into a number. </a:t>
            </a:r>
          </a:p>
          <a:p>
            <a:r>
              <a:rPr lang="en-CA" sz="1200" kern="1200" dirty="0">
                <a:solidFill>
                  <a:schemeClr val="tx1"/>
                </a:solidFill>
                <a:effectLst/>
                <a:latin typeface="+mn-lt"/>
                <a:ea typeface="+mn-ea"/>
                <a:cs typeface="+mn-cs"/>
              </a:rPr>
              <a:t>First, you build a vocabulary which is a list of words. For example 10,000 words. you can assign unique number to each words. and then you can use those numbers as an input to your RNN. But there are issues such as the numbers are random they don't capture the relationship between two words for example apples and oranges are both fruits. so maybe these numbers should be similar so these kind of random numberings cannot capture the similarities between the words so then the second option you have is one hot encoding, which is basically you take all your words, you get a vector for each word. 1 at the position of dictionary, 0 at other place. Apple, [0100000..]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Obviously they don't capture the relationship. if you are just looking at the vectors,  you can't tell if two words are similar. like banana and grapes for example these are the two fruits so if you have these two fruits maybe you want their vectors to be little similar.  the second problem is it is computationally inefficient if your vocabulary has 10,000 words for each word you get a vector whose size is 10,000.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so the third option you have is using word embeddings. Word embeddings allow you to capture relationship between the two words. Let's see how do you capture similarities between two words.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33</a:t>
            </a:fld>
            <a:endParaRPr lang="en-US"/>
          </a:p>
        </p:txBody>
      </p:sp>
    </p:spTree>
    <p:extLst>
      <p:ext uri="{BB962C8B-B14F-4D97-AF65-F5344CB8AC3E}">
        <p14:creationId xmlns:p14="http://schemas.microsoft.com/office/powerpoint/2010/main" val="1989395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you don't want to hand code all these properties for all these words let's say you're doing doing natural language processing for all the text on Wikipedia. there are so many millions of words and to come up with these kind of properties for each of these words will be very very difficult. so you don't want to hand craft it in computer programming. you can use neural networks to learn these feature vectors. these numbers are called feature vectors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If we have a vocabulary with size 10K, So this is going to be 10,000 dimensional vector. And what we're going to do is then have a matrix of parameters E, and take E times O to get an embedding vector</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35</a:t>
            </a:fld>
            <a:endParaRPr lang="en-US"/>
          </a:p>
        </p:txBody>
      </p:sp>
    </p:spTree>
    <p:extLst>
      <p:ext uri="{BB962C8B-B14F-4D97-AF65-F5344CB8AC3E}">
        <p14:creationId xmlns:p14="http://schemas.microsoft.com/office/powerpoint/2010/main" val="37991735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If we're able to learn a 10K dimensional feature vector or 10K dimensional embedding for each words, one of the popular things to do is to embed it in a two dimensional space so that you can visualize them. And so, common algorithm  like PCA or the t-SNE algorithm due to Laurens van der </a:t>
            </a:r>
            <a:r>
              <a:rPr lang="en-CA" sz="1200" kern="1200" dirty="0" err="1">
                <a:solidFill>
                  <a:schemeClr val="tx1"/>
                </a:solidFill>
                <a:effectLst/>
                <a:latin typeface="+mn-lt"/>
                <a:ea typeface="+mn-ea"/>
                <a:cs typeface="+mn-cs"/>
              </a:rPr>
              <a:t>Maaten</a:t>
            </a:r>
            <a:r>
              <a:rPr lang="en-CA" sz="1200" kern="1200" dirty="0">
                <a:solidFill>
                  <a:schemeClr val="tx1"/>
                </a:solidFill>
                <a:effectLst/>
                <a:latin typeface="+mn-lt"/>
                <a:ea typeface="+mn-ea"/>
                <a:cs typeface="+mn-cs"/>
              </a:rPr>
              <a:t> and Geoff Hinton.</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36</a:t>
            </a:fld>
            <a:endParaRPr lang="en-US"/>
          </a:p>
        </p:txBody>
      </p:sp>
    </p:spTree>
    <p:extLst>
      <p:ext uri="{BB962C8B-B14F-4D97-AF65-F5344CB8AC3E}">
        <p14:creationId xmlns:p14="http://schemas.microsoft.com/office/powerpoint/2010/main" val="38144976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Step 1 is to learn word embeddings from a large text corpus, a very large text corpus or you can also download pre-trained word embeddings online. There are several word embeddings that you can find online under very permissive licenses. And you can then take these word embeddings and transfer the embedding to new task, where you have a much smaller labeled training sets. And use this, embedding, to represent your words.</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one thing you can optionally do is to continue to fine tune, continue to adjust the word embeddings with the new data</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37</a:t>
            </a:fld>
            <a:endParaRPr lang="en-US"/>
          </a:p>
        </p:txBody>
      </p:sp>
    </p:spTree>
    <p:extLst>
      <p:ext uri="{BB962C8B-B14F-4D97-AF65-F5344CB8AC3E}">
        <p14:creationId xmlns:p14="http://schemas.microsoft.com/office/powerpoint/2010/main" val="8425100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want to predict the direction that the ball is moving. So, how would you do this with only the information you see on the left picture?  Without knowledge of where the ball has been, you wo</a:t>
            </a:r>
          </a:p>
          <a:p>
            <a:r>
              <a:rPr lang="en-US" dirty="0" err="1"/>
              <a:t>uldn’t</a:t>
            </a:r>
            <a:r>
              <a:rPr lang="en-US" dirty="0"/>
              <a:t> have enough data to predict where it’s going.</a:t>
            </a:r>
            <a:r>
              <a:rPr lang="en-CA" sz="1200" b="0" i="0" kern="1200" dirty="0">
                <a:solidFill>
                  <a:schemeClr val="tx1"/>
                </a:solidFill>
                <a:effectLst/>
                <a:latin typeface="+mn-lt"/>
                <a:ea typeface="+mn-ea"/>
                <a:cs typeface="+mn-cs"/>
              </a:rPr>
              <a:t> If you record many snapshots of the ball’s position in succession, you will have enough information to make a better prediction.</a:t>
            </a:r>
          </a:p>
          <a:p>
            <a:r>
              <a:rPr lang="en-CA" sz="1200" b="0" i="0" kern="1200" dirty="0">
                <a:solidFill>
                  <a:schemeClr val="tx1"/>
                </a:solidFill>
                <a:effectLst/>
                <a:latin typeface="+mn-lt"/>
                <a:ea typeface="+mn-ea"/>
                <a:cs typeface="+mn-cs"/>
              </a:rPr>
              <a:t>To get a good intuition behind what sequential memory means, here is the alphabet you have learned, Try to say the alphabet backward, I bet it is much harder.</a:t>
            </a:r>
          </a:p>
          <a:p>
            <a:r>
              <a:rPr lang="en-CA" sz="1200" b="0" i="0" kern="1200" dirty="0">
                <a:solidFill>
                  <a:schemeClr val="tx1"/>
                </a:solidFill>
                <a:effectLst/>
                <a:latin typeface="+mn-lt"/>
                <a:ea typeface="+mn-ea"/>
                <a:cs typeface="+mn-cs"/>
              </a:rPr>
              <a:t>So there is a very logical reason why this can be difficult. You learn the alphabet as a sequence. Sequential memory is a mechanism that makes it easier for your brain to recognize sequence patterns.</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a:t>
            </a:fld>
            <a:endParaRPr lang="en-US"/>
          </a:p>
        </p:txBody>
      </p:sp>
    </p:spTree>
    <p:extLst>
      <p:ext uri="{BB962C8B-B14F-4D97-AF65-F5344CB8AC3E}">
        <p14:creationId xmlns:p14="http://schemas.microsoft.com/office/powerpoint/2010/main" val="7804574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So one way to carry out this analogy reasoning is, if the algorithm is asked, man is to woman as king is to what? What it can do is compute e man- e woman, and try to find a vector, try to find a word so that e man- e woman is close to e king- e of that new word. And it turns out that when queen is the word plugged in here, then the left hand side is close to the the right hand side. So these ideas were first pointed out by Tomas </a:t>
            </a:r>
            <a:r>
              <a:rPr lang="en-CA" sz="1200" kern="1200" dirty="0" err="1">
                <a:solidFill>
                  <a:schemeClr val="tx1"/>
                </a:solidFill>
                <a:effectLst/>
                <a:latin typeface="+mn-lt"/>
                <a:ea typeface="+mn-ea"/>
                <a:cs typeface="+mn-cs"/>
              </a:rPr>
              <a:t>Mikolov</a:t>
            </a:r>
            <a:r>
              <a:rPr lang="en-CA" sz="1200" kern="1200" dirty="0">
                <a:solidFill>
                  <a:schemeClr val="tx1"/>
                </a:solidFill>
                <a:effectLst/>
                <a:latin typeface="+mn-lt"/>
                <a:ea typeface="+mn-ea"/>
                <a:cs typeface="+mn-cs"/>
              </a:rPr>
              <a:t>, Wen-tau </a:t>
            </a:r>
            <a:r>
              <a:rPr lang="en-CA" sz="1200" kern="1200" dirty="0" err="1">
                <a:solidFill>
                  <a:schemeClr val="tx1"/>
                </a:solidFill>
                <a:effectLst/>
                <a:latin typeface="+mn-lt"/>
                <a:ea typeface="+mn-ea"/>
                <a:cs typeface="+mn-cs"/>
              </a:rPr>
              <a:t>Yih</a:t>
            </a:r>
            <a:r>
              <a:rPr lang="en-CA" sz="1200" kern="1200" dirty="0">
                <a:solidFill>
                  <a:schemeClr val="tx1"/>
                </a:solidFill>
                <a:effectLst/>
                <a:latin typeface="+mn-lt"/>
                <a:ea typeface="+mn-ea"/>
                <a:cs typeface="+mn-cs"/>
              </a:rPr>
              <a:t>, and Geoffrey Zweig. And it's been one of the most remarkable and surprisingly influential results about word embeddings.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 most commonly used similarity function is called cosine similarity. So this is the equation. in cosine similarity, you define the similarity between two vectors u and v as u transpose v divided by the lengths by the Euclidean lengths. So ignoring the denominator for now, this is basically the inner product between u and v. And so if u and v are very similar, their inner product will tend to be large. And this is called cosine similarity because this is actually the cosine of the angle between the two vectors, u and v. </a:t>
            </a:r>
          </a:p>
          <a:p>
            <a:r>
              <a:rPr lang="en-CA" sz="1200" kern="1200" dirty="0">
                <a:solidFill>
                  <a:schemeClr val="tx1"/>
                </a:solidFill>
                <a:effectLst/>
                <a:latin typeface="+mn-lt"/>
                <a:ea typeface="+mn-ea"/>
                <a:cs typeface="+mn-cs"/>
              </a:rPr>
              <a:t>if the angle between them is 0, then the cosine similarity is equal to 1. And if their angle is 90 degrees, the cosine similarity is 0. And then if they're 180 degrees, or pointing in completely opposite directions, it ends up being -1. So that's where the term cosine similarity comes from, and it works quite well for these analogy reasoning tasks. So one of the remarkable results about word embeddings is the generality of analogy relationships they can learn. So for example, it can learn that man is to woman as boy is to girl, because the vector difference between man and woman, similar to king and queen and boy and girl, is primarily just the gender. It can learn that Ottawa, which is the capital of Canada, that Ottawa is to Canada as Nairobi is to Kenya. So that's the city capital is to the name of the country. It can learn that big is to bigger as tall is to taller, and it can learn things like that. Yen is to Japan, since yen is the currency of Japan, as ruble is to Russia. </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38</a:t>
            </a:fld>
            <a:endParaRPr lang="en-US"/>
          </a:p>
        </p:txBody>
      </p:sp>
    </p:spTree>
    <p:extLst>
      <p:ext uri="{BB962C8B-B14F-4D97-AF65-F5344CB8AC3E}">
        <p14:creationId xmlns:p14="http://schemas.microsoft.com/office/powerpoint/2010/main" val="35173013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zh-CN" altLang="en-US" dirty="0"/>
              <a:t> </a:t>
            </a:r>
            <a:r>
              <a:rPr lang="en-US" dirty="0"/>
              <a:t>goal that's setting up this supervised learning problem, isn't to do well on the supervised learning problem per se, it is that we want to use this learning problem to learn good word embeddings.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That's your fake problem, well the problem is real, but our goal is not to learn what is the missing word in a sentence our goal is to learn word embedding</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40</a:t>
            </a:fld>
            <a:endParaRPr lang="en-US"/>
          </a:p>
        </p:txBody>
      </p:sp>
    </p:spTree>
    <p:extLst>
      <p:ext uri="{BB962C8B-B14F-4D97-AF65-F5344CB8AC3E}">
        <p14:creationId xmlns:p14="http://schemas.microsoft.com/office/powerpoint/2010/main" val="1614160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Word2vec is not a deep learning technique. In fact, there are no hidden layers, although it's common to refer to the embedding layer as hidden layer, or projection layer. A typical pipeline involves selecting the vocabulary from a text corpus, sliding the window to select context, performing extra tasks to simplify </a:t>
            </a:r>
            <a:r>
              <a:rPr lang="en-CA" sz="1200" b="0" i="0" u="none" strike="noStrike" kern="1200" dirty="0" err="1">
                <a:solidFill>
                  <a:schemeClr val="tx1"/>
                </a:solidFill>
                <a:effectLst/>
                <a:latin typeface="+mn-lt"/>
                <a:ea typeface="+mn-ea"/>
                <a:cs typeface="+mn-cs"/>
              </a:rPr>
              <a:t>softmax</a:t>
            </a:r>
            <a:r>
              <a:rPr lang="en-CA" sz="1200" b="0" i="0" u="none" strike="noStrike" kern="1200" dirty="0">
                <a:solidFill>
                  <a:schemeClr val="tx1"/>
                </a:solidFill>
                <a:effectLst/>
                <a:latin typeface="+mn-lt"/>
                <a:ea typeface="+mn-ea"/>
                <a:cs typeface="+mn-cs"/>
              </a:rPr>
              <a:t> computation, and iterating through the neural network model.</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41</a:t>
            </a:fld>
            <a:endParaRPr lang="en-US"/>
          </a:p>
        </p:txBody>
      </p:sp>
    </p:spTree>
    <p:extLst>
      <p:ext uri="{BB962C8B-B14F-4D97-AF65-F5344CB8AC3E}">
        <p14:creationId xmlns:p14="http://schemas.microsoft.com/office/powerpoint/2010/main" val="913858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Consider the skip-gram model. A sliding window around the current input word is used to predict the words within the window. Once this iteration adjusts the weights, the window slides to the next word in the corpus. </a:t>
            </a:r>
          </a:p>
          <a:p>
            <a:r>
              <a:rPr lang="en-CA" sz="1200" b="0" i="0" u="none" strike="noStrike" kern="1200" dirty="0">
                <a:solidFill>
                  <a:schemeClr val="tx1"/>
                </a:solidFill>
                <a:effectLst/>
                <a:latin typeface="+mn-lt"/>
                <a:ea typeface="+mn-ea"/>
                <a:cs typeface="+mn-cs"/>
              </a:rPr>
              <a:t>Corpus means </a:t>
            </a:r>
            <a:r>
              <a:rPr lang="en-CA" sz="1200" b="0" i="0" kern="1200" dirty="0">
                <a:solidFill>
                  <a:schemeClr val="tx1"/>
                </a:solidFill>
                <a:effectLst/>
                <a:latin typeface="+mn-lt"/>
                <a:ea typeface="+mn-ea"/>
                <a:cs typeface="+mn-cs"/>
              </a:rPr>
              <a:t>a collection of written texts, especially the entire works of a particular author or a body of writing on a particular subject</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skip-gram model is taking as input one word like “asleep” and then trying to predict some words skipping a few words from the left or the right side. To predict what comes little bit before little bit after the context words.</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42</a:t>
            </a:fld>
            <a:endParaRPr lang="en-US"/>
          </a:p>
        </p:txBody>
      </p:sp>
    </p:spTree>
    <p:extLst>
      <p:ext uri="{BB962C8B-B14F-4D97-AF65-F5344CB8AC3E}">
        <p14:creationId xmlns:p14="http://schemas.microsoft.com/office/powerpoint/2010/main" val="1236702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The </a:t>
            </a:r>
            <a:r>
              <a:rPr lang="en-CA" sz="1200" b="0" i="0" u="none" strike="noStrike" kern="1200" dirty="0" err="1">
                <a:solidFill>
                  <a:schemeClr val="tx1"/>
                </a:solidFill>
                <a:effectLst/>
                <a:latin typeface="+mn-lt"/>
                <a:ea typeface="+mn-ea"/>
                <a:cs typeface="+mn-cs"/>
              </a:rPr>
              <a:t>softmax</a:t>
            </a:r>
            <a:r>
              <a:rPr lang="en-CA" sz="1200" b="0" i="0" u="none" strike="noStrike" kern="1200" dirty="0">
                <a:solidFill>
                  <a:schemeClr val="tx1"/>
                </a:solidFill>
                <a:effectLst/>
                <a:latin typeface="+mn-lt"/>
                <a:ea typeface="+mn-ea"/>
                <a:cs typeface="+mn-cs"/>
              </a:rPr>
              <a:t> layer treats the problem of selecting the most probable word as a multiclass classification problem. It computes the probability of each word being the actual word. Probabilities of all words should add up to 1</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For skip-gram model, it does this for each contextual word</a:t>
            </a:r>
            <a:r>
              <a:rPr lang="zh-CN" altLang="en-US" sz="1200" b="0" i="0" u="none" strike="noStrike" kern="1200" dirty="0">
                <a:solidFill>
                  <a:schemeClr val="tx1"/>
                </a:solidFill>
                <a:effectLst/>
                <a:latin typeface="+mn-lt"/>
                <a:ea typeface="+mn-ea"/>
                <a:cs typeface="+mn-cs"/>
              </a:rPr>
              <a:t>。</a:t>
            </a:r>
            <a:r>
              <a:rPr lang="en-CA" sz="1200" b="0" i="0" u="none" strike="noStrike" kern="1200" dirty="0">
                <a:solidFill>
                  <a:schemeClr val="tx1"/>
                </a:solidFill>
                <a:effectLst/>
                <a:latin typeface="+mn-lt"/>
                <a:ea typeface="+mn-ea"/>
                <a:cs typeface="+mn-cs"/>
              </a:rPr>
              <a:t>Consider a vocabulary of K words, and input and output vectors </a:t>
            </a:r>
            <a:r>
              <a:rPr lang="en-CA" sz="1200" b="0" i="0" u="none" strike="noStrike" kern="1200" dirty="0" err="1">
                <a:solidFill>
                  <a:schemeClr val="tx1"/>
                </a:solidFill>
                <a:effectLst/>
                <a:latin typeface="+mn-lt"/>
                <a:ea typeface="+mn-ea"/>
                <a:cs typeface="+mn-cs"/>
              </a:rPr>
              <a:t>vw</a:t>
            </a:r>
            <a:r>
              <a:rPr lang="en-CA" sz="1200" b="0" i="0" u="none" strike="noStrike" kern="1200" dirty="0">
                <a:solidFill>
                  <a:schemeClr val="tx1"/>
                </a:solidFill>
                <a:effectLst/>
                <a:latin typeface="+mn-lt"/>
                <a:ea typeface="+mn-ea"/>
                <a:cs typeface="+mn-cs"/>
              </a:rPr>
              <a:t> and </a:t>
            </a:r>
            <a:r>
              <a:rPr lang="en-CA" sz="1200" b="0" i="0" u="none" strike="noStrike" kern="1200" dirty="0" err="1">
                <a:solidFill>
                  <a:schemeClr val="tx1"/>
                </a:solidFill>
                <a:effectLst/>
                <a:latin typeface="+mn-lt"/>
                <a:ea typeface="+mn-ea"/>
                <a:cs typeface="+mn-cs"/>
              </a:rPr>
              <a:t>v′w</a:t>
            </a:r>
            <a:r>
              <a:rPr lang="en-CA" sz="1200" b="0" i="0" u="none" strike="noStrike" kern="1200" dirty="0">
                <a:solidFill>
                  <a:schemeClr val="tx1"/>
                </a:solidFill>
                <a:effectLst/>
                <a:latin typeface="+mn-lt"/>
                <a:ea typeface="+mn-ea"/>
                <a:cs typeface="+mn-cs"/>
              </a:rPr>
              <a:t> of word w. For skip-gram, </a:t>
            </a:r>
            <a:r>
              <a:rPr lang="en-CA" sz="1200" b="0" i="0" u="none" strike="noStrike" kern="1200" dirty="0" err="1">
                <a:solidFill>
                  <a:schemeClr val="tx1"/>
                </a:solidFill>
                <a:effectLst/>
                <a:latin typeface="+mn-lt"/>
                <a:ea typeface="+mn-ea"/>
                <a:cs typeface="+mn-cs"/>
              </a:rPr>
              <a:t>softmax</a:t>
            </a:r>
            <a:r>
              <a:rPr lang="en-CA" sz="1200" b="0" i="0" u="none" strike="noStrike" kern="1200" dirty="0">
                <a:solidFill>
                  <a:schemeClr val="tx1"/>
                </a:solidFill>
                <a:effectLst/>
                <a:latin typeface="+mn-lt"/>
                <a:ea typeface="+mn-ea"/>
                <a:cs typeface="+mn-cs"/>
              </a:rPr>
              <a:t> function is the probability of an output word given the input word,</a:t>
            </a:r>
            <a:r>
              <a:rPr lang="zh-CN" altLang="en-US"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With a vocabulary of hundreds of thousands of words, computing the </a:t>
            </a:r>
            <a:r>
              <a:rPr lang="en-CA" sz="1200" b="0" i="0" u="none" strike="noStrike" kern="1200" dirty="0" err="1">
                <a:solidFill>
                  <a:schemeClr val="tx1"/>
                </a:solidFill>
                <a:effectLst/>
                <a:latin typeface="+mn-lt"/>
                <a:ea typeface="+mn-ea"/>
                <a:cs typeface="+mn-cs"/>
              </a:rPr>
              <a:t>softmax</a:t>
            </a:r>
            <a:r>
              <a:rPr lang="en-CA" sz="1200" b="0" i="0" u="none" strike="noStrike" kern="1200" dirty="0">
                <a:solidFill>
                  <a:schemeClr val="tx1"/>
                </a:solidFill>
                <a:effectLst/>
                <a:latin typeface="+mn-lt"/>
                <a:ea typeface="+mn-ea"/>
                <a:cs typeface="+mn-cs"/>
              </a:rPr>
              <a:t> probability for each word for each iteration is computationally expensive. Especially to sum up the denominator. </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43</a:t>
            </a:fld>
            <a:endParaRPr lang="en-US"/>
          </a:p>
        </p:txBody>
      </p:sp>
    </p:spTree>
    <p:extLst>
      <p:ext uri="{BB962C8B-B14F-4D97-AF65-F5344CB8AC3E}">
        <p14:creationId xmlns:p14="http://schemas.microsoft.com/office/powerpoint/2010/main" val="3654984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we are performing an expensive operation to calculate the probability for words whose weight might not even be updated or be updated so marginally that it is not worth the extra overhead.</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44</a:t>
            </a:fld>
            <a:endParaRPr lang="en-US"/>
          </a:p>
        </p:txBody>
      </p:sp>
    </p:spTree>
    <p:extLst>
      <p:ext uri="{BB962C8B-B14F-4D97-AF65-F5344CB8AC3E}">
        <p14:creationId xmlns:p14="http://schemas.microsoft.com/office/powerpoint/2010/main" val="30040527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 </a:t>
            </a:r>
            <a:r>
              <a:rPr lang="en-CA" sz="1200" b="1" i="0" u="none" strike="noStrike" kern="1200" dirty="0">
                <a:solidFill>
                  <a:schemeClr val="tx1"/>
                </a:solidFill>
                <a:effectLst/>
                <a:latin typeface="+mn-lt"/>
                <a:ea typeface="+mn-ea"/>
                <a:cs typeface="+mn-cs"/>
              </a:rPr>
              <a:t>Hierarchical </a:t>
            </a:r>
            <a:r>
              <a:rPr lang="en-CA" sz="1200" b="1" i="0" u="none" strike="noStrike" kern="1200" dirty="0" err="1">
                <a:solidFill>
                  <a:schemeClr val="tx1"/>
                </a:solidFill>
                <a:effectLst/>
                <a:latin typeface="+mn-lt"/>
                <a:ea typeface="+mn-ea"/>
                <a:cs typeface="+mn-cs"/>
              </a:rPr>
              <a:t>Softmax</a:t>
            </a:r>
            <a:r>
              <a:rPr lang="zh-CN" altLang="en-US" sz="1200" b="1"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solves this problem by doing computations on word parts and reusing the results. </a:t>
            </a:r>
            <a:r>
              <a:rPr lang="en-CA" sz="1200" kern="1200" dirty="0">
                <a:solidFill>
                  <a:schemeClr val="tx1"/>
                </a:solidFill>
                <a:effectLst/>
                <a:latin typeface="+mn-lt"/>
                <a:ea typeface="+mn-ea"/>
                <a:cs typeface="+mn-cs"/>
              </a:rPr>
              <a:t>there are a few solutions to this, one which you see in the literature is to use a hierarchical </a:t>
            </a:r>
            <a:r>
              <a:rPr lang="en-CA" sz="1200" kern="1200" dirty="0" err="1">
                <a:solidFill>
                  <a:schemeClr val="tx1"/>
                </a:solidFill>
                <a:effectLst/>
                <a:latin typeface="+mn-lt"/>
                <a:ea typeface="+mn-ea"/>
                <a:cs typeface="+mn-cs"/>
              </a:rPr>
              <a:t>softmax</a:t>
            </a:r>
            <a:r>
              <a:rPr lang="en-CA" sz="1200" kern="1200" dirty="0">
                <a:solidFill>
                  <a:schemeClr val="tx1"/>
                </a:solidFill>
                <a:effectLst/>
                <a:latin typeface="+mn-lt"/>
                <a:ea typeface="+mn-ea"/>
                <a:cs typeface="+mn-cs"/>
              </a:rPr>
              <a:t> classifier. And what that means is, instead of trying to categorize something into all 10,000  vocabulary words on one go. Imagine if you have one classifier, it tells you is the target word in the first 5,000 words in the vocabulary? Or is in the second 5,000 words in the vocabulary? And let's say this binary cost that it tells you this is in the first 5,000 words, think of second class to tell you that this in the first 2,500 words of vocab or in the second 2,500 words vocab and so on. So this is called a hierarchical </a:t>
            </a:r>
            <a:r>
              <a:rPr lang="en-CA" sz="1200" kern="1200" dirty="0" err="1">
                <a:solidFill>
                  <a:schemeClr val="tx1"/>
                </a:solidFill>
                <a:effectLst/>
                <a:latin typeface="+mn-lt"/>
                <a:ea typeface="+mn-ea"/>
                <a:cs typeface="+mn-cs"/>
              </a:rPr>
              <a:t>softmax</a:t>
            </a:r>
            <a:r>
              <a:rPr lang="en-CA" sz="1200" kern="1200" dirty="0">
                <a:solidFill>
                  <a:schemeClr val="tx1"/>
                </a:solidFill>
                <a:effectLst/>
                <a:latin typeface="+mn-lt"/>
                <a:ea typeface="+mn-ea"/>
                <a:cs typeface="+mn-cs"/>
              </a:rPr>
              <a:t> classifier. I should mention in practice, the hierarchical </a:t>
            </a:r>
            <a:r>
              <a:rPr lang="en-CA" sz="1200" kern="1200" dirty="0" err="1">
                <a:solidFill>
                  <a:schemeClr val="tx1"/>
                </a:solidFill>
                <a:effectLst/>
                <a:latin typeface="+mn-lt"/>
                <a:ea typeface="+mn-ea"/>
                <a:cs typeface="+mn-cs"/>
              </a:rPr>
              <a:t>softmax</a:t>
            </a:r>
            <a:r>
              <a:rPr lang="en-CA" sz="1200" kern="1200" dirty="0">
                <a:solidFill>
                  <a:schemeClr val="tx1"/>
                </a:solidFill>
                <a:effectLst/>
                <a:latin typeface="+mn-lt"/>
                <a:ea typeface="+mn-ea"/>
                <a:cs typeface="+mn-cs"/>
              </a:rPr>
              <a:t> classifier doesn't use a perfectly balanced tree or perfectly symmetric tree, with equal numbers of words on the left and right sides of each branch. In practice, the hierarchical software classifier can be developed so that the common words tend to be on top, whereas the less common words can be buried much deeper in the tree. Because you see the more common words more often, and so you might need only a few traversals to get to common words like the and of. Whereas you see less frequent words much less often, so it says okay that are buried deep in the tree because you don't need to go that deep. So there are various heuristics for building the tree how you used to build the hierarchical software spire.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CA" altLang="zh-CN"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45</a:t>
            </a:fld>
            <a:endParaRPr lang="en-US"/>
          </a:p>
        </p:txBody>
      </p:sp>
    </p:spTree>
    <p:extLst>
      <p:ext uri="{BB962C8B-B14F-4D97-AF65-F5344CB8AC3E}">
        <p14:creationId xmlns:p14="http://schemas.microsoft.com/office/powerpoint/2010/main" val="139244762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 a “negative” word is one for which we want the network to output a 0</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How do you choose k, </a:t>
            </a:r>
            <a:r>
              <a:rPr lang="en-CA" sz="1200" kern="1200" dirty="0" err="1">
                <a:solidFill>
                  <a:schemeClr val="tx1"/>
                </a:solidFill>
                <a:effectLst/>
                <a:latin typeface="+mn-lt"/>
                <a:ea typeface="+mn-ea"/>
                <a:cs typeface="+mn-cs"/>
              </a:rPr>
              <a:t>Mikolov</a:t>
            </a:r>
            <a:r>
              <a:rPr lang="en-CA" sz="1200" kern="1200" dirty="0">
                <a:solidFill>
                  <a:schemeClr val="tx1"/>
                </a:solidFill>
                <a:effectLst/>
                <a:latin typeface="+mn-lt"/>
                <a:ea typeface="+mn-ea"/>
                <a:cs typeface="+mn-cs"/>
              </a:rPr>
              <a:t> et al, recommend that maybe k is 5 to 20 for smaller data sets. And if you have a very large data set, then chose k to be smaller. So k equals 2 to 5 for larger data sets, and large values of k for smaller data sets</a:t>
            </a:r>
          </a:p>
          <a:p>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3D9F96B-B1F7-514A-87F1-91EAEA945686}" type="slidenum">
              <a:rPr lang="en-US" smtClean="0"/>
              <a:t>46</a:t>
            </a:fld>
            <a:endParaRPr lang="en-US"/>
          </a:p>
        </p:txBody>
      </p:sp>
    </p:spTree>
    <p:extLst>
      <p:ext uri="{BB962C8B-B14F-4D97-AF65-F5344CB8AC3E}">
        <p14:creationId xmlns:p14="http://schemas.microsoft.com/office/powerpoint/2010/main" val="2046467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 One thing you could do is sample it according to the empirical frequency of words in your corpus. So just sample it according to how often different words appears. But the problem with that is that you end up with a very high representation of words like the, of, and, and so on. One other extreme would be to say, you use 1 over the vocab size, sample the negative examples uniformly at random, but that's also very non-representative of the distribution of English words. So the authors, </a:t>
            </a:r>
            <a:r>
              <a:rPr lang="en-CA" sz="1200" kern="1200" dirty="0" err="1">
                <a:solidFill>
                  <a:schemeClr val="tx1"/>
                </a:solidFill>
                <a:effectLst/>
                <a:latin typeface="+mn-lt"/>
                <a:ea typeface="+mn-ea"/>
                <a:cs typeface="+mn-cs"/>
              </a:rPr>
              <a:t>Mikolov</a:t>
            </a:r>
            <a:r>
              <a:rPr lang="en-CA" sz="1200" kern="1200" dirty="0">
                <a:solidFill>
                  <a:schemeClr val="tx1"/>
                </a:solidFill>
                <a:effectLst/>
                <a:latin typeface="+mn-lt"/>
                <a:ea typeface="+mn-ea"/>
                <a:cs typeface="+mn-cs"/>
              </a:rPr>
              <a:t> et al, reported that empirically, what they found to work best was to take this heuristic value, which is a little bit in between the two extremes of sampling from the empirical frequencies, meaning from whatever's the observed distribution in English text to the uniform distribution. And what they did was they sampled proportional to their frequency of a word to the power of three-fourths. So if f of </a:t>
            </a:r>
            <a:r>
              <a:rPr lang="en-CA" sz="1200" kern="1200" dirty="0" err="1">
                <a:solidFill>
                  <a:schemeClr val="tx1"/>
                </a:solidFill>
                <a:effectLst/>
                <a:latin typeface="+mn-lt"/>
                <a:ea typeface="+mn-ea"/>
                <a:cs typeface="+mn-cs"/>
              </a:rPr>
              <a:t>wi</a:t>
            </a:r>
            <a:r>
              <a:rPr lang="en-CA" sz="1200" kern="1200" dirty="0">
                <a:solidFill>
                  <a:schemeClr val="tx1"/>
                </a:solidFill>
                <a:effectLst/>
                <a:latin typeface="+mn-lt"/>
                <a:ea typeface="+mn-ea"/>
                <a:cs typeface="+mn-cs"/>
              </a:rPr>
              <a:t> is the observed frequency of a particular word in the English language or in your training set corpus, then by taking it to the power of three-fourths, this is somewhere in-between the extreme of taking uniform distribution. And the other extreme of just taking whatever was the observed distribution in your training set.</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P(w) = U(w) raised to the 3/4 power, where U(w) is a </a:t>
            </a:r>
            <a:r>
              <a:rPr lang="en-CA" sz="1200" b="0" i="0" u="sng" kern="1200" dirty="0">
                <a:solidFill>
                  <a:schemeClr val="tx1"/>
                </a:solidFill>
                <a:effectLst/>
                <a:latin typeface="+mn-lt"/>
                <a:ea typeface="+mn-ea"/>
                <a:cs typeface="+mn-cs"/>
                <a:hlinkClick r:id="rId3"/>
              </a:rPr>
              <a:t>unigram</a:t>
            </a:r>
            <a:r>
              <a:rPr lang="en-CA" sz="1200" b="0" i="0" u="none" strike="noStrike" kern="1200" dirty="0">
                <a:solidFill>
                  <a:schemeClr val="tx1"/>
                </a:solidFill>
                <a:effectLst/>
                <a:latin typeface="+mn-lt"/>
                <a:ea typeface="+mn-ea"/>
                <a:cs typeface="+mn-cs"/>
              </a:rPr>
              <a:t> distribution. The 3/4 power makes less frequent words be sampled more often, without it probability of sampling frequent words such as “the”, “is” </a:t>
            </a:r>
            <a:r>
              <a:rPr lang="en-CA" sz="1200" b="0" i="0" u="none" strike="noStrike" kern="1200" dirty="0" err="1">
                <a:solidFill>
                  <a:schemeClr val="tx1"/>
                </a:solidFill>
                <a:effectLst/>
                <a:latin typeface="+mn-lt"/>
                <a:ea typeface="+mn-ea"/>
                <a:cs typeface="+mn-cs"/>
              </a:rPr>
              <a:t>etc</a:t>
            </a:r>
            <a:r>
              <a:rPr lang="en-CA" sz="1200" b="0" i="0" u="none" strike="noStrike" kern="1200" dirty="0">
                <a:solidFill>
                  <a:schemeClr val="tx1"/>
                </a:solidFill>
                <a:effectLst/>
                <a:latin typeface="+mn-lt"/>
                <a:ea typeface="+mn-ea"/>
                <a:cs typeface="+mn-cs"/>
              </a:rPr>
              <a:t> would be much higher than words like “zebra”, “elephant” etc.</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For example, we have a bag including 3 apples, 10 oranges and 1 banana. If we pick 1 fruit from bag, the probability of orange is 0.71 (10/14), apple is 0.21 (3/14), banana is 0.07 (1/14).</a:t>
            </a:r>
          </a:p>
          <a:p>
            <a:br>
              <a:rPr lang="en-CA" dirty="0"/>
            </a:br>
            <a:r>
              <a:rPr lang="en-CA" sz="1200" b="0" i="0" kern="1200" dirty="0">
                <a:solidFill>
                  <a:schemeClr val="tx1"/>
                </a:solidFill>
                <a:effectLst/>
                <a:latin typeface="+mn-lt"/>
                <a:ea typeface="+mn-ea"/>
                <a:cs typeface="+mn-cs"/>
              </a:rPr>
              <a:t>Since we do not want to pick a high frequency words all the time as those words usually provide less value than rare words. The apply the power of 3/4 to the probability can solve this problem. For example, the probability of orange is 0.71 which is converted to 0.77 while banana’s probability is converted from 0.07 to 0.14. In that cases, the probability of banana is doubled.</a:t>
            </a:r>
          </a:p>
          <a:p>
            <a:br>
              <a:rPr lang="en-CA" dirty="0"/>
            </a:br>
            <a:endParaRPr lang="en-US" dirty="0"/>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47</a:t>
            </a:fld>
            <a:endParaRPr lang="en-US"/>
          </a:p>
        </p:txBody>
      </p:sp>
    </p:spTree>
    <p:extLst>
      <p:ext uri="{BB962C8B-B14F-4D97-AF65-F5344CB8AC3E}">
        <p14:creationId xmlns:p14="http://schemas.microsoft.com/office/powerpoint/2010/main" val="608445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Word-word co-occurrences within context windows may carry rich semantic information. For example, in a large corpus word “solid” is more likely to co-occur with “ice” than “steam”, but word “gas” probably co-occurs with “steam” more frequently than “ice”. Besides, global corpus statistics of such co-occurrences can be precomputed: this can lead to more efficient training. </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48</a:t>
            </a:fld>
            <a:endParaRPr lang="en-US"/>
          </a:p>
        </p:txBody>
      </p:sp>
    </p:spTree>
    <p:extLst>
      <p:ext uri="{BB962C8B-B14F-4D97-AF65-F5344CB8AC3E}">
        <p14:creationId xmlns:p14="http://schemas.microsoft.com/office/powerpoint/2010/main" val="42226073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Simple Recurrent Network (SRN) was conceived and first used by Jeff Elman, and was first published in a paper entitled </a:t>
            </a:r>
            <a:r>
              <a:rPr lang="en-CA" sz="1200" b="0" i="1" u="none" strike="noStrike" kern="1200" dirty="0">
                <a:solidFill>
                  <a:schemeClr val="tx1"/>
                </a:solidFill>
                <a:effectLst/>
                <a:latin typeface="+mn-lt"/>
                <a:ea typeface="+mn-ea"/>
                <a:cs typeface="+mn-cs"/>
              </a:rPr>
              <a:t>Finding structure in time </a:t>
            </a:r>
            <a:r>
              <a:rPr lang="en-CA" sz="1200" b="0" i="0" u="none" strike="noStrike" kern="1200" dirty="0">
                <a:solidFill>
                  <a:schemeClr val="tx1"/>
                </a:solidFill>
                <a:effectLst/>
                <a:latin typeface="+mn-lt"/>
                <a:ea typeface="+mn-ea"/>
                <a:cs typeface="+mn-cs"/>
              </a:rPr>
              <a:t>(</a:t>
            </a:r>
            <a:r>
              <a:rPr lang="en-CA" sz="1200" b="0" i="0" kern="1200" dirty="0">
                <a:solidFill>
                  <a:schemeClr val="tx1"/>
                </a:solidFill>
                <a:effectLst/>
                <a:latin typeface="+mn-lt"/>
                <a:ea typeface="+mn-ea"/>
                <a:cs typeface="+mn-cs"/>
                <a:hlinkClick r:id="rId3"/>
              </a:rPr>
              <a:t>Elman</a:t>
            </a:r>
            <a:r>
              <a:rPr lang="en-CA" sz="1200" b="0" i="0" u="none" strike="noStrike"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hlinkClick r:id="rId3"/>
              </a:rPr>
              <a:t>1990</a:t>
            </a:r>
            <a:r>
              <a:rPr lang="en-CA" sz="1200" b="0" i="0" u="none" strike="noStrike" kern="1200" dirty="0">
                <a:solidFill>
                  <a:schemeClr val="tx1"/>
                </a:solidFill>
                <a:effectLst/>
                <a:latin typeface="+mn-lt"/>
                <a:ea typeface="+mn-ea"/>
                <a:cs typeface="+mn-cs"/>
              </a:rPr>
              <a:t>)</a:t>
            </a:r>
          </a:p>
          <a:p>
            <a:r>
              <a:rPr lang="en-CA" sz="1200" kern="1200" dirty="0">
                <a:solidFill>
                  <a:schemeClr val="tx1"/>
                </a:solidFill>
                <a:effectLst/>
                <a:latin typeface="+mn-lt"/>
                <a:ea typeface="+mn-ea"/>
                <a:cs typeface="+mn-cs"/>
              </a:rPr>
              <a:t>where the </a:t>
            </a:r>
            <a:r>
              <a:rPr lang="en-CA" sz="1200" i="1" kern="1200" dirty="0">
                <a:solidFill>
                  <a:schemeClr val="tx1"/>
                </a:solidFill>
                <a:effectLst/>
                <a:latin typeface="+mn-lt"/>
                <a:ea typeface="+mn-ea"/>
                <a:cs typeface="+mn-cs"/>
              </a:rPr>
              <a:t>BTSXPE</a:t>
            </a:r>
            <a:r>
              <a:rPr lang="en-CA" sz="1200" kern="1200" dirty="0">
                <a:solidFill>
                  <a:schemeClr val="tx1"/>
                </a:solidFill>
                <a:effectLst/>
                <a:latin typeface="+mn-lt"/>
                <a:ea typeface="+mn-ea"/>
                <a:cs typeface="+mn-cs"/>
              </a:rPr>
              <a:t> at the bottom of the drawing represents the input example in the current moment, and </a:t>
            </a:r>
            <a:r>
              <a:rPr lang="en-CA" sz="1200" i="1" kern="1200" dirty="0">
                <a:solidFill>
                  <a:schemeClr val="tx1"/>
                </a:solidFill>
                <a:effectLst/>
                <a:latin typeface="+mn-lt"/>
                <a:ea typeface="+mn-ea"/>
                <a:cs typeface="+mn-cs"/>
              </a:rPr>
              <a:t>CONTEXT UNIT</a:t>
            </a:r>
            <a:r>
              <a:rPr lang="en-CA" sz="1200" kern="1200" dirty="0">
                <a:solidFill>
                  <a:schemeClr val="tx1"/>
                </a:solidFill>
                <a:effectLst/>
                <a:latin typeface="+mn-lt"/>
                <a:ea typeface="+mn-ea"/>
                <a:cs typeface="+mn-cs"/>
              </a:rPr>
              <a:t> represents the output of the previous moment.</a:t>
            </a:r>
          </a:p>
          <a:p>
            <a:r>
              <a:rPr lang="en-CA" sz="1200" kern="1200" dirty="0">
                <a:solidFill>
                  <a:schemeClr val="tx1"/>
                </a:solidFill>
                <a:effectLst/>
                <a:latin typeface="+mn-lt"/>
                <a:ea typeface="+mn-ea"/>
                <a:cs typeface="+mn-cs"/>
              </a:rPr>
              <a:t>The decision a recurrent net reached at time step t-1 affects the decision it will reach one moment later at time step t. So recurrent networks have two sources of input, the present and the recent past, which combine to determine how they respond to new data, much as we do in life.</a:t>
            </a:r>
          </a:p>
          <a:p>
            <a:r>
              <a:rPr lang="en-CA" sz="1200" kern="1200" dirty="0">
                <a:solidFill>
                  <a:schemeClr val="tx1"/>
                </a:solidFill>
                <a:effectLst/>
                <a:latin typeface="+mn-lt"/>
                <a:ea typeface="+mn-ea"/>
                <a:cs typeface="+mn-cs"/>
              </a:rPr>
              <a:t>Recurrent networks are distinguished from feedforward networks by that feedback loop connected to their past decisions, ingesting their own outputs moment after moment as input. It is often said that recurrent networks have memory.</a:t>
            </a:r>
            <a:r>
              <a:rPr lang="en-CA" sz="1200" u="sng" kern="1200" dirty="0">
                <a:solidFill>
                  <a:schemeClr val="tx1"/>
                </a:solidFill>
                <a:effectLst/>
                <a:latin typeface="+mn-lt"/>
                <a:ea typeface="+mn-ea"/>
                <a:cs typeface="+mn-cs"/>
                <a:hlinkClick r:id="rId4"/>
              </a:rPr>
              <a:t>2</a:t>
            </a:r>
            <a:r>
              <a:rPr lang="en-CA" sz="1200" kern="1200" dirty="0">
                <a:solidFill>
                  <a:schemeClr val="tx1"/>
                </a:solidFill>
                <a:effectLst/>
                <a:latin typeface="+mn-lt"/>
                <a:ea typeface="+mn-ea"/>
                <a:cs typeface="+mn-cs"/>
              </a:rPr>
              <a:t> Adding memory to neural networks has a purpose: There is information in the sequence itself, and recurrent nets use it to perform tasks that feedforward networks can’t.</a:t>
            </a:r>
          </a:p>
          <a:p>
            <a:r>
              <a:rPr lang="en-CA" sz="1200" b="0" i="0" u="none" strike="noStrike" kern="1200" dirty="0">
                <a:solidFill>
                  <a:schemeClr val="tx1"/>
                </a:solidFill>
                <a:effectLst/>
                <a:latin typeface="+mn-lt"/>
                <a:ea typeface="+mn-ea"/>
                <a:cs typeface="+mn-cs"/>
              </a:rPr>
              <a:t>That sequential information is preserved in the recurrent network’s hidden state, which manages to span many time steps as it cascades forward to affect the processing of each new example. It is finding correlations between events separated by many moments, and these correlations are called “long-term dependencies”, because an event downstream in time depends upon, and is a function of, one or more events that came before. One way to think about RNNs is this: they are a way to share weights over time.</a:t>
            </a:r>
          </a:p>
          <a:p>
            <a:r>
              <a:rPr lang="en-CA" sz="1200" b="0" i="0" u="none" strike="noStrike" kern="1200" dirty="0">
                <a:solidFill>
                  <a:schemeClr val="tx1"/>
                </a:solidFill>
                <a:effectLst/>
                <a:latin typeface="+mn-lt"/>
                <a:ea typeface="+mn-ea"/>
                <a:cs typeface="+mn-cs"/>
              </a:rPr>
              <a:t>“The past that does not pass away.”</a:t>
            </a:r>
          </a:p>
          <a:p>
            <a:br>
              <a:rPr lang="en-CA" dirty="0"/>
            </a:b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5</a:t>
            </a:fld>
            <a:endParaRPr lang="en-US"/>
          </a:p>
        </p:txBody>
      </p:sp>
    </p:spTree>
    <p:extLst>
      <p:ext uri="{BB962C8B-B14F-4D97-AF65-F5344CB8AC3E}">
        <p14:creationId xmlns:p14="http://schemas.microsoft.com/office/powerpoint/2010/main" val="1439974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we capture the frequency of co occurrences in a matrix is count based model. by using</a:t>
            </a:r>
            <a:r>
              <a:rPr lang="en-CA" sz="1200" b="1" i="0" u="none" strike="noStrike" kern="1200" dirty="0">
                <a:solidFill>
                  <a:schemeClr val="tx1"/>
                </a:solidFill>
                <a:effectLst/>
                <a:latin typeface="+mn-lt"/>
                <a:ea typeface="+mn-ea"/>
                <a:cs typeface="+mn-cs"/>
              </a:rPr>
              <a:t> window-based methods</a:t>
            </a:r>
            <a:r>
              <a:rPr lang="en-CA" sz="1200" b="0" i="0" u="none" strike="noStrike" kern="1200" dirty="0">
                <a:solidFill>
                  <a:schemeClr val="tx1"/>
                </a:solidFill>
                <a:effectLst/>
                <a:latin typeface="+mn-lt"/>
                <a:ea typeface="+mn-ea"/>
                <a:cs typeface="+mn-cs"/>
              </a:rPr>
              <a:t> to learn our embedding, we are</a:t>
            </a:r>
            <a:r>
              <a:rPr lang="en-CA" sz="1200" b="1" i="0" u="none" strike="noStrike" kern="1200" dirty="0">
                <a:solidFill>
                  <a:schemeClr val="tx1"/>
                </a:solidFill>
                <a:effectLst/>
                <a:latin typeface="+mn-lt"/>
                <a:ea typeface="+mn-ea"/>
                <a:cs typeface="+mn-cs"/>
              </a:rPr>
              <a:t> able to capture complex patterns</a:t>
            </a:r>
            <a:r>
              <a:rPr lang="en-CA" sz="1200" b="0" i="0" u="none" strike="noStrike" kern="1200" dirty="0">
                <a:solidFill>
                  <a:schemeClr val="tx1"/>
                </a:solidFill>
                <a:effectLst/>
                <a:latin typeface="+mn-lt"/>
                <a:ea typeface="+mn-ea"/>
                <a:cs typeface="+mn-cs"/>
              </a:rPr>
              <a:t> that go beyond word similarity but we make </a:t>
            </a:r>
            <a:r>
              <a:rPr lang="en-CA" sz="1200" b="1" i="0" u="none" strike="noStrike" kern="1200" dirty="0">
                <a:solidFill>
                  <a:schemeClr val="tx1"/>
                </a:solidFill>
                <a:effectLst/>
                <a:latin typeface="+mn-lt"/>
                <a:ea typeface="+mn-ea"/>
                <a:cs typeface="+mn-cs"/>
              </a:rPr>
              <a:t>inefficient use of statistics</a:t>
            </a:r>
            <a:r>
              <a:rPr lang="en-CA" sz="1200" b="0" i="0" u="none" strike="noStrike" kern="1200" dirty="0">
                <a:solidFill>
                  <a:schemeClr val="tx1"/>
                </a:solidFill>
                <a:effectLst/>
                <a:latin typeface="+mn-lt"/>
                <a:ea typeface="+mn-ea"/>
                <a:cs typeface="+mn-cs"/>
              </a:rPr>
              <a:t>. By using purely </a:t>
            </a:r>
            <a:r>
              <a:rPr lang="en-CA" sz="1200" b="1" i="0" u="none" strike="noStrike" kern="1200" dirty="0">
                <a:solidFill>
                  <a:schemeClr val="tx1"/>
                </a:solidFill>
                <a:effectLst/>
                <a:latin typeface="+mn-lt"/>
                <a:ea typeface="+mn-ea"/>
                <a:cs typeface="+mn-cs"/>
              </a:rPr>
              <a:t>count-based methods</a:t>
            </a:r>
            <a:r>
              <a:rPr lang="en-CA" sz="1200" b="0" i="0" u="none" strike="noStrike" kern="1200" dirty="0">
                <a:solidFill>
                  <a:schemeClr val="tx1"/>
                </a:solidFill>
                <a:effectLst/>
                <a:latin typeface="+mn-lt"/>
                <a:ea typeface="+mn-ea"/>
                <a:cs typeface="+mn-cs"/>
              </a:rPr>
              <a:t>, we make </a:t>
            </a:r>
            <a:r>
              <a:rPr lang="en-CA" sz="1200" b="1" i="0" u="none" strike="noStrike" kern="1200" dirty="0">
                <a:solidFill>
                  <a:schemeClr val="tx1"/>
                </a:solidFill>
                <a:effectLst/>
                <a:latin typeface="+mn-lt"/>
                <a:ea typeface="+mn-ea"/>
                <a:cs typeface="+mn-cs"/>
              </a:rPr>
              <a:t>efficient use of statistics</a:t>
            </a:r>
            <a:r>
              <a:rPr lang="en-CA" sz="1200" b="0" i="0" u="none" strike="noStrike" kern="1200" dirty="0">
                <a:solidFill>
                  <a:schemeClr val="tx1"/>
                </a:solidFill>
                <a:effectLst/>
                <a:latin typeface="+mn-lt"/>
                <a:ea typeface="+mn-ea"/>
                <a:cs typeface="+mn-cs"/>
              </a:rPr>
              <a:t> but a</a:t>
            </a:r>
            <a:r>
              <a:rPr lang="en-CA" sz="1200" b="1" i="0" u="none" strike="noStrike" kern="1200" dirty="0">
                <a:solidFill>
                  <a:schemeClr val="tx1"/>
                </a:solidFill>
                <a:effectLst/>
                <a:latin typeface="+mn-lt"/>
                <a:ea typeface="+mn-ea"/>
                <a:cs typeface="+mn-cs"/>
              </a:rPr>
              <a:t>ren’t able to capture the complex underlying patterns</a:t>
            </a:r>
            <a:r>
              <a:rPr lang="en-CA" sz="1200" b="0" i="0" u="none" strike="noStrike" kern="1200" dirty="0">
                <a:solidFill>
                  <a:schemeClr val="tx1"/>
                </a:solidFill>
                <a:effectLst/>
                <a:latin typeface="+mn-lt"/>
                <a:ea typeface="+mn-ea"/>
                <a:cs typeface="+mn-cs"/>
              </a:rPr>
              <a:t> which are very useful when we apply these embeddings to extrinsic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the weighting factor can be a function that gives a meaningful amount of computation, even to the less frequent words. It gives more weight but not an unduly large amount of weight to words like, this, is, of, a, which just appear lost in language</a:t>
            </a:r>
          </a:p>
          <a:p>
            <a:r>
              <a:rPr lang="en-CA" sz="1200" kern="1200" dirty="0">
                <a:solidFill>
                  <a:schemeClr val="tx1"/>
                </a:solidFill>
                <a:effectLst/>
                <a:latin typeface="+mn-lt"/>
                <a:ea typeface="+mn-ea"/>
                <a:cs typeface="+mn-cs"/>
              </a:rPr>
              <a:t>there are various heuristics for choosing this weighting function F that  need or gives these words too much weight  nor gives the infrequent words too little weight</a:t>
            </a: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49</a:t>
            </a:fld>
            <a:endParaRPr lang="en-US"/>
          </a:p>
        </p:txBody>
      </p:sp>
    </p:spTree>
    <p:extLst>
      <p:ext uri="{BB962C8B-B14F-4D97-AF65-F5344CB8AC3E}">
        <p14:creationId xmlns:p14="http://schemas.microsoft.com/office/powerpoint/2010/main" val="18691389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is a very negative review,  But the word good appears a lot. So if you use an algorithm that ignores word order and just sums or averages all of the embeddings for the different words, then you end up having a lot of the representation of good in your final feature vector and your classifier will probably think this is a good review even though this is actually very harsh.</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51</a:t>
            </a:fld>
            <a:endParaRPr lang="en-US"/>
          </a:p>
        </p:txBody>
      </p:sp>
    </p:spTree>
    <p:extLst>
      <p:ext uri="{BB962C8B-B14F-4D97-AF65-F5344CB8AC3E}">
        <p14:creationId xmlns:p14="http://schemas.microsoft.com/office/powerpoint/2010/main" val="3820187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take the one-hot vectors, multiply it by the embedding matrix E as usual, then this gives you the embedding vectors and then you can feed these into an RNN. And the job of the RNN is to then compute the representation at the last time step that allows you to predict Y-hat. So this is an example of a many-to-one RNN architecture. And with an algorithm like this, it will be much better at taking word sequence into account and realize that "things are lacking in good management…" is a negative review and "not good" a negative review unlike the previous algorithm, which just sums everything together into a big-word vector mush and doesn't realize that "not good" has a very different meaning than the words "good" or "lacking in good taste" and so on. And so if you train this algorithm, you end up with a pretty decent sentiment classification algorithm and because your word embeddings can be trained from a much larger data set, this will do a better job generalizing to maybe even new words now that you'll see in your training set, such as if someone else says, "without good sense " or something, then even if the word "not" is not in your label training set, if it was in your 1 billion more  word corpus used to train the word embeddings, it might still get this right and generalize much better even to words that were in the training set used to train the word embeddings but not necessarily in the label training set that you had for specifically the sentiment classification problem.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52</a:t>
            </a:fld>
            <a:endParaRPr lang="en-US"/>
          </a:p>
        </p:txBody>
      </p:sp>
    </p:spTree>
    <p:extLst>
      <p:ext uri="{BB962C8B-B14F-4D97-AF65-F5344CB8AC3E}">
        <p14:creationId xmlns:p14="http://schemas.microsoft.com/office/powerpoint/2010/main" val="256111178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ematvey</a:t>
            </a:r>
            <a:r>
              <a:rPr lang="en-US" dirty="0"/>
              <a:t>/tensorflow-seq2seq-tutorials#1---simple-sequence-to-sequence-model-with-dynamic-unrolling</a:t>
            </a:r>
          </a:p>
          <a:p>
            <a:r>
              <a:rPr lang="en-CA" sz="1200" kern="1200" dirty="0">
                <a:solidFill>
                  <a:schemeClr val="tx1"/>
                </a:solidFill>
                <a:effectLst/>
                <a:latin typeface="+mn-lt"/>
                <a:ea typeface="+mn-ea"/>
                <a:cs typeface="+mn-cs"/>
              </a:rPr>
              <a:t> seq2seq model has encoder, decoder and intermediate step as its main components:</a:t>
            </a:r>
          </a:p>
          <a:p>
            <a:r>
              <a:rPr lang="en-CA" sz="1200" kern="1200" dirty="0">
                <a:solidFill>
                  <a:schemeClr val="tx1"/>
                </a:solidFill>
                <a:effectLst/>
                <a:latin typeface="+mn-lt"/>
                <a:ea typeface="+mn-ea"/>
                <a:cs typeface="+mn-cs"/>
              </a:rPr>
              <a:t>First, let's have a network which we're going to call the encoder network be built as a RNN and this could be a Gru or LSTM feeding the input German words one word at a time. After ingesting the input sequence the RNN then outputs a vector that represents the input sentence. After that, you can build a decoded network, which you might draw here. Which takes as input the encoding output by the encoding network, and then can be trained to output the translation one word at a time. Eventually, it helps us say the end of sequence and the sentence taken upon which the decoder stops, and as usual, we could take the generator tokens and feed them to the Knicks so if they just stay in the sequence they were doing before when synthesizing techs using the language model. One of the most remarkable recent results in deep learning is that this model works. Given enough pairs of English and German sentences, if you train a model to input a German sentence and output the corresponding English translation, this will actually work decently well. This model simply uses an encoding network whose job it is to find an encoding of the input German sentence, and then use a decoding network to then generate the corresponding English translation.</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53</a:t>
            </a:fld>
            <a:endParaRPr lang="en-US"/>
          </a:p>
        </p:txBody>
      </p:sp>
    </p:spTree>
    <p:extLst>
      <p:ext uri="{BB962C8B-B14F-4D97-AF65-F5344CB8AC3E}">
        <p14:creationId xmlns:p14="http://schemas.microsoft.com/office/powerpoint/2010/main" val="1898040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There are some similarities between the sequence to sequence machine translation model and the language models, but there are some significant differences as well. Let's take a look. A language modeling allows you to estimate the probability of a sentence. You can also use this to generate novel sentences, X1 could be the vector of all zeros and x2, x3 can be just the previous output you are generating. So that was the language model. The machine translation model looks as follows. The coded network is denoted in green and the decoded network is denoted in purple. And you notice that the decoded network looks pretty much identical to the language model that we had up there. So what the machine translation model is, is very similar to the language model, except that instead of always starting along with the vector of all zeros, it instead has an encoded network that figures out some representation for the input sentence, and it takes that input sentence and starts off the decoded network with representation of the input sentence rather than with the representation of all zeros. So, that's why I call this a conditional language model, and instead of modeling the probability of any sentence, it is now modeling the probability of, say, the output English translation, conditions on some input German sentence. So in other words, you're trying to estimate the probability of an English translation. Like, what's the chance that the translation is "I like vanilla ice cream" but conditions on the input German censors like, " </a:t>
            </a:r>
            <a:r>
              <a:rPr lang="de-DE" sz="1200" kern="1200" dirty="0">
                <a:solidFill>
                  <a:schemeClr val="tx1"/>
                </a:solidFill>
                <a:effectLst/>
                <a:latin typeface="+mn-lt"/>
                <a:ea typeface="+mn-ea"/>
                <a:cs typeface="+mn-cs"/>
              </a:rPr>
              <a:t>Ich mag Vanilleeis.</a:t>
            </a:r>
            <a:r>
              <a:rPr lang="en-CA" sz="1200" kern="1200" dirty="0">
                <a:solidFill>
                  <a:schemeClr val="tx1"/>
                </a:solidFill>
                <a:effectLst/>
                <a:latin typeface="+mn-lt"/>
                <a:ea typeface="+mn-ea"/>
                <a:cs typeface="+mn-cs"/>
              </a:rPr>
              <a:t>" So, this is really the probability of an English sentence conditions on an input German sentence which is why it is a conditional language model. Now, if you want to apply this model to actually translate a sentence from German into English, given this input German sentence, the model might tell you what is the probability of difference in corresponding English translations. So, x is the German sentence, " </a:t>
            </a:r>
            <a:r>
              <a:rPr lang="de-DE" sz="1200" kern="1200" dirty="0">
                <a:solidFill>
                  <a:schemeClr val="tx1"/>
                </a:solidFill>
                <a:effectLst/>
                <a:latin typeface="+mn-lt"/>
                <a:ea typeface="+mn-ea"/>
                <a:cs typeface="+mn-cs"/>
              </a:rPr>
              <a:t>Ich mag Vanilleeis</a:t>
            </a:r>
            <a:r>
              <a:rPr lang="en-CA" sz="1200" kern="1200" dirty="0">
                <a:solidFill>
                  <a:schemeClr val="tx1"/>
                </a:solidFill>
                <a:effectLst/>
                <a:latin typeface="+mn-lt"/>
                <a:ea typeface="+mn-ea"/>
                <a:cs typeface="+mn-cs"/>
              </a:rPr>
              <a:t>." And, this now tells you what is the probability of different English translations of that German input. And, what you do not want is to sample outputs at random. If you sample words from this distribution, p of y given x, maybe one time you get a pretty good translation, "I like vanilla ice cream." But, maybe another time you get a different translation, "I like vanilla flavored ice cream. " Which sounds a little awkward but is not a terrible translation, just not the best one. And sometimes, just by chance, you get, say, others: "I like ice cream with vanilla flavor." </a:t>
            </a:r>
          </a:p>
          <a:p>
            <a:r>
              <a:rPr lang="en-CA" sz="1200" kern="1200" dirty="0">
                <a:solidFill>
                  <a:schemeClr val="tx1"/>
                </a:solidFill>
                <a:effectLst/>
                <a:latin typeface="+mn-lt"/>
                <a:ea typeface="+mn-ea"/>
                <a:cs typeface="+mn-cs"/>
              </a:rPr>
              <a:t>So, when you're using this model for machine translation, you're not trying to sample at random from this distribution. Instead, what you would like is to find the English sentence, y, that maximizes that conditional probability. So in developing a machine translation system, one of the things you need to do is come up with an algorithm that can actually find the value of y that maximizes this term over here. The most common algorithm for doing this is called beam search,</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54</a:t>
            </a:fld>
            <a:endParaRPr lang="en-US"/>
          </a:p>
        </p:txBody>
      </p:sp>
    </p:spTree>
    <p:extLst>
      <p:ext uri="{BB962C8B-B14F-4D97-AF65-F5344CB8AC3E}">
        <p14:creationId xmlns:p14="http://schemas.microsoft.com/office/powerpoint/2010/main" val="8690652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we talked about beam search as maximizing this probability and this product here is just expressing the observation that p of y1 up to </a:t>
            </a:r>
            <a:r>
              <a:rPr lang="en-CA" sz="1200" kern="1200" dirty="0" err="1">
                <a:solidFill>
                  <a:schemeClr val="tx1"/>
                </a:solidFill>
                <a:effectLst/>
                <a:latin typeface="+mn-lt"/>
                <a:ea typeface="+mn-ea"/>
                <a:cs typeface="+mn-cs"/>
              </a:rPr>
              <a:t>yt</a:t>
            </a:r>
            <a:r>
              <a:rPr lang="en-CA" sz="1200" kern="1200" dirty="0">
                <a:solidFill>
                  <a:schemeClr val="tx1"/>
                </a:solidFill>
                <a:effectLst/>
                <a:latin typeface="+mn-lt"/>
                <a:ea typeface="+mn-ea"/>
                <a:cs typeface="+mn-cs"/>
              </a:rPr>
              <a:t>  given x can be expressed as p of y1 given x times p of y2 given x and y1 times up to,  p </a:t>
            </a:r>
            <a:r>
              <a:rPr lang="en-CA" sz="1200" kern="1200" dirty="0" err="1">
                <a:solidFill>
                  <a:schemeClr val="tx1"/>
                </a:solidFill>
                <a:effectLst/>
                <a:latin typeface="+mn-lt"/>
                <a:ea typeface="+mn-ea"/>
                <a:cs typeface="+mn-cs"/>
              </a:rPr>
              <a:t>y_t</a:t>
            </a:r>
            <a:r>
              <a:rPr lang="en-CA" sz="1200" kern="1200" dirty="0">
                <a:solidFill>
                  <a:schemeClr val="tx1"/>
                </a:solidFill>
                <a:effectLst/>
                <a:latin typeface="+mn-lt"/>
                <a:ea typeface="+mn-ea"/>
                <a:cs typeface="+mn-cs"/>
              </a:rPr>
              <a:t> given x and y1 up to y_ t-1. if you're implementing these, these probabilities are all numbers less than one, in fact, often they're much less than one and multiplying a lot of numbers less than one result in a tiny number, which can result in numerical under-floor, meaning that is too small for the floating point of representation in your computer to store accurately. In practice, instead of maximizing this product, we will take logs and if you insert a log there, then a log of a product becomes a sum of a log, and maximizing this sum of log probabilities should give you the same results in terms of selecting the most likely sentence. By taking logs, you end up with a more numerically stable algorithm that is less prone to numerical rounding errors or really numerical under-floor. Because the logarithmic function is a strictly monotonically increasing function, we know that maximizing log p of y given x should give you the same result as maximizing p of y given x as in the same value of y that maximizes, this should also maximize that. In most implementations, you keep track of the sum of logs of the probabilities rather than the product of probabilities. Now there's one other change to this objective function that makes the machine translation algorithm work even better. if you have a very long sentence, the probability of that sentence is going to be low because you're multiplying as many terms here, lots of numbers less than one to estimate the probability of that sentence. If you sum log of the numbers less than one together, you just tend to end up with a smaller probability. This objective function has an undesirable effect that it may be unnaturally tend to prefer very short translations to prefer very short outputs because the probability of a short sentence is just by multiplying fewer of these numbers are less than one and so the product will just be not quite as small. By the way, the same thing is true for this, the log of a probability is always less than or equal to one. so the more terms you add together, the more negative this thing becomes.</a:t>
            </a:r>
          </a:p>
          <a:p>
            <a:r>
              <a:rPr lang="en-CA" sz="1200" kern="1200" dirty="0">
                <a:solidFill>
                  <a:schemeClr val="tx1"/>
                </a:solidFill>
                <a:effectLst/>
                <a:latin typeface="+mn-lt"/>
                <a:ea typeface="+mn-ea"/>
                <a:cs typeface="+mn-cs"/>
              </a:rPr>
              <a:t>One thing you could do is normalizes by the number of words in your translation and so this takes the average of the log of the probability of each word and does significantly reduces the penalty for putting longer translations. In practice as a heuristic instead of dividing by ty the number of words in the output sentence, sometimes you use the softer approach we have ty to power of Alpha where maybe Alpha is equal to 0.7. If Alpha was equal to one, then the completely normalized by length, if Alpha was equal to 0, then well, ty to the 0 will be 1, then you're just not normalizing at all and this is somewhere in between full normalization and no normalization. Alpha is another parameter. you can try out different values of Alpha and see which one gives you the best result.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56</a:t>
            </a:fld>
            <a:endParaRPr lang="en-US"/>
          </a:p>
        </p:txBody>
      </p:sp>
    </p:spTree>
    <p:extLst>
      <p:ext uri="{BB962C8B-B14F-4D97-AF65-F5344CB8AC3E}">
        <p14:creationId xmlns:p14="http://schemas.microsoft.com/office/powerpoint/2010/main" val="2431283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large Beam width: </a:t>
            </a:r>
            <a:r>
              <a:rPr lang="en-CA" dirty="0"/>
              <a:t>get a better result, the memory requirements will go up, so it will be slower. </a:t>
            </a:r>
          </a:p>
          <a:p>
            <a:r>
              <a:rPr lang="en-US" dirty="0"/>
              <a:t>Very small Beam width: </a:t>
            </a:r>
            <a:r>
              <a:rPr lang="en-CA" dirty="0"/>
              <a:t>get a worse result,  the memory requirements will also be lower, and you get a result faster . </a:t>
            </a:r>
          </a:p>
          <a:p>
            <a:r>
              <a:rPr lang="en-CA" dirty="0"/>
              <a:t>In production systems, we commonly see B=10 </a:t>
            </a:r>
          </a:p>
          <a:p>
            <a:r>
              <a:rPr lang="en-CA" dirty="0"/>
              <a:t>In order to publish, it is possible to set beam width to be 1,000 or 3,000 </a:t>
            </a:r>
          </a:p>
          <a:p>
            <a:r>
              <a:rPr lang="en-CA" dirty="0"/>
              <a:t>When beam is very large, there is often diminishing returns</a:t>
            </a:r>
          </a:p>
          <a:p>
            <a:r>
              <a:rPr lang="en-US" dirty="0"/>
              <a:t>y* actually attains a higher value for P(y given x) than the y-hat. So what this allows you to conclude is beam search is failing to actually give you the value of y that maximizes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 case 2, P(y* given x) is less than or equal to P(y-hat given x), right? Well, in our example, y* is a better translation than y-hat. But according to the RNN, P(y*) is less than P(y-hat), so saying that y* is a less likely output than y-hat. So in this case, it seems that the RNN model is at fault and it might be worth spending more time working on the RNN.</a:t>
            </a:r>
          </a:p>
          <a:p>
            <a:endParaRPr lang="en-US" dirty="0"/>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57</a:t>
            </a:fld>
            <a:endParaRPr lang="en-US"/>
          </a:p>
        </p:txBody>
      </p:sp>
    </p:spTree>
    <p:extLst>
      <p:ext uri="{BB962C8B-B14F-4D97-AF65-F5344CB8AC3E}">
        <p14:creationId xmlns:p14="http://schemas.microsoft.com/office/powerpoint/2010/main" val="63703957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Transformer is an architecture that uses Attention to significantly improve the performance of deep learning NLP translation models. It was first introduced in the paper Attention is all you need and was quickly established as the leading architecture for most text data applications. </a:t>
            </a:r>
          </a:p>
          <a:p>
            <a:r>
              <a:rPr lang="en-US" dirty="0"/>
              <a:t>Since then, numerous projects including Google’s BERT and </a:t>
            </a:r>
            <a:r>
              <a:rPr lang="en-US" dirty="0" err="1"/>
              <a:t>OpenAI’s</a:t>
            </a:r>
            <a:r>
              <a:rPr lang="en-US" dirty="0"/>
              <a:t> GPT series have built on this foundation and published performance results that handily beat existing state-of-the-art benchmarks.</a:t>
            </a:r>
          </a:p>
          <a:p>
            <a:r>
              <a:rPr lang="en-US" dirty="0"/>
              <a:t>The Encoder contains the all-important Self-attention layer that computes the relationship between different words in the sequence, as well as a Feed-forward layer.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 addition to the two layers, The Encoder also has Residual skip connections around both layers along with two </a:t>
            </a:r>
            <a:r>
              <a:rPr lang="en-CA" sz="1200" kern="1200" dirty="0" err="1">
                <a:solidFill>
                  <a:schemeClr val="tx1"/>
                </a:solidFill>
                <a:effectLst/>
                <a:latin typeface="+mn-lt"/>
                <a:ea typeface="+mn-ea"/>
                <a:cs typeface="+mn-cs"/>
              </a:rPr>
              <a:t>LayerNorm</a:t>
            </a:r>
            <a:r>
              <a:rPr lang="en-CA" sz="1200" kern="1200" dirty="0">
                <a:solidFill>
                  <a:schemeClr val="tx1"/>
                </a:solidFill>
                <a:effectLst/>
                <a:latin typeface="+mn-lt"/>
                <a:ea typeface="+mn-ea"/>
                <a:cs typeface="+mn-cs"/>
              </a:rPr>
              <a:t> layers.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Decoder contains the Self-attention layer and the Feed-forward layer, as well as a second Encoder-Decoder attention layer. Each Encoder and Decoder has its own set of weights.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There are many variations of the Transformer architecture. Some Transformer architectures have no Decoder at all and rely only on the Encoder.</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Transformer are frequently used in sequence-to-sequence models for applications such as Machine Translation, Text Summarization, Question-Answering, Named Entity Recognition, and Speech Recognition.</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65</a:t>
            </a:fld>
            <a:endParaRPr lang="en-US"/>
          </a:p>
        </p:txBody>
      </p:sp>
    </p:spTree>
    <p:extLst>
      <p:ext uri="{BB962C8B-B14F-4D97-AF65-F5344CB8AC3E}">
        <p14:creationId xmlns:p14="http://schemas.microsoft.com/office/powerpoint/2010/main" val="4602181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key to the Transformer’s ground-breaking performance is its use of Attention.</a:t>
            </a:r>
          </a:p>
          <a:p>
            <a:r>
              <a:rPr lang="en-CA" sz="1200" b="0" i="0" u="none" strike="noStrike" kern="1200" dirty="0">
                <a:solidFill>
                  <a:schemeClr val="tx1"/>
                </a:solidFill>
                <a:effectLst/>
                <a:latin typeface="+mn-lt"/>
                <a:ea typeface="+mn-ea"/>
                <a:cs typeface="+mn-cs"/>
              </a:rPr>
              <a:t>While processing a word, Attention enables the model to focus on other words in the input that are closely related to that word.</a:t>
            </a:r>
          </a:p>
          <a:p>
            <a:r>
              <a:rPr lang="en-CA" sz="1200" b="0" i="0" u="none" strike="noStrike" kern="1200" dirty="0">
                <a:solidFill>
                  <a:schemeClr val="tx1"/>
                </a:solidFill>
                <a:effectLst/>
                <a:latin typeface="+mn-lt"/>
                <a:ea typeface="+mn-ea"/>
                <a:cs typeface="+mn-cs"/>
              </a:rPr>
              <a:t>The Transformer architecture uses self-attention by relating every word in the input sequence to every other word.</a:t>
            </a:r>
          </a:p>
          <a:p>
            <a:r>
              <a:rPr lang="en-CA" sz="1200" b="0" i="0" kern="1200" dirty="0">
                <a:solidFill>
                  <a:schemeClr val="tx1"/>
                </a:solidFill>
                <a:effectLst/>
                <a:latin typeface="+mn-lt"/>
                <a:ea typeface="+mn-ea"/>
                <a:cs typeface="+mn-cs"/>
              </a:rPr>
              <a:t>In the first sentence, the word ‘it’ refers to ‘cat’, while in the second it refers to ‘milk. When the model processes the word ‘it’, self-attention gives the model more information about its meaning so that it can associate ‘it’ with the correct word.</a:t>
            </a:r>
          </a:p>
          <a:p>
            <a:r>
              <a:rPr lang="en-CA" sz="1200" b="0" i="0" kern="1200" dirty="0">
                <a:solidFill>
                  <a:schemeClr val="tx1"/>
                </a:solidFill>
                <a:effectLst/>
                <a:latin typeface="+mn-lt"/>
                <a:ea typeface="+mn-ea"/>
                <a:cs typeface="+mn-cs"/>
              </a:rPr>
              <a:t>To enable it to handle more nuances about the intent and semantics of the sentence, Transformers include multiple attention scores for each word.</a:t>
            </a:r>
          </a:p>
          <a:p>
            <a:r>
              <a:rPr lang="en-CA" sz="1200" b="0" i="0" kern="1200" dirty="0" err="1">
                <a:solidFill>
                  <a:schemeClr val="tx1"/>
                </a:solidFill>
                <a:effectLst/>
                <a:latin typeface="+mn-lt"/>
                <a:ea typeface="+mn-ea"/>
                <a:cs typeface="+mn-cs"/>
              </a:rPr>
              <a:t>eg.</a:t>
            </a:r>
            <a:r>
              <a:rPr lang="en-CA" sz="1200" b="0" i="0" kern="1200" dirty="0">
                <a:solidFill>
                  <a:schemeClr val="tx1"/>
                </a:solidFill>
                <a:effectLst/>
                <a:latin typeface="+mn-lt"/>
                <a:ea typeface="+mn-ea"/>
                <a:cs typeface="+mn-cs"/>
              </a:rPr>
              <a:t> While processing the word ‘it’, the first score highlights ‘cat’, while the second score highlights ‘hungry’. So when it decodes the word ‘it’, by translating it into a different language, for instance, it will incorporate some aspect of both ‘cat’ and ‘hungry’ into the translated word.</a:t>
            </a:r>
          </a:p>
          <a:p>
            <a:br>
              <a:rPr lang="en-CA" dirty="0"/>
            </a:br>
            <a:endParaRPr lang="en-CA" sz="1200" b="0" i="0" kern="1200" dirty="0">
              <a:solidFill>
                <a:schemeClr val="tx1"/>
              </a:solidFill>
              <a:effectLst/>
              <a:latin typeface="+mn-lt"/>
              <a:ea typeface="+mn-ea"/>
              <a:cs typeface="+mn-cs"/>
            </a:endParaRPr>
          </a:p>
          <a:p>
            <a:br>
              <a:rPr lang="en-CA" dirty="0"/>
            </a:br>
            <a:endParaRPr lang="en-CA"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43D9F96B-B1F7-514A-87F1-91EAEA945686}" type="slidenum">
              <a:rPr lang="en-US" smtClean="0"/>
              <a:t>66</a:t>
            </a:fld>
            <a:endParaRPr lang="en-US"/>
          </a:p>
        </p:txBody>
      </p:sp>
    </p:spTree>
    <p:extLst>
      <p:ext uri="{BB962C8B-B14F-4D97-AF65-F5344CB8AC3E}">
        <p14:creationId xmlns:p14="http://schemas.microsoft.com/office/powerpoint/2010/main" val="21392913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Transformer’s goal is to learn how to output the target sequence, by using both the input and target sequence.</a:t>
            </a:r>
          </a:p>
          <a:p>
            <a:r>
              <a:rPr lang="en-CA" sz="1200" b="0" i="0" u="none" strike="noStrike" kern="1200" dirty="0">
                <a:solidFill>
                  <a:schemeClr val="tx1"/>
                </a:solidFill>
                <a:effectLst/>
                <a:latin typeface="+mn-lt"/>
                <a:ea typeface="+mn-ea"/>
                <a:cs typeface="+mn-cs"/>
              </a:rPr>
              <a:t>1 The input sequence is converted into Embeddings (with Position Encoding) and fed to the Encoder.</a:t>
            </a:r>
          </a:p>
          <a:p>
            <a:r>
              <a:rPr lang="en-CA" sz="1200" b="0" i="0" u="none" strike="noStrike" kern="1200" dirty="0">
                <a:solidFill>
                  <a:schemeClr val="tx1"/>
                </a:solidFill>
                <a:effectLst/>
                <a:latin typeface="+mn-lt"/>
                <a:ea typeface="+mn-ea"/>
                <a:cs typeface="+mn-cs"/>
              </a:rPr>
              <a:t>2 The stack of Encoders processes this and produces an encoded representation of the input sequence.</a:t>
            </a:r>
          </a:p>
          <a:p>
            <a:r>
              <a:rPr lang="en-CA" sz="1200" b="0" i="0" u="none" strike="noStrike" kern="1200" dirty="0">
                <a:solidFill>
                  <a:schemeClr val="tx1"/>
                </a:solidFill>
                <a:effectLst/>
                <a:latin typeface="+mn-lt"/>
                <a:ea typeface="+mn-ea"/>
                <a:cs typeface="+mn-cs"/>
              </a:rPr>
              <a:t>3 The target sequence is prepended with a start-of-sentence token, converted into Embeddings (with Position Encoding), and fed to the Decoder.</a:t>
            </a:r>
          </a:p>
          <a:p>
            <a:r>
              <a:rPr lang="en-CA" sz="1200" b="0" i="0" u="none" strike="noStrike" kern="1200" dirty="0">
                <a:solidFill>
                  <a:schemeClr val="tx1"/>
                </a:solidFill>
                <a:effectLst/>
                <a:latin typeface="+mn-lt"/>
                <a:ea typeface="+mn-ea"/>
                <a:cs typeface="+mn-cs"/>
              </a:rPr>
              <a:t>4 The stack of Decoders processes this along with the Encoder stack’s encoded representation to produce an encoded representation of the target sequence.</a:t>
            </a:r>
          </a:p>
          <a:p>
            <a:r>
              <a:rPr lang="en-CA" sz="1200" b="0" i="0" u="none" strike="noStrike" kern="1200" dirty="0">
                <a:solidFill>
                  <a:schemeClr val="tx1"/>
                </a:solidFill>
                <a:effectLst/>
                <a:latin typeface="+mn-lt"/>
                <a:ea typeface="+mn-ea"/>
                <a:cs typeface="+mn-cs"/>
              </a:rPr>
              <a:t>5 The Output layer converts it into word probabilities and the final output sequence.</a:t>
            </a:r>
          </a:p>
          <a:p>
            <a:r>
              <a:rPr lang="en-CA" sz="1200" b="0" i="0" u="none" strike="noStrike" kern="1200" dirty="0">
                <a:solidFill>
                  <a:schemeClr val="tx1"/>
                </a:solidFill>
                <a:effectLst/>
                <a:latin typeface="+mn-lt"/>
                <a:ea typeface="+mn-ea"/>
                <a:cs typeface="+mn-cs"/>
              </a:rPr>
              <a:t>6 The Transformer’s Loss function compares this output sequence with the target sequence from the training data. This loss is used to generate gradients to train the Transformer during back-propagation.</a:t>
            </a:r>
          </a:p>
          <a:p>
            <a:endParaRPr lang="en-CA" sz="1200" b="0" i="0" u="none" strike="noStrike" kern="1200" dirty="0">
              <a:solidFill>
                <a:schemeClr val="tx1"/>
              </a:solidFill>
              <a:effectLst/>
              <a:latin typeface="+mn-lt"/>
              <a:ea typeface="+mn-ea"/>
              <a:cs typeface="+mn-cs"/>
            </a:endParaRPr>
          </a:p>
          <a:p>
            <a:r>
              <a:rPr lang="en-CA" sz="1200" b="0" i="0" u="none" strike="noStrike" kern="1200" dirty="0">
                <a:solidFill>
                  <a:schemeClr val="tx1"/>
                </a:solidFill>
                <a:effectLst/>
                <a:latin typeface="+mn-lt"/>
                <a:ea typeface="+mn-ea"/>
                <a:cs typeface="+mn-cs"/>
              </a:rPr>
              <a:t>Teacher forcing:  by feeding the target sequence to the Decoder, we are giving it a hint, so to speak, just like a Teacher would. Even though it predicted an erroneous first word, it can instead use the correct first word to predict the second word so that those errors don’t keep compounding.</a:t>
            </a:r>
          </a:p>
          <a:p>
            <a:r>
              <a:rPr lang="en-CA" sz="1200" b="0" i="0" u="none" strike="noStrike" kern="1200" dirty="0">
                <a:solidFill>
                  <a:schemeClr val="tx1"/>
                </a:solidFill>
                <a:effectLst/>
                <a:latin typeface="+mn-lt"/>
                <a:ea typeface="+mn-ea"/>
                <a:cs typeface="+mn-cs"/>
              </a:rPr>
              <a:t>In addition, the Transformer is able to output all the words in parallel without looping, which greatly speeds up training.</a:t>
            </a:r>
            <a:br>
              <a:rPr lang="en-CA" dirty="0"/>
            </a:b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67</a:t>
            </a:fld>
            <a:endParaRPr lang="en-US"/>
          </a:p>
        </p:txBody>
      </p:sp>
    </p:spTree>
    <p:extLst>
      <p:ext uri="{BB962C8B-B14F-4D97-AF65-F5344CB8AC3E}">
        <p14:creationId xmlns:p14="http://schemas.microsoft.com/office/powerpoint/2010/main" val="2497775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weight matrices are filters that determine how much importance to accord to both the present input and the past hidden state. The error they generate will return via backpropagation and be used to adjust their weights until error can’t go any lower.</a:t>
            </a:r>
          </a:p>
          <a:p>
            <a:r>
              <a:rPr lang="en-CA" sz="1200" b="0" i="0" u="none" strike="noStrike" kern="1200" dirty="0">
                <a:solidFill>
                  <a:schemeClr val="tx1"/>
                </a:solidFill>
                <a:effectLst/>
                <a:latin typeface="+mn-lt"/>
                <a:ea typeface="+mn-ea"/>
                <a:cs typeface="+mn-cs"/>
              </a:rPr>
              <a:t>Because this feedback loop occurs at every time step in the series, each hidden state contains traces not only of the previous hidden state, but also of all those that preceded </a:t>
            </a:r>
            <a:r>
              <a:rPr lang="en-CA" dirty="0"/>
              <a:t>h_t-1</a:t>
            </a:r>
            <a:r>
              <a:rPr lang="en-CA" sz="1200" b="0" i="0" u="none" strike="noStrike" kern="1200" dirty="0">
                <a:solidFill>
                  <a:schemeClr val="tx1"/>
                </a:solidFill>
                <a:effectLst/>
                <a:latin typeface="+mn-lt"/>
                <a:ea typeface="+mn-ea"/>
                <a:cs typeface="+mn-cs"/>
              </a:rPr>
              <a:t> for as long as memory can persist.</a:t>
            </a:r>
            <a:br>
              <a:rPr lang="en-CA" dirty="0"/>
            </a:b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6</a:t>
            </a:fld>
            <a:endParaRPr lang="en-US"/>
          </a:p>
        </p:txBody>
      </p:sp>
    </p:spTree>
    <p:extLst>
      <p:ext uri="{BB962C8B-B14F-4D97-AF65-F5344CB8AC3E}">
        <p14:creationId xmlns:p14="http://schemas.microsoft.com/office/powerpoint/2010/main" val="323073494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During Inference, we have only the input sequence and don’t have the target sequence to pass as input to the Decoder. The goal of the Transformer is to produce the target sequence from the input sequence alone.</a:t>
            </a:r>
          </a:p>
          <a:p>
            <a:r>
              <a:rPr lang="en-CA" sz="1200" b="0" i="0" u="none" strike="noStrike" kern="1200" dirty="0">
                <a:solidFill>
                  <a:schemeClr val="tx1"/>
                </a:solidFill>
                <a:effectLst/>
                <a:latin typeface="+mn-lt"/>
                <a:ea typeface="+mn-ea"/>
                <a:cs typeface="+mn-cs"/>
              </a:rPr>
              <a:t>1 The input sequence is converted into Embeddings (with Position Encoding) and fed to the Encoder.</a:t>
            </a:r>
          </a:p>
          <a:p>
            <a:r>
              <a:rPr lang="en-CA" sz="1200" b="0" i="0" u="none" strike="noStrike" kern="1200" dirty="0">
                <a:solidFill>
                  <a:schemeClr val="tx1"/>
                </a:solidFill>
                <a:effectLst/>
                <a:latin typeface="+mn-lt"/>
                <a:ea typeface="+mn-ea"/>
                <a:cs typeface="+mn-cs"/>
              </a:rPr>
              <a:t>2 The stack of Encoders processes this and produces an encoded representation of the input sequence.</a:t>
            </a:r>
          </a:p>
          <a:p>
            <a:r>
              <a:rPr lang="en-CA" sz="1200" b="0" i="0" u="none" strike="noStrike" kern="1200" dirty="0">
                <a:solidFill>
                  <a:schemeClr val="tx1"/>
                </a:solidFill>
                <a:effectLst/>
                <a:latin typeface="+mn-lt"/>
                <a:ea typeface="+mn-ea"/>
                <a:cs typeface="+mn-cs"/>
              </a:rPr>
              <a:t>3 Instead of the target sequence, we use an empty sequence with only a start-of-sentence token. This is converted into Embeddings (with Position Encoding) and fed to the Decoder.</a:t>
            </a:r>
          </a:p>
          <a:p>
            <a:r>
              <a:rPr lang="en-CA" sz="1200" b="0" i="0" u="none" strike="noStrike" kern="1200" dirty="0">
                <a:solidFill>
                  <a:schemeClr val="tx1"/>
                </a:solidFill>
                <a:effectLst/>
                <a:latin typeface="+mn-lt"/>
                <a:ea typeface="+mn-ea"/>
                <a:cs typeface="+mn-cs"/>
              </a:rPr>
              <a:t>4 The stack of Decoders processes this along with the Encoder stack’s encoded representation to produce an encoded representation of the target sequence.</a:t>
            </a:r>
          </a:p>
          <a:p>
            <a:r>
              <a:rPr lang="en-CA" sz="1200" b="0" i="0" u="none" strike="noStrike" kern="1200" dirty="0">
                <a:solidFill>
                  <a:schemeClr val="tx1"/>
                </a:solidFill>
                <a:effectLst/>
                <a:latin typeface="+mn-lt"/>
                <a:ea typeface="+mn-ea"/>
                <a:cs typeface="+mn-cs"/>
              </a:rPr>
              <a:t>5 The Output layer converts it into word probabilities and produces an output sequence.</a:t>
            </a:r>
          </a:p>
          <a:p>
            <a:r>
              <a:rPr lang="en-CA" sz="1200" b="0" i="0" u="none" strike="noStrike" kern="1200" dirty="0">
                <a:solidFill>
                  <a:schemeClr val="tx1"/>
                </a:solidFill>
                <a:effectLst/>
                <a:latin typeface="+mn-lt"/>
                <a:ea typeface="+mn-ea"/>
                <a:cs typeface="+mn-cs"/>
              </a:rPr>
              <a:t>6 We take the last word of the output sequence as the predicted word. That word is now filled into the second position of our Decoder input sequence, which now contains a start-of-sentence token and the first word.</a:t>
            </a:r>
          </a:p>
          <a:p>
            <a:r>
              <a:rPr lang="en-CA" sz="1200" b="0" i="0" u="none" strike="noStrike" kern="1200" dirty="0">
                <a:solidFill>
                  <a:schemeClr val="tx1"/>
                </a:solidFill>
                <a:effectLst/>
                <a:latin typeface="+mn-lt"/>
                <a:ea typeface="+mn-ea"/>
                <a:cs typeface="+mn-cs"/>
              </a:rPr>
              <a:t>7 Go back to step #3. As before, feed the new Decoder sequence into the model. Then take the second word of the output and append it to the Decoder sequence. Repeat this until it predicts an end-of-sentence token. Note that since the Encoder sequence does not change for each iteration, we do not have to repeat steps #1 and #2 each time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68</a:t>
            </a:fld>
            <a:endParaRPr lang="en-US"/>
          </a:p>
        </p:txBody>
      </p:sp>
    </p:spTree>
    <p:extLst>
      <p:ext uri="{BB962C8B-B14F-4D97-AF65-F5344CB8AC3E}">
        <p14:creationId xmlns:p14="http://schemas.microsoft.com/office/powerpoint/2010/main" val="240452252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A Sentiment Analysis application, for instance, would take a text document as input. A Classification head takes the Transformer’s output and generates predictions of the class labels such as a positive or negative sentiment.</a:t>
            </a:r>
          </a:p>
          <a:p>
            <a:r>
              <a:rPr lang="en-CA" sz="1200" b="0" i="0" kern="1200" dirty="0">
                <a:solidFill>
                  <a:schemeClr val="tx1"/>
                </a:solidFill>
                <a:effectLst/>
                <a:latin typeface="+mn-lt"/>
                <a:ea typeface="+mn-ea"/>
                <a:cs typeface="+mn-cs"/>
              </a:rPr>
              <a:t>A Language Model architecture would take the initial part of an input sequence such as a text sentence as input, and generate new text by predicting sentences that would follow. A Language Model head takes the Transformer’s output and generates a probability for every word in the vocabulary. The highest probability word becomes the predicted output for the next word in the sentence.</a:t>
            </a:r>
          </a:p>
          <a:p>
            <a:br>
              <a:rPr lang="en-CA" dirty="0"/>
            </a:b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69</a:t>
            </a:fld>
            <a:endParaRPr lang="en-US"/>
          </a:p>
        </p:txBody>
      </p:sp>
    </p:spTree>
    <p:extLst>
      <p:ext uri="{BB962C8B-B14F-4D97-AF65-F5344CB8AC3E}">
        <p14:creationId xmlns:p14="http://schemas.microsoft.com/office/powerpoint/2010/main" val="162061282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RNN implements a loop where each word is input sequentially, it implicitly knows the position of each word.</a:t>
            </a:r>
          </a:p>
          <a:p>
            <a:r>
              <a:rPr lang="en-CA" sz="1200" b="0" i="0" u="none" strike="noStrike" kern="1200" dirty="0">
                <a:solidFill>
                  <a:schemeClr val="tx1"/>
                </a:solidFill>
                <a:effectLst/>
                <a:latin typeface="+mn-lt"/>
                <a:ea typeface="+mn-ea"/>
                <a:cs typeface="+mn-cs"/>
              </a:rPr>
              <a:t>Transformers don’t use RNNs and all words in a sequence are input in parallel. This is its major advantage over the RNN architecture, but it means that the position information is lost, and has to be added back in separately.</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72</a:t>
            </a:fld>
            <a:endParaRPr lang="en-US"/>
          </a:p>
        </p:txBody>
      </p:sp>
    </p:spTree>
    <p:extLst>
      <p:ext uri="{BB962C8B-B14F-4D97-AF65-F5344CB8AC3E}">
        <p14:creationId xmlns:p14="http://schemas.microsoft.com/office/powerpoint/2010/main" val="3706627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In other words, it interleaves a sine curve and a cos curve, with sine values for all even indexes and cos values for all odd indexes</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73</a:t>
            </a:fld>
            <a:endParaRPr lang="en-US"/>
          </a:p>
        </p:txBody>
      </p:sp>
    </p:spTree>
    <p:extLst>
      <p:ext uri="{BB962C8B-B14F-4D97-AF65-F5344CB8AC3E}">
        <p14:creationId xmlns:p14="http://schemas.microsoft.com/office/powerpoint/2010/main" val="184174179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Throughout human history, the capability of directing attention to only a fraction of information of interest has enabled our brain to allocate resources more smartly to survive, to grow, and to socialize, such as detecting predators, preys, and mates.</a:t>
            </a:r>
          </a:p>
          <a:p>
            <a:r>
              <a:rPr lang="en-CA" sz="1200" b="0" i="0" u="none" strike="noStrike" kern="1200" dirty="0">
                <a:solidFill>
                  <a:schemeClr val="tx1"/>
                </a:solidFill>
                <a:effectLst/>
                <a:latin typeface="+mn-lt"/>
                <a:ea typeface="+mn-ea"/>
                <a:cs typeface="+mn-cs"/>
              </a:rPr>
              <a:t>Imagine there are five objects in front of you: a newspaper, a research paper, a cup of coffee, a notebook, and a book. While all the paper products are printed in black and white, the coffee cup is red, this coffee is intrinsically salient and conspicuous in this visual environment, automatically and involuntarily drawing attention. </a:t>
            </a:r>
          </a:p>
          <a:p>
            <a:r>
              <a:rPr lang="en-CA" sz="1200" b="0" i="0" u="none" strike="noStrike" kern="1200" dirty="0">
                <a:solidFill>
                  <a:schemeClr val="tx1"/>
                </a:solidFill>
                <a:effectLst/>
                <a:latin typeface="+mn-lt"/>
                <a:ea typeface="+mn-ea"/>
                <a:cs typeface="+mn-cs"/>
              </a:rPr>
              <a:t>After drinking coffee, you become caffeinated and want to read a book. So you turn your head, refocus your eyes, and look at the book. Different from the case 1, where the coffee biases you towards selecting based on saliency, in this task-dependent case you select the book under cognitive and volitional control.</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74</a:t>
            </a:fld>
            <a:endParaRPr lang="en-US"/>
          </a:p>
        </p:txBody>
      </p:sp>
    </p:spTree>
    <p:extLst>
      <p:ext uri="{BB962C8B-B14F-4D97-AF65-F5344CB8AC3E}">
        <p14:creationId xmlns:p14="http://schemas.microsoft.com/office/powerpoint/2010/main" val="18754011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These sensory inputs are called </a:t>
            </a:r>
            <a:r>
              <a:rPr lang="en-CA" sz="1200" b="0" i="1" u="none" strike="noStrike" kern="1200" dirty="0">
                <a:solidFill>
                  <a:schemeClr val="tx1"/>
                </a:solidFill>
                <a:effectLst/>
                <a:latin typeface="+mn-lt"/>
                <a:ea typeface="+mn-ea"/>
                <a:cs typeface="+mn-cs"/>
              </a:rPr>
              <a:t>values</a:t>
            </a:r>
            <a:r>
              <a:rPr lang="en-CA" sz="1200" b="0" i="0" u="none" strike="noStrike" kern="1200" dirty="0">
                <a:solidFill>
                  <a:schemeClr val="tx1"/>
                </a:solidFill>
                <a:effectLst/>
                <a:latin typeface="+mn-lt"/>
                <a:ea typeface="+mn-ea"/>
                <a:cs typeface="+mn-cs"/>
              </a:rPr>
              <a:t> in the context of attention mechanisms. every value is paired with a </a:t>
            </a:r>
            <a:r>
              <a:rPr lang="en-CA" sz="1200" b="0" i="1" u="none" strike="noStrike" kern="1200" dirty="0">
                <a:solidFill>
                  <a:schemeClr val="tx1"/>
                </a:solidFill>
                <a:effectLst/>
                <a:latin typeface="+mn-lt"/>
                <a:ea typeface="+mn-ea"/>
                <a:cs typeface="+mn-cs"/>
              </a:rPr>
              <a:t>key</a:t>
            </a:r>
            <a:r>
              <a:rPr lang="en-CA" sz="1200" b="0" i="0" u="none" strike="noStrike" kern="1200" dirty="0">
                <a:solidFill>
                  <a:schemeClr val="tx1"/>
                </a:solidFill>
                <a:effectLst/>
                <a:latin typeface="+mn-lt"/>
                <a:ea typeface="+mn-ea"/>
                <a:cs typeface="+mn-cs"/>
              </a:rPr>
              <a:t>, which can be thought of the nonvolitional cue of that sensory input. we can design attention pooling so that the given query (volitional cue) can interact with keys (nonvolitional cues), which guides bias selection over values (sensory inputs). Average pooling can be treated as a weighted average of inputs, where weights are uniform. </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75</a:t>
            </a:fld>
            <a:endParaRPr lang="en-US"/>
          </a:p>
        </p:txBody>
      </p:sp>
    </p:spTree>
    <p:extLst>
      <p:ext uri="{BB962C8B-B14F-4D97-AF65-F5344CB8AC3E}">
        <p14:creationId xmlns:p14="http://schemas.microsoft.com/office/powerpoint/2010/main" val="12223593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Recurrent Neural Network”, and is basically a neural network that can be used when your data is treated as a sequence, where the particular order of the data-points matter.</a:t>
            </a:r>
          </a:p>
          <a:p>
            <a:r>
              <a:rPr lang="en-CA" sz="1200" b="0" i="0" kern="1200" dirty="0">
                <a:solidFill>
                  <a:schemeClr val="tx1"/>
                </a:solidFill>
                <a:effectLst/>
                <a:latin typeface="+mn-lt"/>
                <a:ea typeface="+mn-ea"/>
                <a:cs typeface="+mn-cs"/>
              </a:rPr>
              <a:t>The most straight-forward example is perhaps a time-series of numbers, where the task is to predict the next value given previous values. The input to the RNN at every time-step is the </a:t>
            </a:r>
            <a:r>
              <a:rPr lang="en-CA" sz="1200" b="0" i="1" kern="1200" dirty="0">
                <a:solidFill>
                  <a:schemeClr val="tx1"/>
                </a:solidFill>
                <a:effectLst/>
                <a:latin typeface="+mn-lt"/>
                <a:ea typeface="+mn-ea"/>
                <a:cs typeface="+mn-cs"/>
              </a:rPr>
              <a:t>current value</a:t>
            </a:r>
            <a:r>
              <a:rPr lang="en-CA" sz="1200" b="0" i="0" kern="1200" dirty="0">
                <a:solidFill>
                  <a:schemeClr val="tx1"/>
                </a:solidFill>
                <a:effectLst/>
                <a:latin typeface="+mn-lt"/>
                <a:ea typeface="+mn-ea"/>
                <a:cs typeface="+mn-cs"/>
              </a:rPr>
              <a:t> as well as a </a:t>
            </a:r>
            <a:r>
              <a:rPr lang="en-CA" sz="1200" b="0" i="1" kern="1200" dirty="0">
                <a:solidFill>
                  <a:schemeClr val="tx1"/>
                </a:solidFill>
                <a:effectLst/>
                <a:latin typeface="+mn-lt"/>
                <a:ea typeface="+mn-ea"/>
                <a:cs typeface="+mn-cs"/>
              </a:rPr>
              <a:t>state vector</a:t>
            </a:r>
            <a:r>
              <a:rPr lang="en-CA" sz="1200" b="0" i="0" kern="1200" dirty="0">
                <a:solidFill>
                  <a:schemeClr val="tx1"/>
                </a:solidFill>
                <a:effectLst/>
                <a:latin typeface="+mn-lt"/>
                <a:ea typeface="+mn-ea"/>
                <a:cs typeface="+mn-cs"/>
              </a:rPr>
              <a:t> which represent what the network has “seen” at time-steps before. This state-vector is the encoded memory of the RNN, initially set to zero.</a:t>
            </a:r>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7</a:t>
            </a:fld>
            <a:endParaRPr lang="en-US"/>
          </a:p>
        </p:txBody>
      </p:sp>
    </p:spTree>
    <p:extLst>
      <p:ext uri="{BB962C8B-B14F-4D97-AF65-F5344CB8AC3E}">
        <p14:creationId xmlns:p14="http://schemas.microsoft.com/office/powerpoint/2010/main" val="27986005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let say you want a sequence model to automatically tell  you where are the peoples names in this sentence. </a:t>
            </a:r>
          </a:p>
          <a:p>
            <a:r>
              <a:rPr lang="en-CA" sz="1200" b="0" i="0" u="none" strike="noStrike" kern="1200" dirty="0">
                <a:solidFill>
                  <a:schemeClr val="tx1"/>
                </a:solidFill>
                <a:effectLst/>
                <a:latin typeface="+mn-lt"/>
                <a:ea typeface="+mn-ea"/>
                <a:cs typeface="+mn-cs"/>
              </a:rPr>
              <a:t>So, this is a problem called Named-entity recognition and this is used by search engines for example, to index all of say the last 24 hours news of all the people mentioned in the news articles so that they can index them appropriately. </a:t>
            </a:r>
          </a:p>
          <a:p>
            <a:r>
              <a:rPr lang="en-CA" sz="1200" b="0" i="0" u="none" strike="noStrike" kern="1200" dirty="0">
                <a:solidFill>
                  <a:schemeClr val="tx1"/>
                </a:solidFill>
                <a:effectLst/>
                <a:latin typeface="+mn-lt"/>
                <a:ea typeface="+mn-ea"/>
                <a:cs typeface="+mn-cs"/>
              </a:rPr>
              <a:t>given this input x let's say that you want a model to operate y that has one outputs per input word and the target output the design y tells you for each of the input words is that part of a person's name.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8</a:t>
            </a:fld>
            <a:endParaRPr lang="en-US"/>
          </a:p>
        </p:txBody>
      </p:sp>
    </p:spTree>
    <p:extLst>
      <p:ext uri="{BB962C8B-B14F-4D97-AF65-F5344CB8AC3E}">
        <p14:creationId xmlns:p14="http://schemas.microsoft.com/office/powerpoint/2010/main" val="568910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a word in the sentence, the first thing to do is come up with a Vocabulary or called Dictionary, that means making a list of the words that you will use in your representations. </a:t>
            </a:r>
          </a:p>
          <a:p>
            <a:r>
              <a:rPr lang="en-US" dirty="0"/>
              <a:t>a dictionary with size 10,000 words is quite small by modern NLP applications. For commercial applications, for visual size commercial applications, dictionary sizes can be 30 to 50 thousand or more.</a:t>
            </a:r>
          </a:p>
          <a:p>
            <a:r>
              <a:rPr lang="en-CA" sz="1200" b="0" i="0" u="none" strike="noStrike" kern="1200" dirty="0">
                <a:solidFill>
                  <a:schemeClr val="tx1"/>
                </a:solidFill>
                <a:effectLst/>
                <a:latin typeface="+mn-lt"/>
                <a:ea typeface="+mn-ea"/>
                <a:cs typeface="+mn-cs"/>
              </a:rPr>
              <a:t>you can then use one hot representations to represent each of these words, for example X_1 will be a vector with 1 at position 9846, or the other position as 0.</a:t>
            </a:r>
          </a:p>
          <a:p>
            <a:r>
              <a:rPr lang="en-CA" sz="1200" b="0" i="0" u="none" strike="noStrike" kern="1200" dirty="0">
                <a:solidFill>
                  <a:schemeClr val="tx1"/>
                </a:solidFill>
                <a:effectLst/>
                <a:latin typeface="+mn-lt"/>
                <a:ea typeface="+mn-ea"/>
                <a:cs typeface="+mn-cs"/>
              </a:rPr>
              <a:t>So in this representation, </a:t>
            </a:r>
            <a:r>
              <a:rPr lang="en-CA" sz="1200" b="0" i="0" u="none" strike="noStrike" kern="1200" dirty="0" err="1">
                <a:solidFill>
                  <a:schemeClr val="tx1"/>
                </a:solidFill>
                <a:effectLst/>
                <a:latin typeface="+mn-lt"/>
                <a:ea typeface="+mn-ea"/>
                <a:cs typeface="+mn-cs"/>
              </a:rPr>
              <a:t>x_t</a:t>
            </a:r>
            <a:r>
              <a:rPr lang="en-CA" sz="1200" b="0" i="0" u="none" strike="noStrike" kern="1200" dirty="0">
                <a:solidFill>
                  <a:schemeClr val="tx1"/>
                </a:solidFill>
                <a:effectLst/>
                <a:latin typeface="+mn-lt"/>
                <a:ea typeface="+mn-ea"/>
                <a:cs typeface="+mn-cs"/>
              </a:rPr>
              <a:t> for each of the values of t in a sentence will be a one-hot vector, you will have nine of them to represent the nine words in this sentence.</a:t>
            </a:r>
          </a:p>
          <a:p>
            <a:r>
              <a:rPr lang="en-CA" sz="1200" b="0" i="0" u="none" strike="noStrike" kern="1200" dirty="0">
                <a:solidFill>
                  <a:schemeClr val="tx1"/>
                </a:solidFill>
                <a:effectLst/>
                <a:latin typeface="+mn-lt"/>
                <a:ea typeface="+mn-ea"/>
                <a:cs typeface="+mn-cs"/>
              </a:rPr>
              <a:t>And the goal is given this representation for X to learn a mapping using a sequence model to then target output y, I will do this as a supervised learning problem, </a:t>
            </a:r>
          </a:p>
          <a:p>
            <a:r>
              <a:rPr lang="en-CA" sz="1200" b="0" i="0" u="none" strike="noStrike" kern="1200" dirty="0">
                <a:solidFill>
                  <a:schemeClr val="tx1"/>
                </a:solidFill>
                <a:effectLst/>
                <a:latin typeface="+mn-lt"/>
                <a:ea typeface="+mn-ea"/>
                <a:cs typeface="+mn-cs"/>
              </a:rPr>
              <a:t>if you encounter a word that is not in your vocabulary?  The solution is to create a new token or a new fake word called Unknown Word </a:t>
            </a:r>
          </a:p>
          <a:p>
            <a:endParaRPr lang="en-CA" sz="1200" b="0" i="0" u="none" strike="noStrike"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9</a:t>
            </a:fld>
            <a:endParaRPr lang="en-US"/>
          </a:p>
        </p:txBody>
      </p:sp>
    </p:spTree>
    <p:extLst>
      <p:ext uri="{BB962C8B-B14F-4D97-AF65-F5344CB8AC3E}">
        <p14:creationId xmlns:p14="http://schemas.microsoft.com/office/powerpoint/2010/main" val="1831170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Each of the input words is a 10,000 dimensional one-hot vector and so this is just a very large input layer if the total input size was maximum number of words times 10,000. A weight matrix of this first layer will end up having an enormous number of parameters.</a:t>
            </a:r>
          </a:p>
          <a:p>
            <a:r>
              <a:rPr lang="en-US" dirty="0"/>
              <a:t>what we saw in convolutional neural networks where things learned for one part of the image can be generalized quickly to other parts of the image, and we like a similar effects for sequence data.</a:t>
            </a:r>
          </a:p>
          <a:p>
            <a:r>
              <a:rPr lang="en-US" dirty="0"/>
              <a:t>Using a better representation will also let you reduce the number of parameters in your model. </a:t>
            </a:r>
          </a:p>
          <a:p>
            <a:endParaRPr lang="en-US" dirty="0"/>
          </a:p>
        </p:txBody>
      </p:sp>
      <p:sp>
        <p:nvSpPr>
          <p:cNvPr id="4" name="Slide Number Placeholder 3"/>
          <p:cNvSpPr>
            <a:spLocks noGrp="1"/>
          </p:cNvSpPr>
          <p:nvPr>
            <p:ph type="sldNum" sz="quarter" idx="5"/>
          </p:nvPr>
        </p:nvSpPr>
        <p:spPr/>
        <p:txBody>
          <a:bodyPr/>
          <a:lstStyle/>
          <a:p>
            <a:fld id="{43D9F96B-B1F7-514A-87F1-91EAEA945686}" type="slidenum">
              <a:rPr lang="en-US" smtClean="0"/>
              <a:t>10</a:t>
            </a:fld>
            <a:endParaRPr lang="en-US"/>
          </a:p>
        </p:txBody>
      </p:sp>
    </p:spTree>
    <p:extLst>
      <p:ext uri="{BB962C8B-B14F-4D97-AF65-F5344CB8AC3E}">
        <p14:creationId xmlns:p14="http://schemas.microsoft.com/office/powerpoint/2010/main" val="15295662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16A0D-23F8-EA43-1F0F-90D8A8809D6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400434-3FA5-CD70-94D3-1F7C3CB5E0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37F38E9-A039-419C-5449-51975DCC70DE}"/>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5" name="Footer Placeholder 4">
            <a:extLst>
              <a:ext uri="{FF2B5EF4-FFF2-40B4-BE49-F238E27FC236}">
                <a16:creationId xmlns:a16="http://schemas.microsoft.com/office/drawing/2014/main" id="{D8559932-9BA5-DD44-23D9-08C4C525E2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41FB3A-18AE-FFD7-DADC-3B7E2CC4A5AB}"/>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23033161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90B55-A985-5CF0-E143-4303BBAF6AC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46BBBAE-3670-E94D-8738-578287C936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69CED8-E545-DEB0-1A49-C3956E800C64}"/>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5" name="Footer Placeholder 4">
            <a:extLst>
              <a:ext uri="{FF2B5EF4-FFF2-40B4-BE49-F238E27FC236}">
                <a16:creationId xmlns:a16="http://schemas.microsoft.com/office/drawing/2014/main" id="{3DC6D33D-11D7-32FB-9945-FC8C7FEDC6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3B6077-1922-1C3C-951E-2F1D767D9B9B}"/>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10291915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B62E2-364C-11CF-234D-EE8862655CA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C09ECE8-1139-7F6D-035D-8DF0982085B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0A8CBD-533E-347A-13B2-6999D58FF4B3}"/>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5" name="Footer Placeholder 4">
            <a:extLst>
              <a:ext uri="{FF2B5EF4-FFF2-40B4-BE49-F238E27FC236}">
                <a16:creationId xmlns:a16="http://schemas.microsoft.com/office/drawing/2014/main" id="{2EED565D-A38D-E107-DD96-36D786FF78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8CB027-17E4-E4AE-AC52-FD4DD6C8494C}"/>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8373447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8F8A6-6806-0C2F-F5B9-6F15EDA35A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D996C3A-E57C-5181-7B1C-703CA204F38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55E40-B146-8012-1F83-304BB2800F8E}"/>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5" name="Footer Placeholder 4">
            <a:extLst>
              <a:ext uri="{FF2B5EF4-FFF2-40B4-BE49-F238E27FC236}">
                <a16:creationId xmlns:a16="http://schemas.microsoft.com/office/drawing/2014/main" id="{152B66ED-91C1-43BD-6D3E-2AAB39899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03BF40-06F4-62E0-1CD2-6A967E2BD3D1}"/>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10401955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59CCE-FE18-F218-A15A-D36CEB7F05E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B617E07-85D0-A7DE-A340-DE8D9B09F95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6A8E4E9-0077-19E2-A2C2-203F5C8AEEAA}"/>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5" name="Footer Placeholder 4">
            <a:extLst>
              <a:ext uri="{FF2B5EF4-FFF2-40B4-BE49-F238E27FC236}">
                <a16:creationId xmlns:a16="http://schemas.microsoft.com/office/drawing/2014/main" id="{DFB8F27A-E5E9-BA24-9EA7-58D255DCF2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EA3946-5F4D-B664-2032-B15D66446BEB}"/>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1702878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1C17E-564F-00B8-ACFE-01B8580B3F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7419EE-4E8C-9C31-A780-A75701A350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CD14C44-A302-A985-A641-9788D93B3F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E4EB814-0BFA-0FC4-AF1F-00FB46C0A03A}"/>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6" name="Footer Placeholder 5">
            <a:extLst>
              <a:ext uri="{FF2B5EF4-FFF2-40B4-BE49-F238E27FC236}">
                <a16:creationId xmlns:a16="http://schemas.microsoft.com/office/drawing/2014/main" id="{2F927D92-AC17-07F6-B7D8-3210D6AC98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EBE8A8-3214-F297-E8F5-83CFF82B1FFC}"/>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34641841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49C5C-6C80-4F51-AFEC-5BE999FB276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30F4E31-49DE-0F1D-5113-0F2DAD3DAE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E4A9E8D-7681-71CC-0CB1-4C8897BE24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EF2D901-839F-10E5-9092-83026290C02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5C9222-244B-0352-10C2-D7A8B18DC0C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4690F86-083A-9A3C-AF16-BFAB2B53171D}"/>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8" name="Footer Placeholder 7">
            <a:extLst>
              <a:ext uri="{FF2B5EF4-FFF2-40B4-BE49-F238E27FC236}">
                <a16:creationId xmlns:a16="http://schemas.microsoft.com/office/drawing/2014/main" id="{5ED6E696-6070-B2EB-FC9D-93E55CD72D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DE90F9-BA39-A3EA-9689-4FA9ECCE401B}"/>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7137468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15952-E233-0073-5531-C737C17C49C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99E0571-3E0C-3CDC-E409-C299EF4F3F07}"/>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4" name="Footer Placeholder 3">
            <a:extLst>
              <a:ext uri="{FF2B5EF4-FFF2-40B4-BE49-F238E27FC236}">
                <a16:creationId xmlns:a16="http://schemas.microsoft.com/office/drawing/2014/main" id="{3D0413DE-0652-82D1-AEBE-687F0D2DD26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DDDFCAD-38D9-91DB-1032-3150E0349542}"/>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9270822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038CFD3-843A-D546-D327-5FD4E7719465}"/>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3" name="Footer Placeholder 2">
            <a:extLst>
              <a:ext uri="{FF2B5EF4-FFF2-40B4-BE49-F238E27FC236}">
                <a16:creationId xmlns:a16="http://schemas.microsoft.com/office/drawing/2014/main" id="{6C98172D-4A0A-3095-62BD-6C4A550561F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167E97-1232-1AEA-9650-20A42F0A7303}"/>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13101727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64FF0-1120-D830-C425-553258974AE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FB3BF9E-99BC-DA95-50E2-0E3016062D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6CEA5F-6FB8-2A4C-C4B3-DB9C69AD52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F7DB0C3-7CA5-F238-2B3C-50BF48A077A4}"/>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6" name="Footer Placeholder 5">
            <a:extLst>
              <a:ext uri="{FF2B5EF4-FFF2-40B4-BE49-F238E27FC236}">
                <a16:creationId xmlns:a16="http://schemas.microsoft.com/office/drawing/2014/main" id="{50B920BF-4647-333D-77C9-F88B35E8C2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25560A-CB2F-C54E-EF4E-3D7A6367A0C1}"/>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37024087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515C-3AB6-34B9-BECE-E0150375EB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337D588-3503-2665-3FC9-07300CCF9FF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6D2FBB-8B3C-E084-7B9A-91AF72151B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BE9F7B-0022-1159-697D-B0156A4F108A}"/>
              </a:ext>
            </a:extLst>
          </p:cNvPr>
          <p:cNvSpPr>
            <a:spLocks noGrp="1"/>
          </p:cNvSpPr>
          <p:nvPr>
            <p:ph type="dt" sz="half" idx="10"/>
          </p:nvPr>
        </p:nvSpPr>
        <p:spPr/>
        <p:txBody>
          <a:bodyPr/>
          <a:lstStyle/>
          <a:p>
            <a:fld id="{AFB0C71E-CB13-414F-AA27-B530514816B5}" type="datetimeFigureOut">
              <a:rPr lang="en-US" smtClean="0"/>
              <a:t>8/7/22</a:t>
            </a:fld>
            <a:endParaRPr lang="en-US"/>
          </a:p>
        </p:txBody>
      </p:sp>
      <p:sp>
        <p:nvSpPr>
          <p:cNvPr id="6" name="Footer Placeholder 5">
            <a:extLst>
              <a:ext uri="{FF2B5EF4-FFF2-40B4-BE49-F238E27FC236}">
                <a16:creationId xmlns:a16="http://schemas.microsoft.com/office/drawing/2014/main" id="{6685DAE0-C9B6-CD36-9C02-33932E65CB2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8A40A-EDBF-6553-31F7-A00EEB05061B}"/>
              </a:ext>
            </a:extLst>
          </p:cNvPr>
          <p:cNvSpPr>
            <a:spLocks noGrp="1"/>
          </p:cNvSpPr>
          <p:nvPr>
            <p:ph type="sldNum" sz="quarter" idx="12"/>
          </p:nvPr>
        </p:nvSpPr>
        <p:spPr/>
        <p:txBody>
          <a:bodyPr/>
          <a:lstStyle/>
          <a:p>
            <a:fld id="{AACF6C72-5ACC-2443-91F2-2554139C4C61}" type="slidenum">
              <a:rPr lang="en-US" smtClean="0"/>
              <a:t>‹#›</a:t>
            </a:fld>
            <a:endParaRPr lang="en-US"/>
          </a:p>
        </p:txBody>
      </p:sp>
    </p:spTree>
    <p:extLst>
      <p:ext uri="{BB962C8B-B14F-4D97-AF65-F5344CB8AC3E}">
        <p14:creationId xmlns:p14="http://schemas.microsoft.com/office/powerpoint/2010/main" val="1798766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4268F0-F3A5-5A7C-ADA7-FDC9B1D615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BF71EF-8CC0-39A4-036D-C93645BF2DF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E42F6F-6136-17AD-416C-23EDC2F27F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B0C71E-CB13-414F-AA27-B530514816B5}" type="datetimeFigureOut">
              <a:rPr lang="en-US" smtClean="0"/>
              <a:t>8/7/22</a:t>
            </a:fld>
            <a:endParaRPr lang="en-US"/>
          </a:p>
        </p:txBody>
      </p:sp>
      <p:sp>
        <p:nvSpPr>
          <p:cNvPr id="5" name="Footer Placeholder 4">
            <a:extLst>
              <a:ext uri="{FF2B5EF4-FFF2-40B4-BE49-F238E27FC236}">
                <a16:creationId xmlns:a16="http://schemas.microsoft.com/office/drawing/2014/main" id="{182CD42C-27BA-3A06-9298-159E70439BA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8F7D96E-76FB-929F-0672-506A52A8D7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CF6C72-5ACC-2443-91F2-2554139C4C61}" type="slidenum">
              <a:rPr lang="en-US" smtClean="0"/>
              <a:t>‹#›</a:t>
            </a:fld>
            <a:endParaRPr lang="en-US"/>
          </a:p>
        </p:txBody>
      </p:sp>
    </p:spTree>
    <p:extLst>
      <p:ext uri="{BB962C8B-B14F-4D97-AF65-F5344CB8AC3E}">
        <p14:creationId xmlns:p14="http://schemas.microsoft.com/office/powerpoint/2010/main" val="1526837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10.png"/><Relationship Id="rId13" Type="http://schemas.openxmlformats.org/officeDocument/2006/relationships/image" Target="../media/image1710.png"/><Relationship Id="rId18" Type="http://schemas.openxmlformats.org/officeDocument/2006/relationships/image" Target="../media/image22.png"/><Relationship Id="rId26" Type="http://schemas.openxmlformats.org/officeDocument/2006/relationships/image" Target="../media/image30.png"/><Relationship Id="rId3" Type="http://schemas.openxmlformats.org/officeDocument/2006/relationships/image" Target="../media/image710.png"/><Relationship Id="rId21" Type="http://schemas.openxmlformats.org/officeDocument/2006/relationships/image" Target="../media/image25.png"/><Relationship Id="rId7" Type="http://schemas.openxmlformats.org/officeDocument/2006/relationships/image" Target="../media/image1110.png"/><Relationship Id="rId12" Type="http://schemas.openxmlformats.org/officeDocument/2006/relationships/image" Target="../media/image1610.png"/><Relationship Id="rId17" Type="http://schemas.openxmlformats.org/officeDocument/2006/relationships/image" Target="../media/image21.png"/><Relationship Id="rId25" Type="http://schemas.openxmlformats.org/officeDocument/2006/relationships/image" Target="../media/image29.png"/><Relationship Id="rId2" Type="http://schemas.openxmlformats.org/officeDocument/2006/relationships/notesSlide" Target="../notesSlides/notesSlide11.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1011.png"/><Relationship Id="rId11" Type="http://schemas.openxmlformats.org/officeDocument/2006/relationships/image" Target="../media/image1510.png"/><Relationship Id="rId24" Type="http://schemas.openxmlformats.org/officeDocument/2006/relationships/image" Target="../media/image28.png"/><Relationship Id="rId5" Type="http://schemas.openxmlformats.org/officeDocument/2006/relationships/image" Target="../media/image910.png"/><Relationship Id="rId15" Type="http://schemas.openxmlformats.org/officeDocument/2006/relationships/image" Target="../media/image1910.png"/><Relationship Id="rId23" Type="http://schemas.openxmlformats.org/officeDocument/2006/relationships/image" Target="../media/image27.png"/><Relationship Id="rId28" Type="http://schemas.openxmlformats.org/officeDocument/2006/relationships/image" Target="../media/image32.png"/><Relationship Id="rId10" Type="http://schemas.openxmlformats.org/officeDocument/2006/relationships/image" Target="../media/image1410.png"/><Relationship Id="rId19" Type="http://schemas.openxmlformats.org/officeDocument/2006/relationships/image" Target="../media/image23.png"/><Relationship Id="rId4" Type="http://schemas.openxmlformats.org/officeDocument/2006/relationships/image" Target="../media/image810.png"/><Relationship Id="rId9" Type="http://schemas.openxmlformats.org/officeDocument/2006/relationships/image" Target="../media/image1310.png"/><Relationship Id="rId14" Type="http://schemas.openxmlformats.org/officeDocument/2006/relationships/image" Target="../media/image1810.png"/><Relationship Id="rId22" Type="http://schemas.openxmlformats.org/officeDocument/2006/relationships/image" Target="../media/image26.png"/><Relationship Id="rId27" Type="http://schemas.openxmlformats.org/officeDocument/2006/relationships/image" Target="../media/image31.png"/></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13" Type="http://schemas.openxmlformats.org/officeDocument/2006/relationships/image" Target="../media/image1810.png"/><Relationship Id="rId18" Type="http://schemas.openxmlformats.org/officeDocument/2006/relationships/image" Target="../media/image23.png"/><Relationship Id="rId26" Type="http://schemas.openxmlformats.org/officeDocument/2006/relationships/image" Target="../media/image330.png"/><Relationship Id="rId3" Type="http://schemas.openxmlformats.org/officeDocument/2006/relationships/image" Target="../media/image810.png"/><Relationship Id="rId21" Type="http://schemas.openxmlformats.org/officeDocument/2006/relationships/image" Target="../media/image26.png"/><Relationship Id="rId7" Type="http://schemas.openxmlformats.org/officeDocument/2006/relationships/image" Target="../media/image1210.png"/><Relationship Id="rId12" Type="http://schemas.openxmlformats.org/officeDocument/2006/relationships/image" Target="../media/image1710.png"/><Relationship Id="rId17" Type="http://schemas.openxmlformats.org/officeDocument/2006/relationships/image" Target="../media/image22.png"/><Relationship Id="rId25" Type="http://schemas.openxmlformats.org/officeDocument/2006/relationships/image" Target="../media/image320.png"/><Relationship Id="rId33" Type="http://schemas.openxmlformats.org/officeDocument/2006/relationships/image" Target="../media/image40.png"/><Relationship Id="rId2" Type="http://schemas.openxmlformats.org/officeDocument/2006/relationships/notesSlide" Target="../notesSlides/notesSlide12.xml"/><Relationship Id="rId16" Type="http://schemas.openxmlformats.org/officeDocument/2006/relationships/image" Target="../media/image21.png"/><Relationship Id="rId20" Type="http://schemas.openxmlformats.org/officeDocument/2006/relationships/image" Target="../media/image25.png"/><Relationship Id="rId29" Type="http://schemas.openxmlformats.org/officeDocument/2006/relationships/image" Target="../media/image360.png"/><Relationship Id="rId1" Type="http://schemas.openxmlformats.org/officeDocument/2006/relationships/slideLayout" Target="../slideLayouts/slideLayout2.xml"/><Relationship Id="rId6" Type="http://schemas.openxmlformats.org/officeDocument/2006/relationships/image" Target="../media/image1110.png"/><Relationship Id="rId11" Type="http://schemas.openxmlformats.org/officeDocument/2006/relationships/image" Target="../media/image1610.png"/><Relationship Id="rId24" Type="http://schemas.openxmlformats.org/officeDocument/2006/relationships/image" Target="../media/image37.png"/><Relationship Id="rId32" Type="http://schemas.openxmlformats.org/officeDocument/2006/relationships/image" Target="../media/image39.png"/><Relationship Id="rId5" Type="http://schemas.openxmlformats.org/officeDocument/2006/relationships/image" Target="../media/image1011.png"/><Relationship Id="rId15" Type="http://schemas.openxmlformats.org/officeDocument/2006/relationships/image" Target="../media/image20.png"/><Relationship Id="rId23" Type="http://schemas.openxmlformats.org/officeDocument/2006/relationships/image" Target="../media/image28.png"/><Relationship Id="rId28" Type="http://schemas.openxmlformats.org/officeDocument/2006/relationships/image" Target="../media/image350.png"/><Relationship Id="rId10" Type="http://schemas.openxmlformats.org/officeDocument/2006/relationships/image" Target="../media/image1510.png"/><Relationship Id="rId19" Type="http://schemas.openxmlformats.org/officeDocument/2006/relationships/image" Target="../media/image24.png"/><Relationship Id="rId31" Type="http://schemas.openxmlformats.org/officeDocument/2006/relationships/image" Target="../media/image38.png"/><Relationship Id="rId4" Type="http://schemas.openxmlformats.org/officeDocument/2006/relationships/image" Target="../media/image910.png"/><Relationship Id="rId9" Type="http://schemas.openxmlformats.org/officeDocument/2006/relationships/image" Target="../media/image1410.png"/><Relationship Id="rId14" Type="http://schemas.openxmlformats.org/officeDocument/2006/relationships/image" Target="../media/image1910.png"/><Relationship Id="rId22" Type="http://schemas.openxmlformats.org/officeDocument/2006/relationships/image" Target="../media/image27.png"/><Relationship Id="rId27" Type="http://schemas.openxmlformats.org/officeDocument/2006/relationships/image" Target="../media/image340.png"/><Relationship Id="rId30" Type="http://schemas.openxmlformats.org/officeDocument/2006/relationships/image" Target="../media/image370.png"/><Relationship Id="rId8" Type="http://schemas.openxmlformats.org/officeDocument/2006/relationships/image" Target="../media/image1310.png"/></Relationships>
</file>

<file path=ppt/slides/_rels/slide16.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18" Type="http://schemas.openxmlformats.org/officeDocument/2006/relationships/image" Target="../media/image54.png"/><Relationship Id="rId26" Type="http://schemas.openxmlformats.org/officeDocument/2006/relationships/image" Target="../media/image62.png"/><Relationship Id="rId3" Type="http://schemas.openxmlformats.org/officeDocument/2006/relationships/image" Target="../media/image390.png"/><Relationship Id="rId21" Type="http://schemas.openxmlformats.org/officeDocument/2006/relationships/image" Target="../media/image57.png"/><Relationship Id="rId7" Type="http://schemas.openxmlformats.org/officeDocument/2006/relationships/image" Target="../media/image43.png"/><Relationship Id="rId12" Type="http://schemas.openxmlformats.org/officeDocument/2006/relationships/image" Target="../media/image48.png"/><Relationship Id="rId17" Type="http://schemas.openxmlformats.org/officeDocument/2006/relationships/image" Target="../media/image53.png"/><Relationship Id="rId25" Type="http://schemas.openxmlformats.org/officeDocument/2006/relationships/image" Target="../media/image61.png"/><Relationship Id="rId2" Type="http://schemas.openxmlformats.org/officeDocument/2006/relationships/notesSlide" Target="../notesSlides/notesSlide13.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7.png"/><Relationship Id="rId24" Type="http://schemas.openxmlformats.org/officeDocument/2006/relationships/image" Target="../media/image60.png"/><Relationship Id="rId5" Type="http://schemas.openxmlformats.org/officeDocument/2006/relationships/image" Target="../media/image410.png"/><Relationship Id="rId15" Type="http://schemas.openxmlformats.org/officeDocument/2006/relationships/image" Target="../media/image51.png"/><Relationship Id="rId23" Type="http://schemas.openxmlformats.org/officeDocument/2006/relationships/image" Target="../media/image59.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1.png"/><Relationship Id="rId9" Type="http://schemas.openxmlformats.org/officeDocument/2006/relationships/image" Target="../media/image45.png"/><Relationship Id="rId14" Type="http://schemas.openxmlformats.org/officeDocument/2006/relationships/image" Target="../media/image50.png"/><Relationship Id="rId22"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9.png"/><Relationship Id="rId3" Type="http://schemas.openxmlformats.org/officeDocument/2006/relationships/image" Target="../media/image64.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8.png"/><Relationship Id="rId2" Type="http://schemas.openxmlformats.org/officeDocument/2006/relationships/notesSlide" Target="../notesSlides/notesSlide17.xml"/><Relationship Id="rId16" Type="http://schemas.openxmlformats.org/officeDocument/2006/relationships/image" Target="../media/image77.png"/><Relationship Id="rId20" Type="http://schemas.openxmlformats.org/officeDocument/2006/relationships/image" Target="../media/image80.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71.png"/><Relationship Id="rId19" Type="http://schemas.openxmlformats.org/officeDocument/2006/relationships/image" Target="../media/image790.png"/><Relationship Id="rId4" Type="http://schemas.openxmlformats.org/officeDocument/2006/relationships/image" Target="../media/image65.png"/><Relationship Id="rId9" Type="http://schemas.openxmlformats.org/officeDocument/2006/relationships/image" Target="../media/image70.png"/><Relationship Id="rId14" Type="http://schemas.openxmlformats.org/officeDocument/2006/relationships/image" Target="../media/image75.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66.pn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82.png"/></Relationships>
</file>

<file path=ppt/slides/_rels/slide22.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00.png"/><Relationship Id="rId7" Type="http://schemas.openxmlformats.org/officeDocument/2006/relationships/image" Target="../media/image84.png"/><Relationship Id="rId12" Type="http://schemas.openxmlformats.org/officeDocument/2006/relationships/image" Target="../media/image89.png"/><Relationship Id="rId17" Type="http://schemas.openxmlformats.org/officeDocument/2006/relationships/image" Target="../media/image94.png"/><Relationship Id="rId2" Type="http://schemas.openxmlformats.org/officeDocument/2006/relationships/notesSlide" Target="../notesSlides/notesSlide19.xml"/><Relationship Id="rId16"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88.png"/><Relationship Id="rId5" Type="http://schemas.openxmlformats.org/officeDocument/2006/relationships/image" Target="../media/image820.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11.png"/><Relationship Id="rId9" Type="http://schemas.openxmlformats.org/officeDocument/2006/relationships/image" Target="../media/image86.png"/><Relationship Id="rId14" Type="http://schemas.openxmlformats.org/officeDocument/2006/relationships/image" Target="../media/image9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97.png"/><Relationship Id="rId9" Type="http://schemas.openxmlformats.org/officeDocument/2006/relationships/image" Target="../media/image102.png"/></Relationships>
</file>

<file path=ppt/slides/_rels/slide25.xml.rels><?xml version="1.0" encoding="UTF-8" standalone="yes"?>
<Relationships xmlns="http://schemas.openxmlformats.org/package/2006/relationships"><Relationship Id="rId3" Type="http://schemas.openxmlformats.org/officeDocument/2006/relationships/image" Target="../media/image1010.png"/><Relationship Id="rId7" Type="http://schemas.openxmlformats.org/officeDocument/2006/relationships/image" Target="../media/image105.png"/><Relationship Id="rId2" Type="http://schemas.openxmlformats.org/officeDocument/2006/relationships/image" Target="../media/image1000.png"/><Relationship Id="rId1" Type="http://schemas.openxmlformats.org/officeDocument/2006/relationships/slideLayout" Target="../slideLayouts/slideLayout2.xml"/><Relationship Id="rId6" Type="http://schemas.openxmlformats.org/officeDocument/2006/relationships/image" Target="../media/image1040.png"/><Relationship Id="rId5" Type="http://schemas.openxmlformats.org/officeDocument/2006/relationships/image" Target="../media/image1030.png"/><Relationship Id="rId4" Type="http://schemas.openxmlformats.org/officeDocument/2006/relationships/image" Target="../media/image1020.png"/></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08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0.png"/><Relationship Id="rId7" Type="http://schemas.openxmlformats.org/officeDocument/2006/relationships/image" Target="../media/image1130.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29.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0.png"/><Relationship Id="rId7" Type="http://schemas.openxmlformats.org/officeDocument/2006/relationships/image" Target="../media/image120.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47.png"/><Relationship Id="rId18" Type="http://schemas.openxmlformats.org/officeDocument/2006/relationships/image" Target="../media/image133.png"/><Relationship Id="rId3" Type="http://schemas.openxmlformats.org/officeDocument/2006/relationships/image" Target="../media/image122.png"/><Relationship Id="rId21" Type="http://schemas.openxmlformats.org/officeDocument/2006/relationships/image" Target="../media/image136.png"/><Relationship Id="rId7" Type="http://schemas.openxmlformats.org/officeDocument/2006/relationships/image" Target="../media/image126.png"/><Relationship Id="rId12" Type="http://schemas.openxmlformats.org/officeDocument/2006/relationships/image" Target="../media/image46.png"/><Relationship Id="rId17" Type="http://schemas.openxmlformats.org/officeDocument/2006/relationships/image" Target="../media/image132.png"/><Relationship Id="rId2" Type="http://schemas.openxmlformats.org/officeDocument/2006/relationships/notesSlide" Target="../notesSlides/notesSlide23.xml"/><Relationship Id="rId16" Type="http://schemas.openxmlformats.org/officeDocument/2006/relationships/image" Target="../media/image131.png"/><Relationship Id="rId20" Type="http://schemas.openxmlformats.org/officeDocument/2006/relationships/image" Target="../media/image135.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45.png"/><Relationship Id="rId24" Type="http://schemas.openxmlformats.org/officeDocument/2006/relationships/image" Target="../media/image139.png"/><Relationship Id="rId5" Type="http://schemas.openxmlformats.org/officeDocument/2006/relationships/image" Target="../media/image124.png"/><Relationship Id="rId15" Type="http://schemas.openxmlformats.org/officeDocument/2006/relationships/image" Target="../media/image130.png"/><Relationship Id="rId23" Type="http://schemas.openxmlformats.org/officeDocument/2006/relationships/image" Target="../media/image138.png"/><Relationship Id="rId10" Type="http://schemas.openxmlformats.org/officeDocument/2006/relationships/image" Target="../media/image129.png"/><Relationship Id="rId19" Type="http://schemas.openxmlformats.org/officeDocument/2006/relationships/image" Target="../media/image134.png"/><Relationship Id="rId4" Type="http://schemas.openxmlformats.org/officeDocument/2006/relationships/image" Target="../media/image123.png"/><Relationship Id="rId9" Type="http://schemas.openxmlformats.org/officeDocument/2006/relationships/image" Target="../media/image128.png"/><Relationship Id="rId14" Type="http://schemas.openxmlformats.org/officeDocument/2006/relationships/image" Target="../media/image48.png"/><Relationship Id="rId22" Type="http://schemas.openxmlformats.org/officeDocument/2006/relationships/image" Target="../media/image137.png"/></Relationships>
</file>

<file path=ppt/slides/_rels/slide3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0.png"/><Relationship Id="rId18" Type="http://schemas.openxmlformats.org/officeDocument/2006/relationships/image" Target="../media/image155.png"/><Relationship Id="rId3" Type="http://schemas.openxmlformats.org/officeDocument/2006/relationships/image" Target="../media/image140.png"/><Relationship Id="rId7" Type="http://schemas.openxmlformats.org/officeDocument/2006/relationships/image" Target="../media/image144.png"/><Relationship Id="rId12" Type="http://schemas.openxmlformats.org/officeDocument/2006/relationships/image" Target="../media/image149.png"/><Relationship Id="rId17" Type="http://schemas.openxmlformats.org/officeDocument/2006/relationships/image" Target="../media/image154.png"/><Relationship Id="rId2" Type="http://schemas.openxmlformats.org/officeDocument/2006/relationships/notesSlide" Target="../notesSlides/notesSlide24.xml"/><Relationship Id="rId16"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148.png"/><Relationship Id="rId5" Type="http://schemas.openxmlformats.org/officeDocument/2006/relationships/image" Target="../media/image142.png"/><Relationship Id="rId15" Type="http://schemas.openxmlformats.org/officeDocument/2006/relationships/image" Target="../media/image152.png"/><Relationship Id="rId10" Type="http://schemas.openxmlformats.org/officeDocument/2006/relationships/image" Target="../media/image147.png"/><Relationship Id="rId19" Type="http://schemas.openxmlformats.org/officeDocument/2006/relationships/image" Target="../media/image156.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1.png"/></Relationships>
</file>

<file path=ppt/slides/_rels/slide32.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7.png"/><Relationship Id="rId18" Type="http://schemas.openxmlformats.org/officeDocument/2006/relationships/image" Target="../media/image172.png"/><Relationship Id="rId26" Type="http://schemas.openxmlformats.org/officeDocument/2006/relationships/image" Target="../media/image180.png"/><Relationship Id="rId3" Type="http://schemas.openxmlformats.org/officeDocument/2006/relationships/image" Target="../media/image157.png"/><Relationship Id="rId21" Type="http://schemas.openxmlformats.org/officeDocument/2006/relationships/image" Target="../media/image175.png"/><Relationship Id="rId7" Type="http://schemas.openxmlformats.org/officeDocument/2006/relationships/image" Target="../media/image161.png"/><Relationship Id="rId12" Type="http://schemas.openxmlformats.org/officeDocument/2006/relationships/image" Target="../media/image166.png"/><Relationship Id="rId17" Type="http://schemas.openxmlformats.org/officeDocument/2006/relationships/image" Target="../media/image171.png"/><Relationship Id="rId25" Type="http://schemas.openxmlformats.org/officeDocument/2006/relationships/image" Target="../media/image179.png"/><Relationship Id="rId2" Type="http://schemas.openxmlformats.org/officeDocument/2006/relationships/notesSlide" Target="../notesSlides/notesSlide25.xml"/><Relationship Id="rId16" Type="http://schemas.openxmlformats.org/officeDocument/2006/relationships/image" Target="../media/image170.png"/><Relationship Id="rId20" Type="http://schemas.openxmlformats.org/officeDocument/2006/relationships/image" Target="../media/image174.png"/><Relationship Id="rId1" Type="http://schemas.openxmlformats.org/officeDocument/2006/relationships/slideLayout" Target="../slideLayouts/slideLayout2.xml"/><Relationship Id="rId6" Type="http://schemas.openxmlformats.org/officeDocument/2006/relationships/image" Target="../media/image160.png"/><Relationship Id="rId11" Type="http://schemas.openxmlformats.org/officeDocument/2006/relationships/image" Target="../media/image165.png"/><Relationship Id="rId24" Type="http://schemas.openxmlformats.org/officeDocument/2006/relationships/image" Target="../media/image178.png"/><Relationship Id="rId5" Type="http://schemas.openxmlformats.org/officeDocument/2006/relationships/image" Target="../media/image159.png"/><Relationship Id="rId15" Type="http://schemas.openxmlformats.org/officeDocument/2006/relationships/image" Target="../media/image169.png"/><Relationship Id="rId23" Type="http://schemas.openxmlformats.org/officeDocument/2006/relationships/image" Target="../media/image177.png"/><Relationship Id="rId10" Type="http://schemas.openxmlformats.org/officeDocument/2006/relationships/image" Target="../media/image164.png"/><Relationship Id="rId19" Type="http://schemas.openxmlformats.org/officeDocument/2006/relationships/image" Target="../media/image173.png"/><Relationship Id="rId4" Type="http://schemas.openxmlformats.org/officeDocument/2006/relationships/image" Target="../media/image158.png"/><Relationship Id="rId9" Type="http://schemas.openxmlformats.org/officeDocument/2006/relationships/image" Target="../media/image163.png"/><Relationship Id="rId14" Type="http://schemas.openxmlformats.org/officeDocument/2006/relationships/image" Target="../media/image168.png"/><Relationship Id="rId22" Type="http://schemas.openxmlformats.org/officeDocument/2006/relationships/image" Target="../media/image176.png"/></Relationships>
</file>

<file path=ppt/slides/_rels/slide33.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47.png"/><Relationship Id="rId18" Type="http://schemas.openxmlformats.org/officeDocument/2006/relationships/image" Target="../media/image184.png"/><Relationship Id="rId26" Type="http://schemas.openxmlformats.org/officeDocument/2006/relationships/image" Target="../media/image188.png"/><Relationship Id="rId3" Type="http://schemas.openxmlformats.org/officeDocument/2006/relationships/image" Target="../media/image181.png"/><Relationship Id="rId21" Type="http://schemas.openxmlformats.org/officeDocument/2006/relationships/image" Target="../media/image136.png"/><Relationship Id="rId7" Type="http://schemas.openxmlformats.org/officeDocument/2006/relationships/image" Target="../media/image126.png"/><Relationship Id="rId12" Type="http://schemas.openxmlformats.org/officeDocument/2006/relationships/image" Target="../media/image46.png"/><Relationship Id="rId17" Type="http://schemas.openxmlformats.org/officeDocument/2006/relationships/image" Target="../media/image132.png"/><Relationship Id="rId25" Type="http://schemas.openxmlformats.org/officeDocument/2006/relationships/image" Target="../media/image187.png"/><Relationship Id="rId2" Type="http://schemas.openxmlformats.org/officeDocument/2006/relationships/notesSlide" Target="../notesSlides/notesSlide26.xml"/><Relationship Id="rId16" Type="http://schemas.openxmlformats.org/officeDocument/2006/relationships/image" Target="../media/image131.png"/><Relationship Id="rId20" Type="http://schemas.openxmlformats.org/officeDocument/2006/relationships/image" Target="../media/image185.png"/><Relationship Id="rId29" Type="http://schemas.openxmlformats.org/officeDocument/2006/relationships/image" Target="../media/image191.png"/><Relationship Id="rId1" Type="http://schemas.openxmlformats.org/officeDocument/2006/relationships/slideLayout" Target="../slideLayouts/slideLayout2.xml"/><Relationship Id="rId6" Type="http://schemas.openxmlformats.org/officeDocument/2006/relationships/image" Target="../media/image125.png"/><Relationship Id="rId11" Type="http://schemas.openxmlformats.org/officeDocument/2006/relationships/image" Target="../media/image45.png"/><Relationship Id="rId24" Type="http://schemas.openxmlformats.org/officeDocument/2006/relationships/image" Target="../media/image139.png"/><Relationship Id="rId5" Type="http://schemas.openxmlformats.org/officeDocument/2006/relationships/image" Target="../media/image124.png"/><Relationship Id="rId15" Type="http://schemas.openxmlformats.org/officeDocument/2006/relationships/image" Target="../media/image183.png"/><Relationship Id="rId23" Type="http://schemas.openxmlformats.org/officeDocument/2006/relationships/image" Target="../media/image138.png"/><Relationship Id="rId28" Type="http://schemas.openxmlformats.org/officeDocument/2006/relationships/image" Target="../media/image190.png"/><Relationship Id="rId10" Type="http://schemas.openxmlformats.org/officeDocument/2006/relationships/image" Target="../media/image129.png"/><Relationship Id="rId19" Type="http://schemas.openxmlformats.org/officeDocument/2006/relationships/image" Target="../media/image134.png"/><Relationship Id="rId4" Type="http://schemas.openxmlformats.org/officeDocument/2006/relationships/image" Target="../media/image182.png"/><Relationship Id="rId9" Type="http://schemas.openxmlformats.org/officeDocument/2006/relationships/image" Target="../media/image128.png"/><Relationship Id="rId14" Type="http://schemas.openxmlformats.org/officeDocument/2006/relationships/image" Target="../media/image48.png"/><Relationship Id="rId22" Type="http://schemas.openxmlformats.org/officeDocument/2006/relationships/image" Target="../media/image186.png"/><Relationship Id="rId27" Type="http://schemas.openxmlformats.org/officeDocument/2006/relationships/image" Target="../media/image189.png"/><Relationship Id="rId30" Type="http://schemas.openxmlformats.org/officeDocument/2006/relationships/image" Target="../media/image192.png"/></Relationships>
</file>

<file path=ppt/slides/_rels/slide3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95.png"/></Relationships>
</file>

<file path=ppt/slides/_rels/slide3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9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01.png"/></Relationships>
</file>

<file path=ppt/slides/_rels/slide4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03.png"/></Relationships>
</file>

<file path=ppt/slides/_rels/slide43.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206.png"/><Relationship Id="rId4" Type="http://schemas.openxmlformats.org/officeDocument/2006/relationships/image" Target="../media/image205.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08.png"/></Relationships>
</file>

<file path=ppt/slides/_rels/slide4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47.xml.rels><?xml version="1.0" encoding="UTF-8" standalone="yes"?>
<Relationships xmlns="http://schemas.openxmlformats.org/package/2006/relationships"><Relationship Id="rId3" Type="http://schemas.openxmlformats.org/officeDocument/2006/relationships/image" Target="../media/image209.jpe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211.jpeg"/><Relationship Id="rId5" Type="http://schemas.openxmlformats.org/officeDocument/2006/relationships/image" Target="../media/image210.jpeg"/><Relationship Id="rId4" Type="http://schemas.openxmlformats.org/officeDocument/2006/relationships/image" Target="../media/image212.png"/></Relationships>
</file>

<file path=ppt/slides/_rels/slide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web.stanford.edu/group/pdplab/pdphandbook/handbookli2.html#XElman90"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0.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215.png"/><Relationship Id="rId5" Type="http://schemas.openxmlformats.org/officeDocument/2006/relationships/image" Target="../media/image219.png"/><Relationship Id="rId4" Type="http://schemas.openxmlformats.org/officeDocument/2006/relationships/image" Target="../media/image218.png"/></Relationships>
</file>

<file path=ppt/slides/_rels/slide52.xml.rels><?xml version="1.0" encoding="UTF-8" standalone="yes"?>
<Relationships xmlns="http://schemas.openxmlformats.org/package/2006/relationships"><Relationship Id="rId13" Type="http://schemas.openxmlformats.org/officeDocument/2006/relationships/image" Target="../media/image224.png"/><Relationship Id="rId7" Type="http://schemas.openxmlformats.org/officeDocument/2006/relationships/image" Target="../media/image84.png"/><Relationship Id="rId12" Type="http://schemas.openxmlformats.org/officeDocument/2006/relationships/image" Target="../media/image22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83.png"/><Relationship Id="rId11" Type="http://schemas.openxmlformats.org/officeDocument/2006/relationships/image" Target="../media/image222.png"/><Relationship Id="rId5" Type="http://schemas.openxmlformats.org/officeDocument/2006/relationships/image" Target="../media/image820.png"/><Relationship Id="rId10" Type="http://schemas.openxmlformats.org/officeDocument/2006/relationships/image" Target="../media/image87.png"/><Relationship Id="rId4" Type="http://schemas.openxmlformats.org/officeDocument/2006/relationships/image" Target="../media/image811.png"/><Relationship Id="rId14" Type="http://schemas.openxmlformats.org/officeDocument/2006/relationships/image" Target="../media/image225.png"/></Relationships>
</file>

<file path=ppt/slides/_rels/slide53.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hyperlink" Target="https://towardsdatascience.com/sequence-to-sequence-model-introduction-and-concepts-44d9b41cd42d"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7.png"/></Relationships>
</file>

<file path=ppt/slides/_rels/slide55.xml.rels><?xml version="1.0" encoding="UTF-8" standalone="yes"?>
<Relationships xmlns="http://schemas.openxmlformats.org/package/2006/relationships"><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35.png"/><Relationship Id="rId5" Type="http://schemas.openxmlformats.org/officeDocument/2006/relationships/image" Target="../media/image234.png"/><Relationship Id="rId4" Type="http://schemas.openxmlformats.org/officeDocument/2006/relationships/image" Target="../media/image233.png"/></Relationships>
</file>

<file path=ppt/slides/_rels/slide57.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10.png"/></Relationships>
</file>

<file path=ppt/slides/_rels/slide60.xml.rels><?xml version="1.0" encoding="UTF-8" standalone="yes"?>
<Relationships xmlns="http://schemas.openxmlformats.org/package/2006/relationships"><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6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248.png"/><Relationship Id="rId4" Type="http://schemas.openxmlformats.org/officeDocument/2006/relationships/image" Target="../media/image247.png"/></Relationships>
</file>

<file path=ppt/slides/_rels/slide67.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252.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55.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2560.png"/></Relationships>
</file>

<file path=ppt/slides/_rels/slide73.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259.png"/><Relationship Id="rId4" Type="http://schemas.openxmlformats.org/officeDocument/2006/relationships/image" Target="../media/image258.png"/></Relationships>
</file>

<file path=ppt/slides/_rels/slide74.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75.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26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CB201-B80A-A479-7D3A-B1EC5602A8B3}"/>
              </a:ext>
            </a:extLst>
          </p:cNvPr>
          <p:cNvSpPr>
            <a:spLocks noGrp="1"/>
          </p:cNvSpPr>
          <p:nvPr>
            <p:ph type="ctrTitle"/>
          </p:nvPr>
        </p:nvSpPr>
        <p:spPr/>
        <p:txBody>
          <a:bodyPr/>
          <a:lstStyle/>
          <a:p>
            <a:r>
              <a:rPr lang="en-US" dirty="0"/>
              <a:t>Recurrent Neural Networks</a:t>
            </a:r>
          </a:p>
        </p:txBody>
      </p:sp>
      <p:sp>
        <p:nvSpPr>
          <p:cNvPr id="3" name="Subtitle 2">
            <a:extLst>
              <a:ext uri="{FF2B5EF4-FFF2-40B4-BE49-F238E27FC236}">
                <a16:creationId xmlns:a16="http://schemas.microsoft.com/office/drawing/2014/main" id="{D9A93036-474D-3DC7-11EC-EC263B5C04AE}"/>
              </a:ext>
            </a:extLst>
          </p:cNvPr>
          <p:cNvSpPr>
            <a:spLocks noGrp="1"/>
          </p:cNvSpPr>
          <p:nvPr>
            <p:ph type="subTitle" idx="1"/>
          </p:nvPr>
        </p:nvSpPr>
        <p:spPr/>
        <p:txBody>
          <a:bodyPr/>
          <a:lstStyle/>
          <a:p>
            <a:r>
              <a:rPr lang="en-US" dirty="0"/>
              <a:t>Qingrun Zhang</a:t>
            </a:r>
          </a:p>
        </p:txBody>
      </p:sp>
    </p:spTree>
    <p:extLst>
      <p:ext uri="{BB962C8B-B14F-4D97-AF65-F5344CB8AC3E}">
        <p14:creationId xmlns:p14="http://schemas.microsoft.com/office/powerpoint/2010/main" val="27079225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38733-551B-427C-B29E-AEF5B7B0210A}"/>
              </a:ext>
            </a:extLst>
          </p:cNvPr>
          <p:cNvSpPr>
            <a:spLocks noGrp="1"/>
          </p:cNvSpPr>
          <p:nvPr>
            <p:ph type="title"/>
          </p:nvPr>
        </p:nvSpPr>
        <p:spPr/>
        <p:txBody>
          <a:bodyPr/>
          <a:lstStyle/>
          <a:p>
            <a:r>
              <a:rPr lang="en-US" dirty="0"/>
              <a:t>Standard Neural Network?</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34E7104-AE51-AFF6-2DB8-BFA88B3AE699}"/>
                  </a:ext>
                </a:extLst>
              </p:cNvPr>
              <p:cNvSpPr txBox="1"/>
              <p:nvPr/>
            </p:nvSpPr>
            <p:spPr>
              <a:xfrm>
                <a:off x="678872" y="2221127"/>
                <a:ext cx="803564" cy="18158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𝑥</m:t>
                          </m:r>
                        </m:e>
                        <m:sup>
                          <m:r>
                            <a:rPr lang="en-CA" sz="2800" b="0" i="1" smtClean="0">
                              <a:latin typeface="Cambria Math" panose="02040503050406030204" pitchFamily="18" charset="0"/>
                            </a:rPr>
                            <m:t>&lt;1&gt;</m:t>
                          </m:r>
                        </m:sup>
                      </m:sSup>
                    </m:oMath>
                  </m:oMathPara>
                </a14:m>
                <a:endParaRPr lang="en-CA"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CA" sz="2800" i="1">
                              <a:latin typeface="Cambria Math" panose="02040503050406030204" pitchFamily="18" charset="0"/>
                            </a:rPr>
                          </m:ctrlPr>
                        </m:sSupPr>
                        <m:e>
                          <m:r>
                            <a:rPr lang="en-CA" sz="2800" b="0" i="1" smtClean="0">
                              <a:latin typeface="Cambria Math" panose="02040503050406030204" pitchFamily="18" charset="0"/>
                            </a:rPr>
                            <m:t>𝑥</m:t>
                          </m:r>
                        </m:e>
                        <m:sup>
                          <m:r>
                            <a:rPr lang="en-CA" sz="2800" i="1">
                              <a:latin typeface="Cambria Math" panose="02040503050406030204" pitchFamily="18" charset="0"/>
                            </a:rPr>
                            <m:t>&lt;</m:t>
                          </m:r>
                          <m:r>
                            <a:rPr lang="en-CA" sz="2800" b="0" i="1" smtClean="0">
                              <a:latin typeface="Cambria Math" panose="02040503050406030204" pitchFamily="18" charset="0"/>
                            </a:rPr>
                            <m:t>2</m:t>
                          </m:r>
                          <m:r>
                            <a:rPr lang="en-CA" sz="2800" i="1">
                              <a:latin typeface="Cambria Math" panose="02040503050406030204" pitchFamily="18" charset="0"/>
                            </a:rPr>
                            <m:t>&gt;</m:t>
                          </m:r>
                        </m:sup>
                      </m:sSup>
                    </m:oMath>
                  </m:oMathPara>
                </a14:m>
                <a:endParaRPr lang="en-CA" sz="2800" dirty="0"/>
              </a:p>
              <a:p>
                <a14:m>
                  <m:oMath xmlns:m="http://schemas.openxmlformats.org/officeDocument/2006/math">
                    <m:r>
                      <a:rPr lang="en-CA" sz="2800" i="1" smtClean="0">
                        <a:latin typeface="Cambria Math" panose="02040503050406030204" pitchFamily="18" charset="0"/>
                      </a:rPr>
                      <m:t>⋮</m:t>
                    </m:r>
                  </m:oMath>
                </a14:m>
                <a:r>
                  <a:rPr lang="en-CA" sz="2800" dirty="0"/>
                  <a:t> </a:t>
                </a:r>
                <a14:m>
                  <m:oMath xmlns:m="http://schemas.openxmlformats.org/officeDocument/2006/math">
                    <m:sSup>
                      <m:sSupPr>
                        <m:ctrlPr>
                          <a:rPr lang="en-CA" sz="2800" i="1">
                            <a:latin typeface="Cambria Math" panose="02040503050406030204" pitchFamily="18" charset="0"/>
                          </a:rPr>
                        </m:ctrlPr>
                      </m:sSupPr>
                      <m:e>
                        <m:r>
                          <a:rPr lang="en-CA" sz="2800" b="0" i="1" smtClean="0">
                            <a:latin typeface="Cambria Math" panose="02040503050406030204" pitchFamily="18" charset="0"/>
                          </a:rPr>
                          <m:t>𝑥</m:t>
                        </m:r>
                      </m:e>
                      <m:sup>
                        <m:r>
                          <a:rPr lang="en-CA" sz="2800" i="1">
                            <a:latin typeface="Cambria Math" panose="02040503050406030204" pitchFamily="18" charset="0"/>
                          </a:rPr>
                          <m:t>&lt;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𝑥</m:t>
                            </m:r>
                          </m:sub>
                        </m:sSub>
                        <m:r>
                          <a:rPr lang="en-CA" sz="2800" i="1">
                            <a:latin typeface="Cambria Math" panose="02040503050406030204" pitchFamily="18" charset="0"/>
                          </a:rPr>
                          <m:t>&gt;</m:t>
                        </m:r>
                      </m:sup>
                    </m:sSup>
                  </m:oMath>
                </a14:m>
                <a:endParaRPr lang="en-US" sz="2800" dirty="0"/>
              </a:p>
            </p:txBody>
          </p:sp>
        </mc:Choice>
        <mc:Fallback xmlns="">
          <p:sp>
            <p:nvSpPr>
              <p:cNvPr id="11" name="TextBox 10">
                <a:extLst>
                  <a:ext uri="{FF2B5EF4-FFF2-40B4-BE49-F238E27FC236}">
                    <a16:creationId xmlns:a16="http://schemas.microsoft.com/office/drawing/2014/main" id="{734E7104-AE51-AFF6-2DB8-BFA88B3AE699}"/>
                  </a:ext>
                </a:extLst>
              </p:cNvPr>
              <p:cNvSpPr txBox="1">
                <a:spLocks noRot="1" noChangeAspect="1" noMove="1" noResize="1" noEditPoints="1" noAdjustHandles="1" noChangeArrowheads="1" noChangeShapeType="1" noTextEdit="1"/>
              </p:cNvSpPr>
              <p:nvPr/>
            </p:nvSpPr>
            <p:spPr>
              <a:xfrm>
                <a:off x="678872" y="2221127"/>
                <a:ext cx="803564" cy="1815882"/>
              </a:xfrm>
              <a:prstGeom prst="rect">
                <a:avLst/>
              </a:prstGeom>
              <a:blipFill>
                <a:blip r:embed="rId3"/>
                <a:stretch>
                  <a:fillRect l="-3125" r="-28125"/>
                </a:stretch>
              </a:blipFill>
            </p:spPr>
            <p:txBody>
              <a:bodyPr/>
              <a:lstStyle/>
              <a:p>
                <a:r>
                  <a:rPr lang="en-US">
                    <a:noFill/>
                  </a:rPr>
                  <a:t> </a:t>
                </a:r>
              </a:p>
            </p:txBody>
          </p:sp>
        </mc:Fallback>
      </mc:AlternateContent>
      <p:grpSp>
        <p:nvGrpSpPr>
          <p:cNvPr id="15" name="Group 14">
            <a:extLst>
              <a:ext uri="{FF2B5EF4-FFF2-40B4-BE49-F238E27FC236}">
                <a16:creationId xmlns:a16="http://schemas.microsoft.com/office/drawing/2014/main" id="{EA84B407-7F0C-3A25-D219-E6CC8B421051}"/>
              </a:ext>
            </a:extLst>
          </p:cNvPr>
          <p:cNvGrpSpPr/>
          <p:nvPr/>
        </p:nvGrpSpPr>
        <p:grpSpPr>
          <a:xfrm>
            <a:off x="1906634" y="2278007"/>
            <a:ext cx="230336" cy="1386218"/>
            <a:chOff x="1906634" y="2278007"/>
            <a:chExt cx="230336" cy="1386218"/>
          </a:xfrm>
        </p:grpSpPr>
        <p:sp>
          <p:nvSpPr>
            <p:cNvPr id="12" name="Oval 11">
              <a:extLst>
                <a:ext uri="{FF2B5EF4-FFF2-40B4-BE49-F238E27FC236}">
                  <a16:creationId xmlns:a16="http://schemas.microsoft.com/office/drawing/2014/main" id="{EC51D3E1-752B-BB6D-6479-16854F54BB11}"/>
                </a:ext>
              </a:extLst>
            </p:cNvPr>
            <p:cNvSpPr/>
            <p:nvPr/>
          </p:nvSpPr>
          <p:spPr>
            <a:xfrm>
              <a:off x="1906634" y="2278007"/>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C8A4FB1-08CB-FC7E-BA26-18BE39D5E9EA}"/>
                </a:ext>
              </a:extLst>
            </p:cNvPr>
            <p:cNvSpPr/>
            <p:nvPr/>
          </p:nvSpPr>
          <p:spPr>
            <a:xfrm>
              <a:off x="1906634" y="2753270"/>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76211E7F-48BA-13C9-5B58-C9E338EC9A17}"/>
                </a:ext>
              </a:extLst>
            </p:cNvPr>
            <p:cNvSpPr/>
            <p:nvPr/>
          </p:nvSpPr>
          <p:spPr>
            <a:xfrm>
              <a:off x="1906634" y="3429000"/>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7" name="Straight Arrow Connector 16">
            <a:extLst>
              <a:ext uri="{FF2B5EF4-FFF2-40B4-BE49-F238E27FC236}">
                <a16:creationId xmlns:a16="http://schemas.microsoft.com/office/drawing/2014/main" id="{41F91257-0D7A-C923-8DC7-74724E9CD895}"/>
              </a:ext>
            </a:extLst>
          </p:cNvPr>
          <p:cNvCxnSpPr>
            <a:cxnSpLocks/>
          </p:cNvCxnSpPr>
          <p:nvPr/>
        </p:nvCxnSpPr>
        <p:spPr>
          <a:xfrm>
            <a:off x="2233548" y="2383424"/>
            <a:ext cx="457080" cy="121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04FB15E-9E0B-E91E-B46E-BBA745D1B3B3}"/>
              </a:ext>
            </a:extLst>
          </p:cNvPr>
          <p:cNvCxnSpPr>
            <a:cxnSpLocks/>
          </p:cNvCxnSpPr>
          <p:nvPr/>
        </p:nvCxnSpPr>
        <p:spPr>
          <a:xfrm>
            <a:off x="2205838" y="2850392"/>
            <a:ext cx="457080" cy="1219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1201F79-DF3C-E123-BEBF-4D1DAAA5C840}"/>
              </a:ext>
            </a:extLst>
          </p:cNvPr>
          <p:cNvCxnSpPr>
            <a:cxnSpLocks/>
          </p:cNvCxnSpPr>
          <p:nvPr/>
        </p:nvCxnSpPr>
        <p:spPr>
          <a:xfrm>
            <a:off x="2233548" y="3546612"/>
            <a:ext cx="557956" cy="2743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7F93914-1EAB-81E9-05D0-1F88C8DFF26F}"/>
              </a:ext>
            </a:extLst>
          </p:cNvPr>
          <p:cNvCxnSpPr>
            <a:cxnSpLocks/>
          </p:cNvCxnSpPr>
          <p:nvPr/>
        </p:nvCxnSpPr>
        <p:spPr>
          <a:xfrm>
            <a:off x="2209740" y="2922663"/>
            <a:ext cx="557956" cy="2743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8207CAD0-E122-8403-FA76-74314AE68D0C}"/>
              </a:ext>
            </a:extLst>
          </p:cNvPr>
          <p:cNvCxnSpPr>
            <a:cxnSpLocks/>
          </p:cNvCxnSpPr>
          <p:nvPr/>
        </p:nvCxnSpPr>
        <p:spPr>
          <a:xfrm>
            <a:off x="2209740" y="2435903"/>
            <a:ext cx="557956" cy="27437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90325BB-4377-3DE0-0E61-CF81E25CACC3}"/>
              </a:ext>
            </a:extLst>
          </p:cNvPr>
          <p:cNvCxnSpPr>
            <a:cxnSpLocks/>
          </p:cNvCxnSpPr>
          <p:nvPr/>
        </p:nvCxnSpPr>
        <p:spPr>
          <a:xfrm>
            <a:off x="2215411" y="2515937"/>
            <a:ext cx="579995" cy="114502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BE405A8-801A-6AAD-04D0-DF8ED05210F4}"/>
              </a:ext>
            </a:extLst>
          </p:cNvPr>
          <p:cNvCxnSpPr>
            <a:cxnSpLocks/>
          </p:cNvCxnSpPr>
          <p:nvPr/>
        </p:nvCxnSpPr>
        <p:spPr>
          <a:xfrm>
            <a:off x="2143313" y="3005957"/>
            <a:ext cx="603077" cy="7150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18DE9272-77EC-C636-F9B1-867F41B05012}"/>
              </a:ext>
            </a:extLst>
          </p:cNvPr>
          <p:cNvCxnSpPr>
            <a:cxnSpLocks/>
          </p:cNvCxnSpPr>
          <p:nvPr/>
        </p:nvCxnSpPr>
        <p:spPr>
          <a:xfrm flipV="1">
            <a:off x="2197574" y="3010976"/>
            <a:ext cx="609420" cy="53871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2F1A5D8C-62CE-D628-327D-ED3B4E5A64E3}"/>
              </a:ext>
            </a:extLst>
          </p:cNvPr>
          <p:cNvCxnSpPr>
            <a:cxnSpLocks/>
          </p:cNvCxnSpPr>
          <p:nvPr/>
        </p:nvCxnSpPr>
        <p:spPr>
          <a:xfrm flipV="1">
            <a:off x="2197574" y="2490235"/>
            <a:ext cx="587587" cy="99110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9829488-03FF-F710-6CCA-BAFD11BA0BFA}"/>
              </a:ext>
            </a:extLst>
          </p:cNvPr>
          <p:cNvCxnSpPr>
            <a:cxnSpLocks/>
          </p:cNvCxnSpPr>
          <p:nvPr/>
        </p:nvCxnSpPr>
        <p:spPr>
          <a:xfrm flipV="1">
            <a:off x="2182084" y="2386550"/>
            <a:ext cx="585612" cy="48058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35" name="Group 34">
            <a:extLst>
              <a:ext uri="{FF2B5EF4-FFF2-40B4-BE49-F238E27FC236}">
                <a16:creationId xmlns:a16="http://schemas.microsoft.com/office/drawing/2014/main" id="{1DE5182A-79AD-664D-4C88-4691CF43991E}"/>
              </a:ext>
            </a:extLst>
          </p:cNvPr>
          <p:cNvGrpSpPr/>
          <p:nvPr/>
        </p:nvGrpSpPr>
        <p:grpSpPr>
          <a:xfrm>
            <a:off x="2791504" y="2051567"/>
            <a:ext cx="463826" cy="2141345"/>
            <a:chOff x="2791504" y="2051567"/>
            <a:chExt cx="463826" cy="2141345"/>
          </a:xfrm>
        </p:grpSpPr>
        <p:grpSp>
          <p:nvGrpSpPr>
            <p:cNvPr id="9" name="Group 8">
              <a:extLst>
                <a:ext uri="{FF2B5EF4-FFF2-40B4-BE49-F238E27FC236}">
                  <a16:creationId xmlns:a16="http://schemas.microsoft.com/office/drawing/2014/main" id="{E0CDA064-AE70-16F6-6ECB-1BAFF1D8A741}"/>
                </a:ext>
              </a:extLst>
            </p:cNvPr>
            <p:cNvGrpSpPr/>
            <p:nvPr/>
          </p:nvGrpSpPr>
          <p:grpSpPr>
            <a:xfrm>
              <a:off x="2791504" y="2051567"/>
              <a:ext cx="463826" cy="2141345"/>
              <a:chOff x="8042377" y="2287095"/>
              <a:chExt cx="463826" cy="2141345"/>
            </a:xfrm>
          </p:grpSpPr>
          <p:sp>
            <p:nvSpPr>
              <p:cNvPr id="5" name="Frame 4">
                <a:extLst>
                  <a:ext uri="{FF2B5EF4-FFF2-40B4-BE49-F238E27FC236}">
                    <a16:creationId xmlns:a16="http://schemas.microsoft.com/office/drawing/2014/main" id="{C2653534-EDC1-1EB9-0DAE-D5A52FF9376F}"/>
                  </a:ext>
                </a:extLst>
              </p:cNvPr>
              <p:cNvSpPr/>
              <p:nvPr/>
            </p:nvSpPr>
            <p:spPr>
              <a:xfrm>
                <a:off x="8042377" y="22870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68A624F4-55E4-E571-A1E2-5490C55E0130}"/>
                  </a:ext>
                </a:extLst>
              </p:cNvPr>
              <p:cNvSpPr/>
              <p:nvPr/>
            </p:nvSpPr>
            <p:spPr>
              <a:xfrm>
                <a:off x="8174991" y="25135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D319084-7B47-8926-AE25-E3F17ADC9A1C}"/>
                  </a:ext>
                </a:extLst>
              </p:cNvPr>
              <p:cNvSpPr/>
              <p:nvPr/>
            </p:nvSpPr>
            <p:spPr>
              <a:xfrm>
                <a:off x="8161136" y="3938907"/>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5FE9A16-1CF0-07F9-B23C-805D7FB01B3B}"/>
                  </a:ext>
                </a:extLst>
              </p:cNvPr>
              <p:cNvSpPr/>
              <p:nvPr/>
            </p:nvSpPr>
            <p:spPr>
              <a:xfrm>
                <a:off x="8174991" y="29887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D3E47576-1ED0-65C1-A050-446E50E845CD}"/>
                    </a:ext>
                  </a:extLst>
                </p:cNvPr>
                <p:cNvSpPr txBox="1"/>
                <p:nvPr/>
              </p:nvSpPr>
              <p:spPr>
                <a:xfrm>
                  <a:off x="2923313" y="3082638"/>
                  <a:ext cx="19396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34" name="TextBox 33">
                  <a:extLst>
                    <a:ext uri="{FF2B5EF4-FFF2-40B4-BE49-F238E27FC236}">
                      <a16:creationId xmlns:a16="http://schemas.microsoft.com/office/drawing/2014/main" id="{D3E47576-1ED0-65C1-A050-446E50E845CD}"/>
                    </a:ext>
                  </a:extLst>
                </p:cNvPr>
                <p:cNvSpPr txBox="1">
                  <a:spLocks noRot="1" noChangeAspect="1" noMove="1" noResize="1" noEditPoints="1" noAdjustHandles="1" noChangeArrowheads="1" noChangeShapeType="1" noTextEdit="1"/>
                </p:cNvSpPr>
                <p:nvPr/>
              </p:nvSpPr>
              <p:spPr>
                <a:xfrm>
                  <a:off x="2923313" y="3082638"/>
                  <a:ext cx="193964" cy="430887"/>
                </a:xfrm>
                <a:prstGeom prst="rect">
                  <a:avLst/>
                </a:prstGeom>
                <a:blipFill>
                  <a:blip r:embed="rId4"/>
                  <a:stretch>
                    <a:fillRect l="-37500" r="-37500" b="-2857"/>
                  </a:stretch>
                </a:blipFill>
              </p:spPr>
              <p:txBody>
                <a:bodyPr/>
                <a:lstStyle/>
                <a:p>
                  <a:r>
                    <a:rPr lang="en-US">
                      <a:noFill/>
                    </a:rPr>
                    <a:t> </a:t>
                  </a:r>
                </a:p>
              </p:txBody>
            </p:sp>
          </mc:Fallback>
        </mc:AlternateContent>
      </p:grpSp>
      <p:grpSp>
        <p:nvGrpSpPr>
          <p:cNvPr id="36" name="Group 35">
            <a:extLst>
              <a:ext uri="{FF2B5EF4-FFF2-40B4-BE49-F238E27FC236}">
                <a16:creationId xmlns:a16="http://schemas.microsoft.com/office/drawing/2014/main" id="{90D4C924-CF4F-FE10-CA2E-25E4BDE1A9C2}"/>
              </a:ext>
            </a:extLst>
          </p:cNvPr>
          <p:cNvGrpSpPr/>
          <p:nvPr/>
        </p:nvGrpSpPr>
        <p:grpSpPr>
          <a:xfrm>
            <a:off x="4329360" y="2051562"/>
            <a:ext cx="463826" cy="2141345"/>
            <a:chOff x="2791504" y="2051567"/>
            <a:chExt cx="463826" cy="2141345"/>
          </a:xfrm>
        </p:grpSpPr>
        <p:grpSp>
          <p:nvGrpSpPr>
            <p:cNvPr id="37" name="Group 36">
              <a:extLst>
                <a:ext uri="{FF2B5EF4-FFF2-40B4-BE49-F238E27FC236}">
                  <a16:creationId xmlns:a16="http://schemas.microsoft.com/office/drawing/2014/main" id="{4F32AF46-BB5B-C86A-D25E-73957DC69247}"/>
                </a:ext>
              </a:extLst>
            </p:cNvPr>
            <p:cNvGrpSpPr/>
            <p:nvPr/>
          </p:nvGrpSpPr>
          <p:grpSpPr>
            <a:xfrm>
              <a:off x="2791504" y="2051567"/>
              <a:ext cx="463826" cy="2141345"/>
              <a:chOff x="8042377" y="2287095"/>
              <a:chExt cx="463826" cy="2141345"/>
            </a:xfrm>
          </p:grpSpPr>
          <p:sp>
            <p:nvSpPr>
              <p:cNvPr id="39" name="Frame 38">
                <a:extLst>
                  <a:ext uri="{FF2B5EF4-FFF2-40B4-BE49-F238E27FC236}">
                    <a16:creationId xmlns:a16="http://schemas.microsoft.com/office/drawing/2014/main" id="{5C2529DF-F7BB-E645-0C7A-9D472638885B}"/>
                  </a:ext>
                </a:extLst>
              </p:cNvPr>
              <p:cNvSpPr/>
              <p:nvPr/>
            </p:nvSpPr>
            <p:spPr>
              <a:xfrm>
                <a:off x="8042377" y="22870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Oval 39">
                <a:extLst>
                  <a:ext uri="{FF2B5EF4-FFF2-40B4-BE49-F238E27FC236}">
                    <a16:creationId xmlns:a16="http://schemas.microsoft.com/office/drawing/2014/main" id="{DF173460-0959-2059-94AD-F6B48DDCA4B2}"/>
                  </a:ext>
                </a:extLst>
              </p:cNvPr>
              <p:cNvSpPr/>
              <p:nvPr/>
            </p:nvSpPr>
            <p:spPr>
              <a:xfrm>
                <a:off x="8174991" y="25135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4C1D408-046C-4965-2AB9-C9EF24BEB221}"/>
                  </a:ext>
                </a:extLst>
              </p:cNvPr>
              <p:cNvSpPr/>
              <p:nvPr/>
            </p:nvSpPr>
            <p:spPr>
              <a:xfrm>
                <a:off x="8161136" y="3938907"/>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E51BF28-5CD9-8C75-3BCA-0FD25996E5A0}"/>
                  </a:ext>
                </a:extLst>
              </p:cNvPr>
              <p:cNvSpPr/>
              <p:nvPr/>
            </p:nvSpPr>
            <p:spPr>
              <a:xfrm>
                <a:off x="8174991" y="29887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DBA0E4D-DAC6-62AE-1AD3-CE2F3A65830A}"/>
                    </a:ext>
                  </a:extLst>
                </p:cNvPr>
                <p:cNvSpPr txBox="1"/>
                <p:nvPr/>
              </p:nvSpPr>
              <p:spPr>
                <a:xfrm>
                  <a:off x="2923313" y="3082638"/>
                  <a:ext cx="19396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38" name="TextBox 37">
                  <a:extLst>
                    <a:ext uri="{FF2B5EF4-FFF2-40B4-BE49-F238E27FC236}">
                      <a16:creationId xmlns:a16="http://schemas.microsoft.com/office/drawing/2014/main" id="{4DBA0E4D-DAC6-62AE-1AD3-CE2F3A65830A}"/>
                    </a:ext>
                  </a:extLst>
                </p:cNvPr>
                <p:cNvSpPr txBox="1">
                  <a:spLocks noRot="1" noChangeAspect="1" noMove="1" noResize="1" noEditPoints="1" noAdjustHandles="1" noChangeArrowheads="1" noChangeShapeType="1" noTextEdit="1"/>
                </p:cNvSpPr>
                <p:nvPr/>
              </p:nvSpPr>
              <p:spPr>
                <a:xfrm>
                  <a:off x="2923313" y="3082638"/>
                  <a:ext cx="193964" cy="430887"/>
                </a:xfrm>
                <a:prstGeom prst="rect">
                  <a:avLst/>
                </a:prstGeom>
                <a:blipFill>
                  <a:blip r:embed="rId4"/>
                  <a:stretch>
                    <a:fillRect l="-37500" r="-37500" b="-2857"/>
                  </a:stretch>
                </a:blipFill>
              </p:spPr>
              <p:txBody>
                <a:bodyPr/>
                <a:lstStyle/>
                <a:p>
                  <a:r>
                    <a:rPr lang="en-US">
                      <a:noFill/>
                    </a:rPr>
                    <a:t> </a:t>
                  </a:r>
                </a:p>
              </p:txBody>
            </p:sp>
          </mc:Fallback>
        </mc:AlternateContent>
      </p:grpSp>
      <p:grpSp>
        <p:nvGrpSpPr>
          <p:cNvPr id="43" name="Group 42">
            <a:extLst>
              <a:ext uri="{FF2B5EF4-FFF2-40B4-BE49-F238E27FC236}">
                <a16:creationId xmlns:a16="http://schemas.microsoft.com/office/drawing/2014/main" id="{E58409AE-D9B6-D699-3C37-9240936A1CF7}"/>
              </a:ext>
            </a:extLst>
          </p:cNvPr>
          <p:cNvGrpSpPr/>
          <p:nvPr/>
        </p:nvGrpSpPr>
        <p:grpSpPr>
          <a:xfrm>
            <a:off x="5714819" y="2037710"/>
            <a:ext cx="463826" cy="2141345"/>
            <a:chOff x="2791504" y="2051567"/>
            <a:chExt cx="463826" cy="2141345"/>
          </a:xfrm>
        </p:grpSpPr>
        <p:grpSp>
          <p:nvGrpSpPr>
            <p:cNvPr id="44" name="Group 43">
              <a:extLst>
                <a:ext uri="{FF2B5EF4-FFF2-40B4-BE49-F238E27FC236}">
                  <a16:creationId xmlns:a16="http://schemas.microsoft.com/office/drawing/2014/main" id="{21F6D3B0-C7C2-79EA-59C3-93D6B26BAC21}"/>
                </a:ext>
              </a:extLst>
            </p:cNvPr>
            <p:cNvGrpSpPr/>
            <p:nvPr/>
          </p:nvGrpSpPr>
          <p:grpSpPr>
            <a:xfrm>
              <a:off x="2791504" y="2051567"/>
              <a:ext cx="463826" cy="2141345"/>
              <a:chOff x="8042377" y="2287095"/>
              <a:chExt cx="463826" cy="2141345"/>
            </a:xfrm>
          </p:grpSpPr>
          <p:sp>
            <p:nvSpPr>
              <p:cNvPr id="46" name="Frame 45">
                <a:extLst>
                  <a:ext uri="{FF2B5EF4-FFF2-40B4-BE49-F238E27FC236}">
                    <a16:creationId xmlns:a16="http://schemas.microsoft.com/office/drawing/2014/main" id="{04EE6ED4-7AE0-7D44-B4AF-724E99494E46}"/>
                  </a:ext>
                </a:extLst>
              </p:cNvPr>
              <p:cNvSpPr/>
              <p:nvPr/>
            </p:nvSpPr>
            <p:spPr>
              <a:xfrm>
                <a:off x="8042377" y="22870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7" name="Oval 46">
                <a:extLst>
                  <a:ext uri="{FF2B5EF4-FFF2-40B4-BE49-F238E27FC236}">
                    <a16:creationId xmlns:a16="http://schemas.microsoft.com/office/drawing/2014/main" id="{B916EA87-5F85-F3D0-0348-8A91C9B31233}"/>
                  </a:ext>
                </a:extLst>
              </p:cNvPr>
              <p:cNvSpPr/>
              <p:nvPr/>
            </p:nvSpPr>
            <p:spPr>
              <a:xfrm>
                <a:off x="8174991" y="25135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3A074232-19FE-39FC-0480-0C5BB0CC7FFE}"/>
                  </a:ext>
                </a:extLst>
              </p:cNvPr>
              <p:cNvSpPr/>
              <p:nvPr/>
            </p:nvSpPr>
            <p:spPr>
              <a:xfrm>
                <a:off x="8161136" y="3938907"/>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C0E1850B-1F23-086D-59E2-650D82F20E19}"/>
                  </a:ext>
                </a:extLst>
              </p:cNvPr>
              <p:cNvSpPr/>
              <p:nvPr/>
            </p:nvSpPr>
            <p:spPr>
              <a:xfrm>
                <a:off x="8174991" y="29887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E67B75B1-4ED4-005C-0FE2-37D1BE1CF727}"/>
                    </a:ext>
                  </a:extLst>
                </p:cNvPr>
                <p:cNvSpPr txBox="1"/>
                <p:nvPr/>
              </p:nvSpPr>
              <p:spPr>
                <a:xfrm>
                  <a:off x="2923313" y="3082638"/>
                  <a:ext cx="193964"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45" name="TextBox 44">
                  <a:extLst>
                    <a:ext uri="{FF2B5EF4-FFF2-40B4-BE49-F238E27FC236}">
                      <a16:creationId xmlns:a16="http://schemas.microsoft.com/office/drawing/2014/main" id="{E67B75B1-4ED4-005C-0FE2-37D1BE1CF727}"/>
                    </a:ext>
                  </a:extLst>
                </p:cNvPr>
                <p:cNvSpPr txBox="1">
                  <a:spLocks noRot="1" noChangeAspect="1" noMove="1" noResize="1" noEditPoints="1" noAdjustHandles="1" noChangeArrowheads="1" noChangeShapeType="1" noTextEdit="1"/>
                </p:cNvSpPr>
                <p:nvPr/>
              </p:nvSpPr>
              <p:spPr>
                <a:xfrm>
                  <a:off x="2923313" y="3082638"/>
                  <a:ext cx="193964" cy="430887"/>
                </a:xfrm>
                <a:prstGeom prst="rect">
                  <a:avLst/>
                </a:prstGeom>
                <a:blipFill>
                  <a:blip r:embed="rId5"/>
                  <a:stretch>
                    <a:fillRect l="-37500" r="-37500" b="-2857"/>
                  </a:stretch>
                </a:blipFill>
              </p:spPr>
              <p:txBody>
                <a:bodyPr/>
                <a:lstStyle/>
                <a:p>
                  <a:r>
                    <a:rPr lang="en-US">
                      <a:noFill/>
                    </a:rPr>
                    <a:t> </a:t>
                  </a:r>
                </a:p>
              </p:txBody>
            </p:sp>
          </mc:Fallback>
        </mc:AlternateContent>
      </p:grpSp>
      <p:cxnSp>
        <p:nvCxnSpPr>
          <p:cNvPr id="50" name="Straight Arrow Connector 49">
            <a:extLst>
              <a:ext uri="{FF2B5EF4-FFF2-40B4-BE49-F238E27FC236}">
                <a16:creationId xmlns:a16="http://schemas.microsoft.com/office/drawing/2014/main" id="{F6C6481F-9C53-B3D2-38AB-A616D7C6B1EC}"/>
              </a:ext>
            </a:extLst>
          </p:cNvPr>
          <p:cNvCxnSpPr>
            <a:cxnSpLocks/>
          </p:cNvCxnSpPr>
          <p:nvPr/>
        </p:nvCxnSpPr>
        <p:spPr>
          <a:xfrm>
            <a:off x="3384646" y="3116136"/>
            <a:ext cx="782079" cy="60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DD95BF6B-AE5A-BCE5-C6BC-7B6A85B85313}"/>
              </a:ext>
            </a:extLst>
          </p:cNvPr>
          <p:cNvCxnSpPr>
            <a:cxnSpLocks/>
          </p:cNvCxnSpPr>
          <p:nvPr/>
        </p:nvCxnSpPr>
        <p:spPr>
          <a:xfrm>
            <a:off x="4883963" y="3116136"/>
            <a:ext cx="782079" cy="60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grpSp>
        <p:nvGrpSpPr>
          <p:cNvPr id="53" name="Group 52">
            <a:extLst>
              <a:ext uri="{FF2B5EF4-FFF2-40B4-BE49-F238E27FC236}">
                <a16:creationId xmlns:a16="http://schemas.microsoft.com/office/drawing/2014/main" id="{E251BC83-9C6A-DBF4-CCB8-1BBE1DFDEC38}"/>
              </a:ext>
            </a:extLst>
          </p:cNvPr>
          <p:cNvGrpSpPr/>
          <p:nvPr/>
        </p:nvGrpSpPr>
        <p:grpSpPr>
          <a:xfrm>
            <a:off x="7365325" y="2404569"/>
            <a:ext cx="230336" cy="1386218"/>
            <a:chOff x="1906634" y="2278007"/>
            <a:chExt cx="230336" cy="1386218"/>
          </a:xfrm>
        </p:grpSpPr>
        <p:sp>
          <p:nvSpPr>
            <p:cNvPr id="54" name="Oval 53">
              <a:extLst>
                <a:ext uri="{FF2B5EF4-FFF2-40B4-BE49-F238E27FC236}">
                  <a16:creationId xmlns:a16="http://schemas.microsoft.com/office/drawing/2014/main" id="{7FB634CA-DE6A-AF6C-BADE-41AED633DE8D}"/>
                </a:ext>
              </a:extLst>
            </p:cNvPr>
            <p:cNvSpPr/>
            <p:nvPr/>
          </p:nvSpPr>
          <p:spPr>
            <a:xfrm>
              <a:off x="1906634" y="2278007"/>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4822F48-D14D-4DF6-4338-86C7BDFB4D53}"/>
                </a:ext>
              </a:extLst>
            </p:cNvPr>
            <p:cNvSpPr/>
            <p:nvPr/>
          </p:nvSpPr>
          <p:spPr>
            <a:xfrm>
              <a:off x="1906634" y="2753270"/>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1A36DC0F-0728-7B08-03F8-C5CF2BFB72E4}"/>
                </a:ext>
              </a:extLst>
            </p:cNvPr>
            <p:cNvSpPr/>
            <p:nvPr/>
          </p:nvSpPr>
          <p:spPr>
            <a:xfrm>
              <a:off x="1906634" y="3429000"/>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7" name="Straight Arrow Connector 56">
            <a:extLst>
              <a:ext uri="{FF2B5EF4-FFF2-40B4-BE49-F238E27FC236}">
                <a16:creationId xmlns:a16="http://schemas.microsoft.com/office/drawing/2014/main" id="{FE8755E4-E467-900A-6113-6BF653502D5D}"/>
              </a:ext>
            </a:extLst>
          </p:cNvPr>
          <p:cNvCxnSpPr>
            <a:cxnSpLocks/>
          </p:cNvCxnSpPr>
          <p:nvPr/>
        </p:nvCxnSpPr>
        <p:spPr>
          <a:xfrm flipV="1">
            <a:off x="6380945" y="2573092"/>
            <a:ext cx="871730" cy="11793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5E8B229-F4A7-64A3-44BA-2CD919820284}"/>
              </a:ext>
            </a:extLst>
          </p:cNvPr>
          <p:cNvCxnSpPr>
            <a:cxnSpLocks/>
          </p:cNvCxnSpPr>
          <p:nvPr/>
        </p:nvCxnSpPr>
        <p:spPr>
          <a:xfrm>
            <a:off x="6368243" y="3073745"/>
            <a:ext cx="88443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CB730E59-58F4-249A-4CEF-CDFB4DD8ECAB}"/>
              </a:ext>
            </a:extLst>
          </p:cNvPr>
          <p:cNvCxnSpPr>
            <a:cxnSpLocks/>
          </p:cNvCxnSpPr>
          <p:nvPr/>
        </p:nvCxnSpPr>
        <p:spPr>
          <a:xfrm>
            <a:off x="6380945" y="3398267"/>
            <a:ext cx="846327" cy="26269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2762B222-DC5E-2073-A079-3AB50621B544}"/>
                  </a:ext>
                </a:extLst>
              </p:cNvPr>
              <p:cNvSpPr txBox="1"/>
              <p:nvPr/>
            </p:nvSpPr>
            <p:spPr>
              <a:xfrm>
                <a:off x="8236352" y="2237474"/>
                <a:ext cx="803564" cy="188083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𝑦</m:t>
                          </m:r>
                        </m:e>
                        <m:sup>
                          <m:r>
                            <a:rPr lang="en-CA" sz="2800" b="0" i="1" smtClean="0">
                              <a:latin typeface="Cambria Math" panose="02040503050406030204" pitchFamily="18" charset="0"/>
                            </a:rPr>
                            <m:t>&lt;1&gt;</m:t>
                          </m:r>
                        </m:sup>
                      </m:sSup>
                    </m:oMath>
                  </m:oMathPara>
                </a14:m>
                <a:endParaRPr lang="en-CA"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p>
                        <m:sSupPr>
                          <m:ctrlPr>
                            <a:rPr lang="en-CA" sz="2800" i="1">
                              <a:latin typeface="Cambria Math" panose="02040503050406030204" pitchFamily="18" charset="0"/>
                            </a:rPr>
                          </m:ctrlPr>
                        </m:sSupPr>
                        <m:e>
                          <m:r>
                            <a:rPr lang="en-CA" sz="2800" b="0" i="1" smtClean="0">
                              <a:latin typeface="Cambria Math" panose="02040503050406030204" pitchFamily="18" charset="0"/>
                            </a:rPr>
                            <m:t>𝑦</m:t>
                          </m:r>
                        </m:e>
                        <m:sup>
                          <m:r>
                            <a:rPr lang="en-CA" sz="2800" i="1">
                              <a:latin typeface="Cambria Math" panose="02040503050406030204" pitchFamily="18" charset="0"/>
                            </a:rPr>
                            <m:t>&lt;</m:t>
                          </m:r>
                          <m:r>
                            <a:rPr lang="en-CA" sz="2800" b="0" i="1" smtClean="0">
                              <a:latin typeface="Cambria Math" panose="02040503050406030204" pitchFamily="18" charset="0"/>
                            </a:rPr>
                            <m:t>2</m:t>
                          </m:r>
                          <m:r>
                            <a:rPr lang="en-CA" sz="2800" i="1">
                              <a:latin typeface="Cambria Math" panose="02040503050406030204" pitchFamily="18" charset="0"/>
                            </a:rPr>
                            <m:t>&gt;</m:t>
                          </m:r>
                        </m:sup>
                      </m:sSup>
                    </m:oMath>
                  </m:oMathPara>
                </a14:m>
                <a:endParaRPr lang="en-CA" sz="2800" dirty="0"/>
              </a:p>
              <a:p>
                <a14:m>
                  <m:oMath xmlns:m="http://schemas.openxmlformats.org/officeDocument/2006/math">
                    <m:r>
                      <a:rPr lang="en-CA" sz="2800" i="1" smtClean="0">
                        <a:latin typeface="Cambria Math" panose="02040503050406030204" pitchFamily="18" charset="0"/>
                      </a:rPr>
                      <m:t>⋮</m:t>
                    </m:r>
                  </m:oMath>
                </a14:m>
                <a:r>
                  <a:rPr lang="en-CA" sz="2800" dirty="0"/>
                  <a:t> </a:t>
                </a:r>
                <a14:m>
                  <m:oMath xmlns:m="http://schemas.openxmlformats.org/officeDocument/2006/math">
                    <m:sSup>
                      <m:sSupPr>
                        <m:ctrlPr>
                          <a:rPr lang="en-CA" sz="2800" i="1">
                            <a:latin typeface="Cambria Math" panose="02040503050406030204" pitchFamily="18" charset="0"/>
                          </a:rPr>
                        </m:ctrlPr>
                      </m:sSupPr>
                      <m:e>
                        <m:r>
                          <a:rPr lang="en-CA" sz="2800" b="0" i="1" smtClean="0">
                            <a:latin typeface="Cambria Math" panose="02040503050406030204" pitchFamily="18" charset="0"/>
                          </a:rPr>
                          <m:t>𝑦</m:t>
                        </m:r>
                      </m:e>
                      <m:sup>
                        <m:r>
                          <a:rPr lang="en-CA" sz="2800" i="1">
                            <a:latin typeface="Cambria Math" panose="02040503050406030204" pitchFamily="18" charset="0"/>
                          </a:rPr>
                          <m:t>&lt;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𝑥</m:t>
                            </m:r>
                          </m:sub>
                        </m:sSub>
                        <m:r>
                          <a:rPr lang="en-CA" sz="2800" i="1">
                            <a:latin typeface="Cambria Math" panose="02040503050406030204" pitchFamily="18" charset="0"/>
                          </a:rPr>
                          <m:t>&gt;</m:t>
                        </m:r>
                      </m:sup>
                    </m:sSup>
                  </m:oMath>
                </a14:m>
                <a:endParaRPr lang="en-US" sz="2800" dirty="0"/>
              </a:p>
            </p:txBody>
          </p:sp>
        </mc:Choice>
        <mc:Fallback xmlns="">
          <p:sp>
            <p:nvSpPr>
              <p:cNvPr id="63" name="TextBox 62">
                <a:extLst>
                  <a:ext uri="{FF2B5EF4-FFF2-40B4-BE49-F238E27FC236}">
                    <a16:creationId xmlns:a16="http://schemas.microsoft.com/office/drawing/2014/main" id="{2762B222-DC5E-2073-A079-3AB50621B544}"/>
                  </a:ext>
                </a:extLst>
              </p:cNvPr>
              <p:cNvSpPr txBox="1">
                <a:spLocks noRot="1" noChangeAspect="1" noMove="1" noResize="1" noEditPoints="1" noAdjustHandles="1" noChangeArrowheads="1" noChangeShapeType="1" noTextEdit="1"/>
              </p:cNvSpPr>
              <p:nvPr/>
            </p:nvSpPr>
            <p:spPr>
              <a:xfrm>
                <a:off x="8236352" y="2237474"/>
                <a:ext cx="803564" cy="1880836"/>
              </a:xfrm>
              <a:prstGeom prst="rect">
                <a:avLst/>
              </a:prstGeom>
              <a:blipFill>
                <a:blip r:embed="rId6"/>
                <a:stretch>
                  <a:fillRect l="-3125" r="-29688"/>
                </a:stretch>
              </a:blipFill>
            </p:spPr>
            <p:txBody>
              <a:bodyPr/>
              <a:lstStyle/>
              <a:p>
                <a:r>
                  <a:rPr lang="en-US">
                    <a:noFill/>
                  </a:rPr>
                  <a:t> </a:t>
                </a:r>
              </a:p>
            </p:txBody>
          </p:sp>
        </mc:Fallback>
      </mc:AlternateContent>
      <p:sp>
        <p:nvSpPr>
          <p:cNvPr id="64" name="TextBox 63">
            <a:extLst>
              <a:ext uri="{FF2B5EF4-FFF2-40B4-BE49-F238E27FC236}">
                <a16:creationId xmlns:a16="http://schemas.microsoft.com/office/drawing/2014/main" id="{9B870578-A992-85EF-0F51-2762ABC48ABE}"/>
              </a:ext>
            </a:extLst>
          </p:cNvPr>
          <p:cNvSpPr txBox="1"/>
          <p:nvPr/>
        </p:nvSpPr>
        <p:spPr>
          <a:xfrm>
            <a:off x="838200" y="4579993"/>
            <a:ext cx="9986708" cy="1815882"/>
          </a:xfrm>
          <a:prstGeom prst="rect">
            <a:avLst/>
          </a:prstGeom>
          <a:noFill/>
        </p:spPr>
        <p:txBody>
          <a:bodyPr wrap="none" rtlCol="0">
            <a:spAutoFit/>
          </a:bodyPr>
          <a:lstStyle/>
          <a:p>
            <a:pPr marL="457200" indent="-457200">
              <a:buFont typeface="Arial" panose="020B0604020202020204" pitchFamily="34" charset="0"/>
              <a:buChar char="•"/>
            </a:pPr>
            <a:r>
              <a:rPr lang="en-US" sz="2800" dirty="0"/>
              <a:t>Problems:</a:t>
            </a:r>
          </a:p>
          <a:p>
            <a:pPr marL="457200" indent="-457200">
              <a:buFont typeface="Arial" panose="020B0604020202020204" pitchFamily="34" charset="0"/>
              <a:buChar char="•"/>
            </a:pPr>
            <a:r>
              <a:rPr lang="en-US" sz="2800" dirty="0"/>
              <a:t>Input and output can have different length in different examples</a:t>
            </a:r>
          </a:p>
          <a:p>
            <a:pPr marL="457200" indent="-457200">
              <a:buFont typeface="Arial" panose="020B0604020202020204" pitchFamily="34" charset="0"/>
              <a:buChar char="•"/>
            </a:pPr>
            <a:r>
              <a:rPr lang="en-US" sz="2800" dirty="0"/>
              <a:t>Precludes modeling long-range dependencies.</a:t>
            </a:r>
          </a:p>
          <a:p>
            <a:pPr marL="457200" indent="-457200">
              <a:buFont typeface="Arial" panose="020B0604020202020204" pitchFamily="34" charset="0"/>
              <a:buChar char="•"/>
            </a:pPr>
            <a:r>
              <a:rPr lang="en-US" sz="2800" dirty="0"/>
              <a:t>Enormous number of parameters</a:t>
            </a:r>
          </a:p>
        </p:txBody>
      </p:sp>
    </p:spTree>
    <p:extLst>
      <p:ext uri="{BB962C8B-B14F-4D97-AF65-F5344CB8AC3E}">
        <p14:creationId xmlns:p14="http://schemas.microsoft.com/office/powerpoint/2010/main" val="22916846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4B35-FE22-E495-AD1C-BDDDB857DD86}"/>
              </a:ext>
            </a:extLst>
          </p:cNvPr>
          <p:cNvSpPr>
            <a:spLocks noGrp="1"/>
          </p:cNvSpPr>
          <p:nvPr>
            <p:ph type="title"/>
          </p:nvPr>
        </p:nvSpPr>
        <p:spPr>
          <a:xfrm>
            <a:off x="838200" y="365126"/>
            <a:ext cx="10515600" cy="748780"/>
          </a:xfrm>
        </p:spPr>
        <p:txBody>
          <a:bodyPr/>
          <a:lstStyle/>
          <a:p>
            <a:r>
              <a:rPr lang="en-US" dirty="0"/>
              <a:t>Why not Markov Models?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93C3AD1-DCFA-40C8-A155-D710FD018C85}"/>
                  </a:ext>
                </a:extLst>
              </p:cNvPr>
              <p:cNvSpPr>
                <a:spLocks noGrp="1"/>
              </p:cNvSpPr>
              <p:nvPr>
                <p:ph idx="1"/>
              </p:nvPr>
            </p:nvSpPr>
            <p:spPr>
              <a:xfrm>
                <a:off x="386887" y="1463946"/>
                <a:ext cx="11418225" cy="5028928"/>
              </a:xfrm>
            </p:spPr>
            <p:txBody>
              <a:bodyPr>
                <a:normAutofit/>
              </a:bodyPr>
              <a:lstStyle/>
              <a:p>
                <a:r>
                  <a:rPr lang="en-US" dirty="0"/>
                  <a:t>Traditional Markov model approaches are limited because</a:t>
                </a:r>
              </a:p>
              <a:p>
                <a:r>
                  <a:rPr lang="en-US" dirty="0"/>
                  <a:t>With the states sized space S. Hidden Markov models scales in time O</a:t>
                </a:r>
                <a14:m>
                  <m:oMath xmlns:m="http://schemas.openxmlformats.org/officeDocument/2006/math">
                    <m:d>
                      <m:dPr>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𝑆</m:t>
                                </m:r>
                              </m:e>
                            </m:d>
                          </m:e>
                          <m:sup>
                            <m:r>
                              <a:rPr lang="en-CA" b="0" i="1" smtClean="0">
                                <a:latin typeface="Cambria Math" panose="02040503050406030204" pitchFamily="18" charset="0"/>
                              </a:rPr>
                              <m:t>2</m:t>
                            </m:r>
                          </m:sup>
                        </m:sSup>
                      </m:e>
                    </m:d>
                    <m:r>
                      <a:rPr lang="en-CA" b="0" i="1" smtClean="0">
                        <a:latin typeface="Cambria Math" panose="02040503050406030204" pitchFamily="18" charset="0"/>
                      </a:rPr>
                      <m:t> </m:t>
                    </m:r>
                  </m:oMath>
                </a14:m>
                <a:r>
                  <a:rPr lang="en-US" dirty="0"/>
                  <a:t>[Viterbi, 1967]. </a:t>
                </a:r>
              </a:p>
              <a:p>
                <a:r>
                  <a:rPr lang="en-US" dirty="0"/>
                  <a:t>The transition table capturing the probability of moving between any two time-adjacent states is of size </a:t>
                </a:r>
                <a14:m>
                  <m:oMath xmlns:m="http://schemas.openxmlformats.org/officeDocument/2006/math">
                    <m:sSup>
                      <m:sSupPr>
                        <m:ctrlPr>
                          <a:rPr lang="en-CA" i="1">
                            <a:latin typeface="Cambria Math" panose="02040503050406030204" pitchFamily="18" charset="0"/>
                          </a:rPr>
                        </m:ctrlPr>
                      </m:sSupPr>
                      <m:e>
                        <m:d>
                          <m:dPr>
                            <m:begChr m:val="|"/>
                            <m:endChr m:val="|"/>
                            <m:ctrlPr>
                              <a:rPr lang="en-CA" i="1">
                                <a:latin typeface="Cambria Math" panose="02040503050406030204" pitchFamily="18" charset="0"/>
                              </a:rPr>
                            </m:ctrlPr>
                          </m:dPr>
                          <m:e>
                            <m:r>
                              <a:rPr lang="en-CA" i="1">
                                <a:latin typeface="Cambria Math" panose="02040503050406030204" pitchFamily="18" charset="0"/>
                              </a:rPr>
                              <m:t>𝑆</m:t>
                            </m:r>
                          </m:e>
                        </m:d>
                      </m:e>
                      <m:sup>
                        <m:r>
                          <a:rPr lang="en-CA" i="1">
                            <a:latin typeface="Cambria Math" panose="02040503050406030204" pitchFamily="18" charset="0"/>
                          </a:rPr>
                          <m:t>2</m:t>
                        </m:r>
                      </m:sup>
                    </m:sSup>
                  </m:oMath>
                </a14:m>
                <a:r>
                  <a:rPr lang="en-US" dirty="0"/>
                  <a:t>.</a:t>
                </a:r>
              </a:p>
              <a:p>
                <a:r>
                  <a:rPr lang="en-US" dirty="0"/>
                  <a:t>Further, each hidden state can depend only on the immediately previous state. </a:t>
                </a:r>
              </a:p>
              <a:p>
                <a:r>
                  <a:rPr lang="en-US" dirty="0"/>
                  <a:t>For a larger context window will make the  the state space exponentially with the size of the window, rendering Markov models computationally impractical for modeling long-range dependencies [Graves et al., 2014].</a:t>
                </a:r>
              </a:p>
            </p:txBody>
          </p:sp>
        </mc:Choice>
        <mc:Fallback xmlns="">
          <p:sp>
            <p:nvSpPr>
              <p:cNvPr id="3" name="Content Placeholder 2">
                <a:extLst>
                  <a:ext uri="{FF2B5EF4-FFF2-40B4-BE49-F238E27FC236}">
                    <a16:creationId xmlns:a16="http://schemas.microsoft.com/office/drawing/2014/main" id="{993C3AD1-DCFA-40C8-A155-D710FD018C85}"/>
                  </a:ext>
                </a:extLst>
              </p:cNvPr>
              <p:cNvSpPr>
                <a:spLocks noGrp="1" noRot="1" noChangeAspect="1" noMove="1" noResize="1" noEditPoints="1" noAdjustHandles="1" noChangeArrowheads="1" noChangeShapeType="1" noTextEdit="1"/>
              </p:cNvSpPr>
              <p:nvPr>
                <p:ph idx="1"/>
              </p:nvPr>
            </p:nvSpPr>
            <p:spPr>
              <a:xfrm>
                <a:off x="386887" y="1463946"/>
                <a:ext cx="11418225" cy="5028928"/>
              </a:xfrm>
              <a:blipFill>
                <a:blip r:embed="rId3"/>
                <a:stretch>
                  <a:fillRect l="-889" t="-2015"/>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07E04613-87BC-6AB7-3484-2834988438ED}"/>
              </a:ext>
            </a:extLst>
          </p:cNvPr>
          <p:cNvSpPr txBox="1"/>
          <p:nvPr/>
        </p:nvSpPr>
        <p:spPr>
          <a:xfrm>
            <a:off x="838200" y="6308209"/>
            <a:ext cx="9087616" cy="369332"/>
          </a:xfrm>
          <a:prstGeom prst="rect">
            <a:avLst/>
          </a:prstGeom>
          <a:noFill/>
        </p:spPr>
        <p:txBody>
          <a:bodyPr wrap="none" rtlCol="0">
            <a:spAutoFit/>
          </a:bodyPr>
          <a:lstStyle/>
          <a:p>
            <a:r>
              <a:rPr lang="en-US" dirty="0"/>
              <a:t>Lipton &amp; Berkowitz 2015: A Critical Review of Recurrent Neural Networks for Sequence Learning</a:t>
            </a:r>
          </a:p>
        </p:txBody>
      </p:sp>
    </p:spTree>
    <p:extLst>
      <p:ext uri="{BB962C8B-B14F-4D97-AF65-F5344CB8AC3E}">
        <p14:creationId xmlns:p14="http://schemas.microsoft.com/office/powerpoint/2010/main" val="19493789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A5F5F-691A-7278-3858-0FA8343889E4}"/>
              </a:ext>
            </a:extLst>
          </p:cNvPr>
          <p:cNvSpPr>
            <a:spLocks noGrp="1"/>
          </p:cNvSpPr>
          <p:nvPr>
            <p:ph type="title"/>
          </p:nvPr>
        </p:nvSpPr>
        <p:spPr>
          <a:xfrm>
            <a:off x="1213572" y="251704"/>
            <a:ext cx="10515600" cy="1023205"/>
          </a:xfrm>
        </p:spPr>
        <p:txBody>
          <a:bodyPr>
            <a:normAutofit fontScale="90000"/>
          </a:bodyPr>
          <a:lstStyle/>
          <a:p>
            <a:r>
              <a:rPr lang="en-US" dirty="0"/>
              <a:t>Recurrent Neural Network – forward propagation</a:t>
            </a:r>
          </a:p>
        </p:txBody>
      </p:sp>
      <p:cxnSp>
        <p:nvCxnSpPr>
          <p:cNvPr id="28" name="Straight Arrow Connector 27">
            <a:extLst>
              <a:ext uri="{FF2B5EF4-FFF2-40B4-BE49-F238E27FC236}">
                <a16:creationId xmlns:a16="http://schemas.microsoft.com/office/drawing/2014/main" id="{4C5F1DFD-0D4F-0960-57A4-1B228414C6DC}"/>
              </a:ext>
            </a:extLst>
          </p:cNvPr>
          <p:cNvCxnSpPr/>
          <p:nvPr/>
        </p:nvCxnSpPr>
        <p:spPr>
          <a:xfrm>
            <a:off x="3858113" y="362135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BA56597-15CF-3184-15AA-B1D4DE5C3202}"/>
                  </a:ext>
                </a:extLst>
              </p:cNvPr>
              <p:cNvSpPr txBox="1"/>
              <p:nvPr/>
            </p:nvSpPr>
            <p:spPr>
              <a:xfrm>
                <a:off x="9068985" y="2601588"/>
                <a:ext cx="2867775" cy="1310552"/>
              </a:xfrm>
              <a:prstGeom prst="rect">
                <a:avLst/>
              </a:prstGeom>
              <a:noFill/>
            </p:spPr>
            <p:txBody>
              <a:bodyPr wrap="square" lIns="0" tIns="0" rIns="0" bIns="0" rtlCol="0">
                <a:spAutoFit/>
              </a:bodyPr>
              <a:lstStyle/>
              <a:p>
                <a14:m>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𝑥</m:t>
                        </m:r>
                      </m:e>
                      <m:sup>
                        <m:r>
                          <a:rPr lang="en-CA" sz="2800" i="1">
                            <a:latin typeface="Cambria Math" panose="02040503050406030204" pitchFamily="18" charset="0"/>
                          </a:rPr>
                          <m:t>(</m:t>
                        </m:r>
                        <m:r>
                          <a:rPr lang="en-CA" sz="2800" i="1">
                            <a:latin typeface="Cambria Math" panose="02040503050406030204" pitchFamily="18" charset="0"/>
                          </a:rPr>
                          <m:t>𝑖</m:t>
                        </m:r>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 </m:t>
                    </m:r>
                  </m:oMath>
                </a14:m>
                <a:r>
                  <a:rPr lang="en-US" sz="2800" dirty="0"/>
                  <a:t>:  </a:t>
                </a:r>
                <a:r>
                  <a:rPr lang="en-US" sz="2800" dirty="0" err="1"/>
                  <a:t>i_th</a:t>
                </a:r>
                <a:r>
                  <a:rPr lang="en-US" sz="2800" dirty="0"/>
                  <a:t> training example, </a:t>
                </a:r>
                <a:r>
                  <a:rPr lang="en-US" sz="2800" dirty="0" err="1"/>
                  <a:t>t_th</a:t>
                </a:r>
                <a:r>
                  <a:rPr lang="en-US" sz="2800" dirty="0"/>
                  <a:t> elements  </a:t>
                </a:r>
              </a:p>
            </p:txBody>
          </p:sp>
        </mc:Choice>
        <mc:Fallback xmlns="">
          <p:sp>
            <p:nvSpPr>
              <p:cNvPr id="35" name="TextBox 34">
                <a:extLst>
                  <a:ext uri="{FF2B5EF4-FFF2-40B4-BE49-F238E27FC236}">
                    <a16:creationId xmlns:a16="http://schemas.microsoft.com/office/drawing/2014/main" id="{0BA56597-15CF-3184-15AA-B1D4DE5C3202}"/>
                  </a:ext>
                </a:extLst>
              </p:cNvPr>
              <p:cNvSpPr txBox="1">
                <a:spLocks noRot="1" noChangeAspect="1" noMove="1" noResize="1" noEditPoints="1" noAdjustHandles="1" noChangeArrowheads="1" noChangeShapeType="1" noTextEdit="1"/>
              </p:cNvSpPr>
              <p:nvPr/>
            </p:nvSpPr>
            <p:spPr>
              <a:xfrm>
                <a:off x="9068985" y="2601588"/>
                <a:ext cx="2867775" cy="1310552"/>
              </a:xfrm>
              <a:prstGeom prst="rect">
                <a:avLst/>
              </a:prstGeom>
              <a:blipFill>
                <a:blip r:embed="rId3"/>
                <a:stretch>
                  <a:fillRect l="-7965" t="-5714" b="-14286"/>
                </a:stretch>
              </a:blipFill>
            </p:spPr>
            <p:txBody>
              <a:bodyPr/>
              <a:lstStyle/>
              <a:p>
                <a:r>
                  <a:rPr lang="en-US">
                    <a:noFill/>
                  </a:rPr>
                  <a:t> </a:t>
                </a:r>
              </a:p>
            </p:txBody>
          </p:sp>
        </mc:Fallback>
      </mc:AlternateContent>
      <p:cxnSp>
        <p:nvCxnSpPr>
          <p:cNvPr id="78" name="Straight Arrow Connector 77">
            <a:extLst>
              <a:ext uri="{FF2B5EF4-FFF2-40B4-BE49-F238E27FC236}">
                <a16:creationId xmlns:a16="http://schemas.microsoft.com/office/drawing/2014/main" id="{E038870F-DB6F-570E-677E-2D4EA482C8CE}"/>
              </a:ext>
            </a:extLst>
          </p:cNvPr>
          <p:cNvCxnSpPr/>
          <p:nvPr/>
        </p:nvCxnSpPr>
        <p:spPr>
          <a:xfrm flipV="1">
            <a:off x="2282916" y="3508095"/>
            <a:ext cx="0" cy="1263742"/>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8E85133D-AA86-104D-DCB8-D8B6AB191D60}"/>
              </a:ext>
            </a:extLst>
          </p:cNvPr>
          <p:cNvGrpSpPr/>
          <p:nvPr/>
        </p:nvGrpSpPr>
        <p:grpSpPr>
          <a:xfrm>
            <a:off x="944705" y="1274909"/>
            <a:ext cx="8124280" cy="4066312"/>
            <a:chOff x="944705" y="1274909"/>
            <a:chExt cx="8124280" cy="4066312"/>
          </a:xfrm>
        </p:grpSpPr>
        <p:cxnSp>
          <p:nvCxnSpPr>
            <p:cNvPr id="25" name="Straight Arrow Connector 24">
              <a:extLst>
                <a:ext uri="{FF2B5EF4-FFF2-40B4-BE49-F238E27FC236}">
                  <a16:creationId xmlns:a16="http://schemas.microsoft.com/office/drawing/2014/main" id="{34D5D41C-8EA8-21A1-5AFC-B15C3DC3826D}"/>
                </a:ext>
              </a:extLst>
            </p:cNvPr>
            <p:cNvCxnSpPr>
              <a:cxnSpLocks/>
            </p:cNvCxnSpPr>
            <p:nvPr/>
          </p:nvCxnSpPr>
          <p:spPr>
            <a:xfrm flipH="1" flipV="1">
              <a:off x="2159815" y="4456909"/>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58D497C-8B83-2CF8-85D1-30F896F9B04E}"/>
                </a:ext>
              </a:extLst>
            </p:cNvPr>
            <p:cNvCxnSpPr>
              <a:cxnSpLocks/>
            </p:cNvCxnSpPr>
            <p:nvPr/>
          </p:nvCxnSpPr>
          <p:spPr>
            <a:xfrm flipH="1" flipV="1">
              <a:off x="3603969" y="4436092"/>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91753949-7EB5-23B7-C2A1-2CF0E75C17B6}"/>
                </a:ext>
              </a:extLst>
            </p:cNvPr>
            <p:cNvCxnSpPr>
              <a:cxnSpLocks/>
            </p:cNvCxnSpPr>
            <p:nvPr/>
          </p:nvCxnSpPr>
          <p:spPr>
            <a:xfrm flipH="1" flipV="1">
              <a:off x="2215386" y="1748297"/>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11C3105-0038-D192-4ACD-8BAE5AB630E1}"/>
                </a:ext>
              </a:extLst>
            </p:cNvPr>
            <p:cNvCxnSpPr>
              <a:cxnSpLocks/>
            </p:cNvCxnSpPr>
            <p:nvPr/>
          </p:nvCxnSpPr>
          <p:spPr>
            <a:xfrm flipH="1" flipV="1">
              <a:off x="3634556" y="1773843"/>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E75DF05A-A52F-0265-1F55-0647366E9C5A}"/>
                </a:ext>
              </a:extLst>
            </p:cNvPr>
            <p:cNvCxnSpPr>
              <a:cxnSpLocks/>
            </p:cNvCxnSpPr>
            <p:nvPr/>
          </p:nvCxnSpPr>
          <p:spPr>
            <a:xfrm flipH="1" flipV="1">
              <a:off x="5178611" y="1788131"/>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82" name="Group 81">
              <a:extLst>
                <a:ext uri="{FF2B5EF4-FFF2-40B4-BE49-F238E27FC236}">
                  <a16:creationId xmlns:a16="http://schemas.microsoft.com/office/drawing/2014/main" id="{2B1743B8-4FED-3D00-BB25-7D499A603614}"/>
                </a:ext>
              </a:extLst>
            </p:cNvPr>
            <p:cNvGrpSpPr/>
            <p:nvPr/>
          </p:nvGrpSpPr>
          <p:grpSpPr>
            <a:xfrm>
              <a:off x="944705" y="1274909"/>
              <a:ext cx="8124280" cy="4066312"/>
              <a:chOff x="838200" y="1568051"/>
              <a:chExt cx="8124280" cy="4066312"/>
            </a:xfrm>
          </p:grpSpPr>
          <p:grpSp>
            <p:nvGrpSpPr>
              <p:cNvPr id="4" name="Group 3">
                <a:extLst>
                  <a:ext uri="{FF2B5EF4-FFF2-40B4-BE49-F238E27FC236}">
                    <a16:creationId xmlns:a16="http://schemas.microsoft.com/office/drawing/2014/main" id="{BA9C12B3-7E5A-7F0A-FD84-7EE98E7A1618}"/>
                  </a:ext>
                </a:extLst>
              </p:cNvPr>
              <p:cNvGrpSpPr/>
              <p:nvPr/>
            </p:nvGrpSpPr>
            <p:grpSpPr>
              <a:xfrm>
                <a:off x="3356187" y="2550679"/>
                <a:ext cx="463826" cy="2141345"/>
                <a:chOff x="10402957" y="1433195"/>
                <a:chExt cx="463826" cy="2141345"/>
              </a:xfrm>
            </p:grpSpPr>
            <p:sp>
              <p:nvSpPr>
                <p:cNvPr id="5" name="Frame 4">
                  <a:extLst>
                    <a:ext uri="{FF2B5EF4-FFF2-40B4-BE49-F238E27FC236}">
                      <a16:creationId xmlns:a16="http://schemas.microsoft.com/office/drawing/2014/main" id="{DC7A8296-E672-9E0E-699E-12CACF5B1DEA}"/>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Oval 5">
                  <a:extLst>
                    <a:ext uri="{FF2B5EF4-FFF2-40B4-BE49-F238E27FC236}">
                      <a16:creationId xmlns:a16="http://schemas.microsoft.com/office/drawing/2014/main" id="{8FE0B617-2FBA-7F84-85AA-0575175181A8}"/>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9B050F3-CF6F-4707-470F-B31DF10AD74B}"/>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87E2B29-D2AD-5E43-4D3C-05E436DF1FE8}"/>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C4D9CEC9-191C-0CDF-5AC6-CE1A78DBAF8B}"/>
                  </a:ext>
                </a:extLst>
              </p:cNvPr>
              <p:cNvGrpSpPr/>
              <p:nvPr/>
            </p:nvGrpSpPr>
            <p:grpSpPr>
              <a:xfrm>
                <a:off x="4819687" y="2550679"/>
                <a:ext cx="463826" cy="2141345"/>
                <a:chOff x="10402957" y="1433195"/>
                <a:chExt cx="463826" cy="2141345"/>
              </a:xfrm>
            </p:grpSpPr>
            <p:sp>
              <p:nvSpPr>
                <p:cNvPr id="10" name="Frame 9">
                  <a:extLst>
                    <a:ext uri="{FF2B5EF4-FFF2-40B4-BE49-F238E27FC236}">
                      <a16:creationId xmlns:a16="http://schemas.microsoft.com/office/drawing/2014/main" id="{3FFEE9C0-BC57-FE8F-1B8E-74D915A523BB}"/>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Oval 10">
                  <a:extLst>
                    <a:ext uri="{FF2B5EF4-FFF2-40B4-BE49-F238E27FC236}">
                      <a16:creationId xmlns:a16="http://schemas.microsoft.com/office/drawing/2014/main" id="{F8F4E647-F83D-953D-0FB5-0360E2EEC915}"/>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CFC26AE-79AB-0F0B-D830-AF5DCCF6C4ED}"/>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69ADD87-D3A3-BECB-74A9-93C31FE46EE4}"/>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3F4CB4CF-D124-2372-A13D-BA5458F647C0}"/>
                  </a:ext>
                </a:extLst>
              </p:cNvPr>
              <p:cNvGrpSpPr/>
              <p:nvPr/>
            </p:nvGrpSpPr>
            <p:grpSpPr>
              <a:xfrm>
                <a:off x="7908163" y="2552528"/>
                <a:ext cx="463826" cy="2141345"/>
                <a:chOff x="10402957" y="1433195"/>
                <a:chExt cx="463826" cy="2141345"/>
              </a:xfrm>
            </p:grpSpPr>
            <p:sp>
              <p:nvSpPr>
                <p:cNvPr id="15" name="Frame 14">
                  <a:extLst>
                    <a:ext uri="{FF2B5EF4-FFF2-40B4-BE49-F238E27FC236}">
                      <a16:creationId xmlns:a16="http://schemas.microsoft.com/office/drawing/2014/main" id="{BDF87299-C353-7A23-64F3-84371C7F8F88}"/>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Oval 15">
                  <a:extLst>
                    <a:ext uri="{FF2B5EF4-FFF2-40B4-BE49-F238E27FC236}">
                      <a16:creationId xmlns:a16="http://schemas.microsoft.com/office/drawing/2014/main" id="{D8125464-3DEA-C7AF-CDD8-4BF034EFCA06}"/>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6BFEFBA6-6F75-D61A-1C7B-B6B8710B036A}"/>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08505BD-41D1-1AA5-03B9-2DB1A70B8438}"/>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 name="Group 18">
                <a:extLst>
                  <a:ext uri="{FF2B5EF4-FFF2-40B4-BE49-F238E27FC236}">
                    <a16:creationId xmlns:a16="http://schemas.microsoft.com/office/drawing/2014/main" id="{D51893A1-4E7F-ECCB-CD5C-A96714557F16}"/>
                  </a:ext>
                </a:extLst>
              </p:cNvPr>
              <p:cNvGrpSpPr/>
              <p:nvPr/>
            </p:nvGrpSpPr>
            <p:grpSpPr>
              <a:xfrm>
                <a:off x="1913614" y="2550678"/>
                <a:ext cx="463826" cy="2141345"/>
                <a:chOff x="10402957" y="1433195"/>
                <a:chExt cx="463826" cy="2141345"/>
              </a:xfrm>
            </p:grpSpPr>
            <p:sp>
              <p:nvSpPr>
                <p:cNvPr id="20" name="Frame 19">
                  <a:extLst>
                    <a:ext uri="{FF2B5EF4-FFF2-40B4-BE49-F238E27FC236}">
                      <a16:creationId xmlns:a16="http://schemas.microsoft.com/office/drawing/2014/main" id="{A7BA5482-D909-2ACE-0C7A-3A9BA771B91A}"/>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Oval 20">
                  <a:extLst>
                    <a:ext uri="{FF2B5EF4-FFF2-40B4-BE49-F238E27FC236}">
                      <a16:creationId xmlns:a16="http://schemas.microsoft.com/office/drawing/2014/main" id="{2B08455E-4FDC-6C4E-D63E-19DBD03B1B8D}"/>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513D3CA-D5FA-4E11-EFC8-51B75B8F770F}"/>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6BEE180A-B0A5-414D-3F95-C2B066A80345}"/>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6" name="Straight Arrow Connector 25">
                <a:extLst>
                  <a:ext uri="{FF2B5EF4-FFF2-40B4-BE49-F238E27FC236}">
                    <a16:creationId xmlns:a16="http://schemas.microsoft.com/office/drawing/2014/main" id="{E3B47F33-007D-B549-D003-D660450C3D4F}"/>
                  </a:ext>
                </a:extLst>
              </p:cNvPr>
              <p:cNvCxnSpPr/>
              <p:nvPr/>
            </p:nvCxnSpPr>
            <p:spPr>
              <a:xfrm>
                <a:off x="838200" y="362135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CE5357-2B82-6887-6586-5A07C6C80646}"/>
                  </a:ext>
                </a:extLst>
              </p:cNvPr>
              <p:cNvCxnSpPr/>
              <p:nvPr/>
            </p:nvCxnSpPr>
            <p:spPr>
              <a:xfrm>
                <a:off x="2429087" y="362135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3AC1621-8ED9-EFF1-2728-BD6D86BC59D9}"/>
                  </a:ext>
                </a:extLst>
              </p:cNvPr>
              <p:cNvCxnSpPr/>
              <p:nvPr/>
            </p:nvCxnSpPr>
            <p:spPr>
              <a:xfrm>
                <a:off x="5382113" y="362135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C0A01CED-C93A-803F-0901-794827594309}"/>
                      </a:ext>
                    </a:extLst>
                  </p:cNvPr>
                  <p:cNvSpPr txBox="1"/>
                  <p:nvPr/>
                </p:nvSpPr>
                <p:spPr>
                  <a:xfrm>
                    <a:off x="6350740" y="3332835"/>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m:t>
                          </m:r>
                        </m:oMath>
                      </m:oMathPara>
                    </a14:m>
                    <a:endParaRPr lang="en-US" sz="2400" dirty="0"/>
                  </a:p>
                </p:txBody>
              </p:sp>
            </mc:Choice>
            <mc:Fallback xmlns="">
              <p:sp>
                <p:nvSpPr>
                  <p:cNvPr id="32" name="TextBox 31">
                    <a:extLst>
                      <a:ext uri="{FF2B5EF4-FFF2-40B4-BE49-F238E27FC236}">
                        <a16:creationId xmlns:a16="http://schemas.microsoft.com/office/drawing/2014/main" id="{C0A01CED-C93A-803F-0901-794827594309}"/>
                      </a:ext>
                    </a:extLst>
                  </p:cNvPr>
                  <p:cNvSpPr txBox="1">
                    <a:spLocks noRot="1" noChangeAspect="1" noMove="1" noResize="1" noEditPoints="1" noAdjustHandles="1" noChangeArrowheads="1" noChangeShapeType="1" noTextEdit="1"/>
                  </p:cNvSpPr>
                  <p:nvPr/>
                </p:nvSpPr>
                <p:spPr>
                  <a:xfrm>
                    <a:off x="6350740" y="3332835"/>
                    <a:ext cx="299762" cy="369332"/>
                  </a:xfrm>
                  <a:prstGeom prst="rect">
                    <a:avLst/>
                  </a:prstGeom>
                  <a:blipFill>
                    <a:blip r:embed="rId4"/>
                    <a:stretch>
                      <a:fillRect/>
                    </a:stretch>
                  </a:blipFill>
                </p:spPr>
                <p:txBody>
                  <a:bodyPr/>
                  <a:lstStyle/>
                  <a:p>
                    <a:r>
                      <a:rPr lang="en-US">
                        <a:noFill/>
                      </a:rPr>
                      <a:t> </a:t>
                    </a:r>
                  </a:p>
                </p:txBody>
              </p:sp>
            </mc:Fallback>
          </mc:AlternateContent>
          <p:cxnSp>
            <p:nvCxnSpPr>
              <p:cNvPr id="33" name="Straight Arrow Connector 32">
                <a:extLst>
                  <a:ext uri="{FF2B5EF4-FFF2-40B4-BE49-F238E27FC236}">
                    <a16:creationId xmlns:a16="http://schemas.microsoft.com/office/drawing/2014/main" id="{06BFDFFF-2B7F-1D42-6DD3-4C9AB362187A}"/>
                  </a:ext>
                </a:extLst>
              </p:cNvPr>
              <p:cNvCxnSpPr/>
              <p:nvPr/>
            </p:nvCxnSpPr>
            <p:spPr>
              <a:xfrm>
                <a:off x="6791813" y="361050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77EF2C9-B8B8-6924-D2E6-C8A0D25E0CD7}"/>
                  </a:ext>
                </a:extLst>
              </p:cNvPr>
              <p:cNvCxnSpPr>
                <a:cxnSpLocks/>
              </p:cNvCxnSpPr>
              <p:nvPr/>
            </p:nvCxnSpPr>
            <p:spPr>
              <a:xfrm flipH="1" flipV="1">
                <a:off x="5054476" y="4785529"/>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BD65E95B-A7C6-0A72-1911-9B82B0A70820}"/>
                  </a:ext>
                </a:extLst>
              </p:cNvPr>
              <p:cNvCxnSpPr>
                <a:cxnSpLocks/>
              </p:cNvCxnSpPr>
              <p:nvPr/>
            </p:nvCxnSpPr>
            <p:spPr>
              <a:xfrm flipH="1" flipV="1">
                <a:off x="8140076" y="4785529"/>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BDC1C3F-2295-5DA3-9E7C-5637224010B4}"/>
                  </a:ext>
                </a:extLst>
              </p:cNvPr>
              <p:cNvCxnSpPr>
                <a:cxnSpLocks/>
              </p:cNvCxnSpPr>
              <p:nvPr/>
            </p:nvCxnSpPr>
            <p:spPr>
              <a:xfrm flipH="1" flipV="1">
                <a:off x="8072568" y="2097488"/>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81" name="Group 80">
                <a:extLst>
                  <a:ext uri="{FF2B5EF4-FFF2-40B4-BE49-F238E27FC236}">
                    <a16:creationId xmlns:a16="http://schemas.microsoft.com/office/drawing/2014/main" id="{29481A4E-A690-5353-9C99-554D4D05F9B6}"/>
                  </a:ext>
                </a:extLst>
              </p:cNvPr>
              <p:cNvGrpSpPr/>
              <p:nvPr/>
            </p:nvGrpSpPr>
            <p:grpSpPr>
              <a:xfrm>
                <a:off x="871705" y="1568051"/>
                <a:ext cx="8090775" cy="4066312"/>
                <a:chOff x="871705" y="1568051"/>
                <a:chExt cx="8090775" cy="4066312"/>
              </a:xfrm>
            </p:grpSpPr>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EE496BEF-273D-8B41-0A07-74CD07E3440B}"/>
                        </a:ext>
                      </a:extLst>
                    </p:cNvPr>
                    <p:cNvSpPr txBox="1"/>
                    <p:nvPr/>
                  </p:nvSpPr>
                  <p:spPr>
                    <a:xfrm>
                      <a:off x="871705" y="3086614"/>
                      <a:ext cx="8427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CA" sz="2800" i="1">
                                    <a:latin typeface="Cambria Math" panose="02040503050406030204" pitchFamily="18" charset="0"/>
                                  </a:rPr>
                                  <m:t>𝑎</m:t>
                                </m:r>
                              </m:e>
                              <m:sup>
                                <m:r>
                                  <a:rPr lang="en-CA" sz="2800" i="1">
                                    <a:latin typeface="Cambria Math" panose="02040503050406030204" pitchFamily="18" charset="0"/>
                                  </a:rPr>
                                  <m:t>&lt;0&gt;</m:t>
                                </m:r>
                              </m:sup>
                            </m:sSup>
                          </m:oMath>
                        </m:oMathPara>
                      </a14:m>
                      <a:endParaRPr lang="en-US" sz="2800" dirty="0"/>
                    </a:p>
                  </p:txBody>
                </p:sp>
              </mc:Choice>
              <mc:Fallback xmlns="">
                <p:sp>
                  <p:nvSpPr>
                    <p:cNvPr id="24" name="TextBox 23">
                      <a:extLst>
                        <a:ext uri="{FF2B5EF4-FFF2-40B4-BE49-F238E27FC236}">
                          <a16:creationId xmlns:a16="http://schemas.microsoft.com/office/drawing/2014/main" id="{EE496BEF-273D-8B41-0A07-74CD07E3440B}"/>
                        </a:ext>
                      </a:extLst>
                    </p:cNvPr>
                    <p:cNvSpPr txBox="1">
                      <a:spLocks noRot="1" noChangeAspect="1" noMove="1" noResize="1" noEditPoints="1" noAdjustHandles="1" noChangeArrowheads="1" noChangeShapeType="1" noTextEdit="1"/>
                    </p:cNvSpPr>
                    <p:nvPr/>
                  </p:nvSpPr>
                  <p:spPr>
                    <a:xfrm>
                      <a:off x="871705" y="3086614"/>
                      <a:ext cx="842795" cy="430887"/>
                    </a:xfrm>
                    <a:prstGeom prst="rect">
                      <a:avLst/>
                    </a:prstGeom>
                    <a:blipFill>
                      <a:blip r:embed="rId5"/>
                      <a:stretch>
                        <a:fillRect l="-4412"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7F877D84-2EBE-143D-F0FA-0C951883E35E}"/>
                        </a:ext>
                      </a:extLst>
                    </p:cNvPr>
                    <p:cNvSpPr txBox="1"/>
                    <p:nvPr/>
                  </p:nvSpPr>
                  <p:spPr>
                    <a:xfrm>
                      <a:off x="2483516" y="3154550"/>
                      <a:ext cx="8427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&lt;1&gt;</m:t>
                                </m:r>
                              </m:sup>
                            </m:sSup>
                          </m:oMath>
                        </m:oMathPara>
                      </a14:m>
                      <a:endParaRPr lang="en-US" sz="2800" dirty="0"/>
                    </a:p>
                  </p:txBody>
                </p:sp>
              </mc:Choice>
              <mc:Fallback xmlns="">
                <p:sp>
                  <p:nvSpPr>
                    <p:cNvPr id="29" name="TextBox 28">
                      <a:extLst>
                        <a:ext uri="{FF2B5EF4-FFF2-40B4-BE49-F238E27FC236}">
                          <a16:creationId xmlns:a16="http://schemas.microsoft.com/office/drawing/2014/main" id="{7F877D84-2EBE-143D-F0FA-0C951883E35E}"/>
                        </a:ext>
                      </a:extLst>
                    </p:cNvPr>
                    <p:cNvSpPr txBox="1">
                      <a:spLocks noRot="1" noChangeAspect="1" noMove="1" noResize="1" noEditPoints="1" noAdjustHandles="1" noChangeArrowheads="1" noChangeShapeType="1" noTextEdit="1"/>
                    </p:cNvSpPr>
                    <p:nvPr/>
                  </p:nvSpPr>
                  <p:spPr>
                    <a:xfrm>
                      <a:off x="2483516" y="3154550"/>
                      <a:ext cx="842795" cy="430887"/>
                    </a:xfrm>
                    <a:prstGeom prst="rect">
                      <a:avLst/>
                    </a:prstGeom>
                    <a:blipFill>
                      <a:blip r:embed="rId6"/>
                      <a:stretch>
                        <a:fillRect l="-5970" t="-2857" r="-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60A0B34D-590B-4182-2C2D-A0AC939472C2}"/>
                        </a:ext>
                      </a:extLst>
                    </p:cNvPr>
                    <p:cNvSpPr txBox="1"/>
                    <p:nvPr/>
                  </p:nvSpPr>
                  <p:spPr>
                    <a:xfrm>
                      <a:off x="3893676" y="3086614"/>
                      <a:ext cx="8427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&lt;2&gt;</m:t>
                                </m:r>
                              </m:sup>
                            </m:sSup>
                          </m:oMath>
                        </m:oMathPara>
                      </a14:m>
                      <a:endParaRPr lang="en-US" sz="2800" dirty="0"/>
                    </a:p>
                  </p:txBody>
                </p:sp>
              </mc:Choice>
              <mc:Fallback xmlns="">
                <p:sp>
                  <p:nvSpPr>
                    <p:cNvPr id="30" name="TextBox 29">
                      <a:extLst>
                        <a:ext uri="{FF2B5EF4-FFF2-40B4-BE49-F238E27FC236}">
                          <a16:creationId xmlns:a16="http://schemas.microsoft.com/office/drawing/2014/main" id="{60A0B34D-590B-4182-2C2D-A0AC939472C2}"/>
                        </a:ext>
                      </a:extLst>
                    </p:cNvPr>
                    <p:cNvSpPr txBox="1">
                      <a:spLocks noRot="1" noChangeAspect="1" noMove="1" noResize="1" noEditPoints="1" noAdjustHandles="1" noChangeArrowheads="1" noChangeShapeType="1" noTextEdit="1"/>
                    </p:cNvSpPr>
                    <p:nvPr/>
                  </p:nvSpPr>
                  <p:spPr>
                    <a:xfrm>
                      <a:off x="3893676" y="3086614"/>
                      <a:ext cx="842795" cy="430887"/>
                    </a:xfrm>
                    <a:prstGeom prst="rect">
                      <a:avLst/>
                    </a:prstGeom>
                    <a:blipFill>
                      <a:blip r:embed="rId7"/>
                      <a:stretch>
                        <a:fillRect l="-4412"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812E74B-18E5-D840-8F4C-2E36469F9DB8}"/>
                        </a:ext>
                      </a:extLst>
                    </p:cNvPr>
                    <p:cNvSpPr txBox="1"/>
                    <p:nvPr/>
                  </p:nvSpPr>
                  <p:spPr>
                    <a:xfrm>
                      <a:off x="1821450" y="5216239"/>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36" name="TextBox 35">
                      <a:extLst>
                        <a:ext uri="{FF2B5EF4-FFF2-40B4-BE49-F238E27FC236}">
                          <a16:creationId xmlns:a16="http://schemas.microsoft.com/office/drawing/2014/main" id="{8812E74B-18E5-D840-8F4C-2E36469F9DB8}"/>
                        </a:ext>
                      </a:extLst>
                    </p:cNvPr>
                    <p:cNvSpPr txBox="1">
                      <a:spLocks noRot="1" noChangeAspect="1" noMove="1" noResize="1" noEditPoints="1" noAdjustHandles="1" noChangeArrowheads="1" noChangeShapeType="1" noTextEdit="1"/>
                    </p:cNvSpPr>
                    <p:nvPr/>
                  </p:nvSpPr>
                  <p:spPr>
                    <a:xfrm>
                      <a:off x="1821450" y="5216239"/>
                      <a:ext cx="722057" cy="369332"/>
                    </a:xfrm>
                    <a:prstGeom prst="rect">
                      <a:avLst/>
                    </a:prstGeom>
                    <a:blipFill>
                      <a:blip r:embed="rId8"/>
                      <a:stretch>
                        <a:fillRect l="-5172"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FD27441-034C-18D5-5BC9-0622D1E722AA}"/>
                        </a:ext>
                      </a:extLst>
                    </p:cNvPr>
                    <p:cNvSpPr txBox="1"/>
                    <p:nvPr/>
                  </p:nvSpPr>
                  <p:spPr>
                    <a:xfrm>
                      <a:off x="3339219" y="5189207"/>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42" name="TextBox 41">
                      <a:extLst>
                        <a:ext uri="{FF2B5EF4-FFF2-40B4-BE49-F238E27FC236}">
                          <a16:creationId xmlns:a16="http://schemas.microsoft.com/office/drawing/2014/main" id="{EFD27441-034C-18D5-5BC9-0622D1E722AA}"/>
                        </a:ext>
                      </a:extLst>
                    </p:cNvPr>
                    <p:cNvSpPr txBox="1">
                      <a:spLocks noRot="1" noChangeAspect="1" noMove="1" noResize="1" noEditPoints="1" noAdjustHandles="1" noChangeArrowheads="1" noChangeShapeType="1" noTextEdit="1"/>
                    </p:cNvSpPr>
                    <p:nvPr/>
                  </p:nvSpPr>
                  <p:spPr>
                    <a:xfrm>
                      <a:off x="3339219" y="5189207"/>
                      <a:ext cx="722057" cy="369332"/>
                    </a:xfrm>
                    <a:prstGeom prst="rect">
                      <a:avLst/>
                    </a:prstGeom>
                    <a:blipFill>
                      <a:blip r:embed="rId9"/>
                      <a:stretch>
                        <a:fillRect l="-5172" r="-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CFEFF77-7A75-0217-5DC1-86B58DCC51D2}"/>
                        </a:ext>
                      </a:extLst>
                    </p:cNvPr>
                    <p:cNvSpPr txBox="1"/>
                    <p:nvPr/>
                  </p:nvSpPr>
                  <p:spPr>
                    <a:xfrm>
                      <a:off x="4842700" y="5197416"/>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43" name="TextBox 42">
                      <a:extLst>
                        <a:ext uri="{FF2B5EF4-FFF2-40B4-BE49-F238E27FC236}">
                          <a16:creationId xmlns:a16="http://schemas.microsoft.com/office/drawing/2014/main" id="{ECFEFF77-7A75-0217-5DC1-86B58DCC51D2}"/>
                        </a:ext>
                      </a:extLst>
                    </p:cNvPr>
                    <p:cNvSpPr txBox="1">
                      <a:spLocks noRot="1" noChangeAspect="1" noMove="1" noResize="1" noEditPoints="1" noAdjustHandles="1" noChangeArrowheads="1" noChangeShapeType="1" noTextEdit="1"/>
                    </p:cNvSpPr>
                    <p:nvPr/>
                  </p:nvSpPr>
                  <p:spPr>
                    <a:xfrm>
                      <a:off x="4842700" y="5197416"/>
                      <a:ext cx="722057" cy="369332"/>
                    </a:xfrm>
                    <a:prstGeom prst="rect">
                      <a:avLst/>
                    </a:prstGeom>
                    <a:blipFill>
                      <a:blip r:embed="rId10"/>
                      <a:stretch>
                        <a:fillRect l="-5172"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BBC72411-D5A2-84EC-E813-CAE4E95504AA}"/>
                        </a:ext>
                      </a:extLst>
                    </p:cNvPr>
                    <p:cNvSpPr txBox="1"/>
                    <p:nvPr/>
                  </p:nvSpPr>
                  <p:spPr>
                    <a:xfrm>
                      <a:off x="7778310" y="5265031"/>
                      <a:ext cx="824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sSub>
                                  <m:sSubPr>
                                    <m:ctrlPr>
                                      <a:rPr lang="en-CA" sz="2400" i="1" smtClean="0">
                                        <a:latin typeface="Cambria Math" panose="02040503050406030204" pitchFamily="18" charset="0"/>
                                      </a:rPr>
                                    </m:ctrlPr>
                                  </m:sSubPr>
                                  <m:e>
                                    <m:r>
                                      <a:rPr lang="en-CA" sz="2400" b="0" i="1" smtClean="0">
                                        <a:latin typeface="Cambria Math" panose="02040503050406030204" pitchFamily="18" charset="0"/>
                                      </a:rPr>
                                      <m:t>𝑇</m:t>
                                    </m:r>
                                  </m:e>
                                  <m:sub>
                                    <m:r>
                                      <a:rPr lang="en-CA" sz="2400" b="0" i="1" smtClean="0">
                                        <a:latin typeface="Cambria Math" panose="02040503050406030204" pitchFamily="18" charset="0"/>
                                      </a:rPr>
                                      <m:t>𝑥</m:t>
                                    </m:r>
                                  </m:sub>
                                </m:sSub>
                                <m:r>
                                  <a:rPr lang="en-CA" sz="2400" i="1">
                                    <a:latin typeface="Cambria Math" panose="02040503050406030204" pitchFamily="18" charset="0"/>
                                  </a:rPr>
                                  <m:t>&gt;</m:t>
                                </m:r>
                              </m:sup>
                            </m:sSup>
                          </m:oMath>
                        </m:oMathPara>
                      </a14:m>
                      <a:endParaRPr lang="en-US" sz="2400" dirty="0"/>
                    </a:p>
                  </p:txBody>
                </p:sp>
              </mc:Choice>
              <mc:Fallback xmlns="">
                <p:sp>
                  <p:nvSpPr>
                    <p:cNvPr id="44" name="TextBox 43">
                      <a:extLst>
                        <a:ext uri="{FF2B5EF4-FFF2-40B4-BE49-F238E27FC236}">
                          <a16:creationId xmlns:a16="http://schemas.microsoft.com/office/drawing/2014/main" id="{BBC72411-D5A2-84EC-E813-CAE4E95504AA}"/>
                        </a:ext>
                      </a:extLst>
                    </p:cNvPr>
                    <p:cNvSpPr txBox="1">
                      <a:spLocks noRot="1" noChangeAspect="1" noMove="1" noResize="1" noEditPoints="1" noAdjustHandles="1" noChangeArrowheads="1" noChangeShapeType="1" noTextEdit="1"/>
                    </p:cNvSpPr>
                    <p:nvPr/>
                  </p:nvSpPr>
                  <p:spPr>
                    <a:xfrm>
                      <a:off x="7778310" y="5265031"/>
                      <a:ext cx="824585" cy="369332"/>
                    </a:xfrm>
                    <a:prstGeom prst="rect">
                      <a:avLst/>
                    </a:prstGeom>
                    <a:blipFill>
                      <a:blip r:embed="rId11"/>
                      <a:stretch>
                        <a:fillRect l="-3030" r="-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F75D69A-F943-6275-FD3B-9A88A3F14411}"/>
                        </a:ext>
                      </a:extLst>
                    </p:cNvPr>
                    <p:cNvSpPr txBox="1"/>
                    <p:nvPr/>
                  </p:nvSpPr>
                  <p:spPr>
                    <a:xfrm>
                      <a:off x="7746910" y="1571357"/>
                      <a:ext cx="755271" cy="3764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i="1">
                                    <a:latin typeface="Cambria Math" panose="02040503050406030204" pitchFamily="18" charset="0"/>
                                  </a:rPr>
                                  <m:t>&lt;</m:t>
                                </m:r>
                                <m:sSub>
                                  <m:sSubPr>
                                    <m:ctrlPr>
                                      <a:rPr lang="en-CA" sz="2400" i="1" smtClean="0">
                                        <a:latin typeface="Cambria Math" panose="02040503050406030204" pitchFamily="18" charset="0"/>
                                      </a:rPr>
                                    </m:ctrlPr>
                                  </m:sSubPr>
                                  <m:e>
                                    <m:r>
                                      <a:rPr lang="en-CA" sz="2400" b="0" i="1" smtClean="0">
                                        <a:latin typeface="Cambria Math" panose="02040503050406030204" pitchFamily="18" charset="0"/>
                                      </a:rPr>
                                      <m:t>𝑇</m:t>
                                    </m:r>
                                  </m:e>
                                  <m:sub>
                                    <m:r>
                                      <a:rPr lang="en-CA" sz="2400" b="0" i="1" smtClean="0">
                                        <a:latin typeface="Cambria Math" panose="02040503050406030204" pitchFamily="18" charset="0"/>
                                      </a:rPr>
                                      <m:t>𝑦</m:t>
                                    </m:r>
                                  </m:sub>
                                </m:sSub>
                                <m:r>
                                  <a:rPr lang="en-CA" sz="2400" i="1">
                                    <a:latin typeface="Cambria Math" panose="02040503050406030204" pitchFamily="18" charset="0"/>
                                  </a:rPr>
                                  <m:t>&gt;</m:t>
                                </m:r>
                              </m:sup>
                            </m:sSup>
                          </m:oMath>
                        </m:oMathPara>
                      </a14:m>
                      <a:endParaRPr lang="en-US" sz="2400" dirty="0"/>
                    </a:p>
                  </p:txBody>
                </p:sp>
              </mc:Choice>
              <mc:Fallback xmlns="">
                <p:sp>
                  <p:nvSpPr>
                    <p:cNvPr id="52" name="TextBox 51">
                      <a:extLst>
                        <a:ext uri="{FF2B5EF4-FFF2-40B4-BE49-F238E27FC236}">
                          <a16:creationId xmlns:a16="http://schemas.microsoft.com/office/drawing/2014/main" id="{2F75D69A-F943-6275-FD3B-9A88A3F14411}"/>
                        </a:ext>
                      </a:extLst>
                    </p:cNvPr>
                    <p:cNvSpPr txBox="1">
                      <a:spLocks noRot="1" noChangeAspect="1" noMove="1" noResize="1" noEditPoints="1" noAdjustHandles="1" noChangeArrowheads="1" noChangeShapeType="1" noTextEdit="1"/>
                    </p:cNvSpPr>
                    <p:nvPr/>
                  </p:nvSpPr>
                  <p:spPr>
                    <a:xfrm>
                      <a:off x="7746910" y="1571357"/>
                      <a:ext cx="755271" cy="376450"/>
                    </a:xfrm>
                    <a:prstGeom prst="rect">
                      <a:avLst/>
                    </a:prstGeom>
                    <a:blipFill>
                      <a:blip r:embed="rId12"/>
                      <a:stretch>
                        <a:fillRect l="-13333" t="-12903" r="-10000"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B28E46B2-2F73-6C43-0511-64A517684C7E}"/>
                        </a:ext>
                      </a:extLst>
                    </p:cNvPr>
                    <p:cNvSpPr txBox="1"/>
                    <p:nvPr/>
                  </p:nvSpPr>
                  <p:spPr>
                    <a:xfrm>
                      <a:off x="4749764" y="1632594"/>
                      <a:ext cx="755271" cy="3764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54" name="TextBox 53">
                      <a:extLst>
                        <a:ext uri="{FF2B5EF4-FFF2-40B4-BE49-F238E27FC236}">
                          <a16:creationId xmlns:a16="http://schemas.microsoft.com/office/drawing/2014/main" id="{B28E46B2-2F73-6C43-0511-64A517684C7E}"/>
                        </a:ext>
                      </a:extLst>
                    </p:cNvPr>
                    <p:cNvSpPr txBox="1">
                      <a:spLocks noRot="1" noChangeAspect="1" noMove="1" noResize="1" noEditPoints="1" noAdjustHandles="1" noChangeArrowheads="1" noChangeShapeType="1" noTextEdit="1"/>
                    </p:cNvSpPr>
                    <p:nvPr/>
                  </p:nvSpPr>
                  <p:spPr>
                    <a:xfrm>
                      <a:off x="4749764" y="1632594"/>
                      <a:ext cx="755271" cy="376450"/>
                    </a:xfrm>
                    <a:prstGeom prst="rect">
                      <a:avLst/>
                    </a:prstGeom>
                    <a:blipFill>
                      <a:blip r:embed="rId13"/>
                      <a:stretch>
                        <a:fillRect l="-6557" t="-1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DC56A1C3-0334-BBCC-E0E5-8994C36F6DE7}"/>
                        </a:ext>
                      </a:extLst>
                    </p:cNvPr>
                    <p:cNvSpPr txBox="1"/>
                    <p:nvPr/>
                  </p:nvSpPr>
                  <p:spPr>
                    <a:xfrm>
                      <a:off x="3350180" y="1578526"/>
                      <a:ext cx="755271" cy="3764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55" name="TextBox 54">
                      <a:extLst>
                        <a:ext uri="{FF2B5EF4-FFF2-40B4-BE49-F238E27FC236}">
                          <a16:creationId xmlns:a16="http://schemas.microsoft.com/office/drawing/2014/main" id="{DC56A1C3-0334-BBCC-E0E5-8994C36F6DE7}"/>
                        </a:ext>
                      </a:extLst>
                    </p:cNvPr>
                    <p:cNvSpPr txBox="1">
                      <a:spLocks noRot="1" noChangeAspect="1" noMove="1" noResize="1" noEditPoints="1" noAdjustHandles="1" noChangeArrowheads="1" noChangeShapeType="1" noTextEdit="1"/>
                    </p:cNvSpPr>
                    <p:nvPr/>
                  </p:nvSpPr>
                  <p:spPr>
                    <a:xfrm>
                      <a:off x="3350180" y="1578526"/>
                      <a:ext cx="755271" cy="376450"/>
                    </a:xfrm>
                    <a:prstGeom prst="rect">
                      <a:avLst/>
                    </a:prstGeom>
                    <a:blipFill>
                      <a:blip r:embed="rId14"/>
                      <a:stretch>
                        <a:fillRect l="-8333" t="-16129" r="-1667"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525A1967-62B3-B503-D3BF-D0C7C2BA6C56}"/>
                        </a:ext>
                      </a:extLst>
                    </p:cNvPr>
                    <p:cNvSpPr txBox="1"/>
                    <p:nvPr/>
                  </p:nvSpPr>
                  <p:spPr>
                    <a:xfrm>
                      <a:off x="1847814" y="1568051"/>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56" name="TextBox 55">
                      <a:extLst>
                        <a:ext uri="{FF2B5EF4-FFF2-40B4-BE49-F238E27FC236}">
                          <a16:creationId xmlns:a16="http://schemas.microsoft.com/office/drawing/2014/main" id="{525A1967-62B3-B503-D3BF-D0C7C2BA6C56}"/>
                        </a:ext>
                      </a:extLst>
                    </p:cNvPr>
                    <p:cNvSpPr txBox="1">
                      <a:spLocks noRot="1" noChangeAspect="1" noMove="1" noResize="1" noEditPoints="1" noAdjustHandles="1" noChangeArrowheads="1" noChangeShapeType="1" noTextEdit="1"/>
                    </p:cNvSpPr>
                    <p:nvPr/>
                  </p:nvSpPr>
                  <p:spPr>
                    <a:xfrm>
                      <a:off x="1847814" y="1568051"/>
                      <a:ext cx="755271" cy="369332"/>
                    </a:xfrm>
                    <a:prstGeom prst="rect">
                      <a:avLst/>
                    </a:prstGeom>
                    <a:blipFill>
                      <a:blip r:embed="rId15"/>
                      <a:stretch>
                        <a:fillRect l="-8333" t="-13333" r="-1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F25BA0E0-AE43-8980-D0A9-7F603FE33E1D}"/>
                        </a:ext>
                      </a:extLst>
                    </p:cNvPr>
                    <p:cNvSpPr txBox="1"/>
                    <p:nvPr/>
                  </p:nvSpPr>
                  <p:spPr>
                    <a:xfrm>
                      <a:off x="1020673" y="3729056"/>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𝑎𝑎</m:t>
                                </m:r>
                              </m:sub>
                            </m:sSub>
                          </m:oMath>
                        </m:oMathPara>
                      </a14:m>
                      <a:endParaRPr lang="en-US" sz="2400" dirty="0"/>
                    </a:p>
                  </p:txBody>
                </p:sp>
              </mc:Choice>
              <mc:Fallback xmlns="">
                <p:sp>
                  <p:nvSpPr>
                    <p:cNvPr id="57" name="TextBox 56">
                      <a:extLst>
                        <a:ext uri="{FF2B5EF4-FFF2-40B4-BE49-F238E27FC236}">
                          <a16:creationId xmlns:a16="http://schemas.microsoft.com/office/drawing/2014/main" id="{F25BA0E0-AE43-8980-D0A9-7F603FE33E1D}"/>
                        </a:ext>
                      </a:extLst>
                    </p:cNvPr>
                    <p:cNvSpPr txBox="1">
                      <a:spLocks noRot="1" noChangeAspect="1" noMove="1" noResize="1" noEditPoints="1" noAdjustHandles="1" noChangeArrowheads="1" noChangeShapeType="1" noTextEdit="1"/>
                    </p:cNvSpPr>
                    <p:nvPr/>
                  </p:nvSpPr>
                  <p:spPr>
                    <a:xfrm>
                      <a:off x="1020673" y="3729056"/>
                      <a:ext cx="755271" cy="36933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BAEE8C7C-7C07-B16B-8D0F-0F221C89C3C9}"/>
                        </a:ext>
                      </a:extLst>
                    </p:cNvPr>
                    <p:cNvSpPr txBox="1"/>
                    <p:nvPr/>
                  </p:nvSpPr>
                  <p:spPr>
                    <a:xfrm>
                      <a:off x="2571040" y="3729056"/>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𝑎𝑎</m:t>
                                </m:r>
                              </m:sub>
                            </m:sSub>
                          </m:oMath>
                        </m:oMathPara>
                      </a14:m>
                      <a:endParaRPr lang="en-US" sz="2400" dirty="0"/>
                    </a:p>
                  </p:txBody>
                </p:sp>
              </mc:Choice>
              <mc:Fallback xmlns="">
                <p:sp>
                  <p:nvSpPr>
                    <p:cNvPr id="58" name="TextBox 57">
                      <a:extLst>
                        <a:ext uri="{FF2B5EF4-FFF2-40B4-BE49-F238E27FC236}">
                          <a16:creationId xmlns:a16="http://schemas.microsoft.com/office/drawing/2014/main" id="{BAEE8C7C-7C07-B16B-8D0F-0F221C89C3C9}"/>
                        </a:ext>
                      </a:extLst>
                    </p:cNvPr>
                    <p:cNvSpPr txBox="1">
                      <a:spLocks noRot="1" noChangeAspect="1" noMove="1" noResize="1" noEditPoints="1" noAdjustHandles="1" noChangeArrowheads="1" noChangeShapeType="1" noTextEdit="1"/>
                    </p:cNvSpPr>
                    <p:nvPr/>
                  </p:nvSpPr>
                  <p:spPr>
                    <a:xfrm>
                      <a:off x="2571040" y="3729056"/>
                      <a:ext cx="755271" cy="369332"/>
                    </a:xfrm>
                    <a:prstGeom prst="rect">
                      <a:avLst/>
                    </a:prstGeom>
                    <a:blipFill>
                      <a:blip r:embed="rId1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A7ADE66-07BB-1E10-2156-51C7894280D4}"/>
                        </a:ext>
                      </a:extLst>
                    </p:cNvPr>
                    <p:cNvSpPr txBox="1"/>
                    <p:nvPr/>
                  </p:nvSpPr>
                  <p:spPr>
                    <a:xfrm>
                      <a:off x="4009895" y="3739359"/>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𝑎𝑎</m:t>
                                </m:r>
                              </m:sub>
                            </m:sSub>
                          </m:oMath>
                        </m:oMathPara>
                      </a14:m>
                      <a:endParaRPr lang="en-US" sz="2400" dirty="0"/>
                    </a:p>
                  </p:txBody>
                </p:sp>
              </mc:Choice>
              <mc:Fallback xmlns="">
                <p:sp>
                  <p:nvSpPr>
                    <p:cNvPr id="59" name="TextBox 58">
                      <a:extLst>
                        <a:ext uri="{FF2B5EF4-FFF2-40B4-BE49-F238E27FC236}">
                          <a16:creationId xmlns:a16="http://schemas.microsoft.com/office/drawing/2014/main" id="{0A7ADE66-07BB-1E10-2156-51C7894280D4}"/>
                        </a:ext>
                      </a:extLst>
                    </p:cNvPr>
                    <p:cNvSpPr txBox="1">
                      <a:spLocks noRot="1" noChangeAspect="1" noMove="1" noResize="1" noEditPoints="1" noAdjustHandles="1" noChangeArrowheads="1" noChangeShapeType="1" noTextEdit="1"/>
                    </p:cNvSpPr>
                    <p:nvPr/>
                  </p:nvSpPr>
                  <p:spPr>
                    <a:xfrm>
                      <a:off x="4009895" y="3739359"/>
                      <a:ext cx="755271" cy="369332"/>
                    </a:xfrm>
                    <a:prstGeom prst="rect">
                      <a:avLst/>
                    </a:prstGeom>
                    <a:blipFill>
                      <a:blip r:embed="rId18"/>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52674F5D-7C33-5DAE-18BD-79B074D9F7A4}"/>
                        </a:ext>
                      </a:extLst>
                    </p:cNvPr>
                    <p:cNvSpPr txBox="1"/>
                    <p:nvPr/>
                  </p:nvSpPr>
                  <p:spPr>
                    <a:xfrm>
                      <a:off x="2111966" y="4718856"/>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𝑎𝑥</m:t>
                                </m:r>
                              </m:sub>
                            </m:sSub>
                          </m:oMath>
                        </m:oMathPara>
                      </a14:m>
                      <a:endParaRPr lang="en-US" sz="2400" dirty="0"/>
                    </a:p>
                  </p:txBody>
                </p:sp>
              </mc:Choice>
              <mc:Fallback xmlns="">
                <p:sp>
                  <p:nvSpPr>
                    <p:cNvPr id="60" name="TextBox 59">
                      <a:extLst>
                        <a:ext uri="{FF2B5EF4-FFF2-40B4-BE49-F238E27FC236}">
                          <a16:creationId xmlns:a16="http://schemas.microsoft.com/office/drawing/2014/main" id="{52674F5D-7C33-5DAE-18BD-79B074D9F7A4}"/>
                        </a:ext>
                      </a:extLst>
                    </p:cNvPr>
                    <p:cNvSpPr txBox="1">
                      <a:spLocks noRot="1" noChangeAspect="1" noMove="1" noResize="1" noEditPoints="1" noAdjustHandles="1" noChangeArrowheads="1" noChangeShapeType="1" noTextEdit="1"/>
                    </p:cNvSpPr>
                    <p:nvPr/>
                  </p:nvSpPr>
                  <p:spPr>
                    <a:xfrm>
                      <a:off x="2111966" y="4718856"/>
                      <a:ext cx="755271" cy="369332"/>
                    </a:xfrm>
                    <a:prstGeom prst="rect">
                      <a:avLst/>
                    </a:prstGeom>
                    <a:blipFill>
                      <a:blip r:embed="rId1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30C6DC6-3526-6678-2D66-B70CDA642530}"/>
                        </a:ext>
                      </a:extLst>
                    </p:cNvPr>
                    <p:cNvSpPr txBox="1"/>
                    <p:nvPr/>
                  </p:nvSpPr>
                  <p:spPr>
                    <a:xfrm>
                      <a:off x="3568346" y="4745407"/>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𝑎𝑥</m:t>
                                </m:r>
                              </m:sub>
                            </m:sSub>
                          </m:oMath>
                        </m:oMathPara>
                      </a14:m>
                      <a:endParaRPr lang="en-US" sz="2400" dirty="0"/>
                    </a:p>
                  </p:txBody>
                </p:sp>
              </mc:Choice>
              <mc:Fallback xmlns="">
                <p:sp>
                  <p:nvSpPr>
                    <p:cNvPr id="61" name="TextBox 60">
                      <a:extLst>
                        <a:ext uri="{FF2B5EF4-FFF2-40B4-BE49-F238E27FC236}">
                          <a16:creationId xmlns:a16="http://schemas.microsoft.com/office/drawing/2014/main" id="{F30C6DC6-3526-6678-2D66-B70CDA642530}"/>
                        </a:ext>
                      </a:extLst>
                    </p:cNvPr>
                    <p:cNvSpPr txBox="1">
                      <a:spLocks noRot="1" noChangeAspect="1" noMove="1" noResize="1" noEditPoints="1" noAdjustHandles="1" noChangeArrowheads="1" noChangeShapeType="1" noTextEdit="1"/>
                    </p:cNvSpPr>
                    <p:nvPr/>
                  </p:nvSpPr>
                  <p:spPr>
                    <a:xfrm>
                      <a:off x="3568346" y="4745407"/>
                      <a:ext cx="755271" cy="369332"/>
                    </a:xfrm>
                    <a:prstGeom prst="rect">
                      <a:avLst/>
                    </a:prstGeom>
                    <a:blipFill>
                      <a:blip r:embed="rId2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93770088-7530-4B8F-CCBD-C0D23091BF31}"/>
                        </a:ext>
                      </a:extLst>
                    </p:cNvPr>
                    <p:cNvSpPr txBox="1"/>
                    <p:nvPr/>
                  </p:nvSpPr>
                  <p:spPr>
                    <a:xfrm>
                      <a:off x="5098940" y="4758340"/>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𝑎𝑥</m:t>
                                </m:r>
                              </m:sub>
                            </m:sSub>
                          </m:oMath>
                        </m:oMathPara>
                      </a14:m>
                      <a:endParaRPr lang="en-US" sz="2400" dirty="0"/>
                    </a:p>
                  </p:txBody>
                </p:sp>
              </mc:Choice>
              <mc:Fallback xmlns="">
                <p:sp>
                  <p:nvSpPr>
                    <p:cNvPr id="62" name="TextBox 61">
                      <a:extLst>
                        <a:ext uri="{FF2B5EF4-FFF2-40B4-BE49-F238E27FC236}">
                          <a16:creationId xmlns:a16="http://schemas.microsoft.com/office/drawing/2014/main" id="{93770088-7530-4B8F-CCBD-C0D23091BF31}"/>
                        </a:ext>
                      </a:extLst>
                    </p:cNvPr>
                    <p:cNvSpPr txBox="1">
                      <a:spLocks noRot="1" noChangeAspect="1" noMove="1" noResize="1" noEditPoints="1" noAdjustHandles="1" noChangeArrowheads="1" noChangeShapeType="1" noTextEdit="1"/>
                    </p:cNvSpPr>
                    <p:nvPr/>
                  </p:nvSpPr>
                  <p:spPr>
                    <a:xfrm>
                      <a:off x="5098940" y="4758340"/>
                      <a:ext cx="755271" cy="369332"/>
                    </a:xfrm>
                    <a:prstGeom prst="rect">
                      <a:avLst/>
                    </a:prstGeom>
                    <a:blipFill>
                      <a:blip r:embed="rId2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54BC3B3B-F44A-E738-B0B4-1BA15E5226FA}"/>
                        </a:ext>
                      </a:extLst>
                    </p:cNvPr>
                    <p:cNvSpPr txBox="1"/>
                    <p:nvPr/>
                  </p:nvSpPr>
                  <p:spPr>
                    <a:xfrm>
                      <a:off x="8207209" y="4794786"/>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𝑎𝑥</m:t>
                                </m:r>
                              </m:sub>
                            </m:sSub>
                          </m:oMath>
                        </m:oMathPara>
                      </a14:m>
                      <a:endParaRPr lang="en-US" sz="2400" dirty="0"/>
                    </a:p>
                  </p:txBody>
                </p:sp>
              </mc:Choice>
              <mc:Fallback xmlns="">
                <p:sp>
                  <p:nvSpPr>
                    <p:cNvPr id="63" name="TextBox 62">
                      <a:extLst>
                        <a:ext uri="{FF2B5EF4-FFF2-40B4-BE49-F238E27FC236}">
                          <a16:creationId xmlns:a16="http://schemas.microsoft.com/office/drawing/2014/main" id="{54BC3B3B-F44A-E738-B0B4-1BA15E5226FA}"/>
                        </a:ext>
                      </a:extLst>
                    </p:cNvPr>
                    <p:cNvSpPr txBox="1">
                      <a:spLocks noRot="1" noChangeAspect="1" noMove="1" noResize="1" noEditPoints="1" noAdjustHandles="1" noChangeArrowheads="1" noChangeShapeType="1" noTextEdit="1"/>
                    </p:cNvSpPr>
                    <p:nvPr/>
                  </p:nvSpPr>
                  <p:spPr>
                    <a:xfrm>
                      <a:off x="8207209" y="4794786"/>
                      <a:ext cx="755271" cy="369332"/>
                    </a:xfrm>
                    <a:prstGeom prst="rect">
                      <a:avLst/>
                    </a:prstGeom>
                    <a:blipFill>
                      <a:blip r:embed="rId21"/>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A9EDA7B5-1628-1B4E-D033-2EBC21B72390}"/>
                        </a:ext>
                      </a:extLst>
                    </p:cNvPr>
                    <p:cNvSpPr txBox="1"/>
                    <p:nvPr/>
                  </p:nvSpPr>
                  <p:spPr>
                    <a:xfrm>
                      <a:off x="3588100" y="2026634"/>
                      <a:ext cx="755271"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𝑦𝑎</m:t>
                                </m:r>
                              </m:sub>
                            </m:sSub>
                          </m:oMath>
                        </m:oMathPara>
                      </a14:m>
                      <a:endParaRPr lang="en-US" sz="2400" dirty="0"/>
                    </a:p>
                  </p:txBody>
                </p:sp>
              </mc:Choice>
              <mc:Fallback xmlns="">
                <p:sp>
                  <p:nvSpPr>
                    <p:cNvPr id="64" name="TextBox 63">
                      <a:extLst>
                        <a:ext uri="{FF2B5EF4-FFF2-40B4-BE49-F238E27FC236}">
                          <a16:creationId xmlns:a16="http://schemas.microsoft.com/office/drawing/2014/main" id="{A9EDA7B5-1628-1B4E-D033-2EBC21B72390}"/>
                        </a:ext>
                      </a:extLst>
                    </p:cNvPr>
                    <p:cNvSpPr txBox="1">
                      <a:spLocks noRot="1" noChangeAspect="1" noMove="1" noResize="1" noEditPoints="1" noAdjustHandles="1" noChangeArrowheads="1" noChangeShapeType="1" noTextEdit="1"/>
                    </p:cNvSpPr>
                    <p:nvPr/>
                  </p:nvSpPr>
                  <p:spPr>
                    <a:xfrm>
                      <a:off x="3588100" y="2026634"/>
                      <a:ext cx="755271" cy="398507"/>
                    </a:xfrm>
                    <a:prstGeom prst="rect">
                      <a:avLst/>
                    </a:prstGeom>
                    <a:blipFill>
                      <a:blip r:embed="rId22"/>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ECF92DC4-F118-83B2-9A1E-7F25F0C838D0}"/>
                        </a:ext>
                      </a:extLst>
                    </p:cNvPr>
                    <p:cNvSpPr txBox="1"/>
                    <p:nvPr/>
                  </p:nvSpPr>
                  <p:spPr>
                    <a:xfrm>
                      <a:off x="5203168" y="2039371"/>
                      <a:ext cx="755271"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𝑦𝑎</m:t>
                                </m:r>
                              </m:sub>
                            </m:sSub>
                          </m:oMath>
                        </m:oMathPara>
                      </a14:m>
                      <a:endParaRPr lang="en-US" sz="2400" dirty="0"/>
                    </a:p>
                  </p:txBody>
                </p:sp>
              </mc:Choice>
              <mc:Fallback xmlns="">
                <p:sp>
                  <p:nvSpPr>
                    <p:cNvPr id="65" name="TextBox 64">
                      <a:extLst>
                        <a:ext uri="{FF2B5EF4-FFF2-40B4-BE49-F238E27FC236}">
                          <a16:creationId xmlns:a16="http://schemas.microsoft.com/office/drawing/2014/main" id="{ECF92DC4-F118-83B2-9A1E-7F25F0C838D0}"/>
                        </a:ext>
                      </a:extLst>
                    </p:cNvPr>
                    <p:cNvSpPr txBox="1">
                      <a:spLocks noRot="1" noChangeAspect="1" noMove="1" noResize="1" noEditPoints="1" noAdjustHandles="1" noChangeArrowheads="1" noChangeShapeType="1" noTextEdit="1"/>
                    </p:cNvSpPr>
                    <p:nvPr/>
                  </p:nvSpPr>
                  <p:spPr>
                    <a:xfrm>
                      <a:off x="5203168" y="2039371"/>
                      <a:ext cx="755271" cy="398507"/>
                    </a:xfrm>
                    <a:prstGeom prst="rect">
                      <a:avLst/>
                    </a:prstGeom>
                    <a:blipFill>
                      <a:blip r:embed="rId23"/>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29C9D75E-93F5-17F0-4149-632C320901C4}"/>
                        </a:ext>
                      </a:extLst>
                    </p:cNvPr>
                    <p:cNvSpPr txBox="1"/>
                    <p:nvPr/>
                  </p:nvSpPr>
                  <p:spPr>
                    <a:xfrm>
                      <a:off x="8124546" y="2039371"/>
                      <a:ext cx="755271"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𝑦𝑎</m:t>
                                </m:r>
                              </m:sub>
                            </m:sSub>
                          </m:oMath>
                        </m:oMathPara>
                      </a14:m>
                      <a:endParaRPr lang="en-US" sz="2400" dirty="0"/>
                    </a:p>
                  </p:txBody>
                </p:sp>
              </mc:Choice>
              <mc:Fallback xmlns="">
                <p:sp>
                  <p:nvSpPr>
                    <p:cNvPr id="66" name="TextBox 65">
                      <a:extLst>
                        <a:ext uri="{FF2B5EF4-FFF2-40B4-BE49-F238E27FC236}">
                          <a16:creationId xmlns:a16="http://schemas.microsoft.com/office/drawing/2014/main" id="{29C9D75E-93F5-17F0-4149-632C320901C4}"/>
                        </a:ext>
                      </a:extLst>
                    </p:cNvPr>
                    <p:cNvSpPr txBox="1">
                      <a:spLocks noRot="1" noChangeAspect="1" noMove="1" noResize="1" noEditPoints="1" noAdjustHandles="1" noChangeArrowheads="1" noChangeShapeType="1" noTextEdit="1"/>
                    </p:cNvSpPr>
                    <p:nvPr/>
                  </p:nvSpPr>
                  <p:spPr>
                    <a:xfrm>
                      <a:off x="8124546" y="2039371"/>
                      <a:ext cx="755271" cy="398507"/>
                    </a:xfrm>
                    <a:prstGeom prst="rect">
                      <a:avLst/>
                    </a:prstGeom>
                    <a:blipFill>
                      <a:blip r:embed="rId23"/>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B1C77F8-2600-38AE-53BC-D1B4F717B272}"/>
                        </a:ext>
                      </a:extLst>
                    </p:cNvPr>
                    <p:cNvSpPr txBox="1"/>
                    <p:nvPr/>
                  </p:nvSpPr>
                  <p:spPr>
                    <a:xfrm>
                      <a:off x="2123945" y="2000192"/>
                      <a:ext cx="755271"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𝑦𝑎</m:t>
                                </m:r>
                              </m:sub>
                            </m:sSub>
                          </m:oMath>
                        </m:oMathPara>
                      </a14:m>
                      <a:endParaRPr lang="en-US" sz="2400" dirty="0"/>
                    </a:p>
                  </p:txBody>
                </p:sp>
              </mc:Choice>
              <mc:Fallback xmlns="">
                <p:sp>
                  <p:nvSpPr>
                    <p:cNvPr id="67" name="TextBox 66">
                      <a:extLst>
                        <a:ext uri="{FF2B5EF4-FFF2-40B4-BE49-F238E27FC236}">
                          <a16:creationId xmlns:a16="http://schemas.microsoft.com/office/drawing/2014/main" id="{9B1C77F8-2600-38AE-53BC-D1B4F717B272}"/>
                        </a:ext>
                      </a:extLst>
                    </p:cNvPr>
                    <p:cNvSpPr txBox="1">
                      <a:spLocks noRot="1" noChangeAspect="1" noMove="1" noResize="1" noEditPoints="1" noAdjustHandles="1" noChangeArrowheads="1" noChangeShapeType="1" noTextEdit="1"/>
                    </p:cNvSpPr>
                    <p:nvPr/>
                  </p:nvSpPr>
                  <p:spPr>
                    <a:xfrm>
                      <a:off x="2123945" y="2000192"/>
                      <a:ext cx="755271" cy="398507"/>
                    </a:xfrm>
                    <a:prstGeom prst="rect">
                      <a:avLst/>
                    </a:prstGeom>
                    <a:blipFill>
                      <a:blip r:embed="rId24"/>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BF49DCD6-67BF-05A6-1657-22DDA9943904}"/>
                        </a:ext>
                      </a:extLst>
                    </p:cNvPr>
                    <p:cNvSpPr txBox="1"/>
                    <p:nvPr/>
                  </p:nvSpPr>
                  <p:spPr>
                    <a:xfrm>
                      <a:off x="6929031" y="3790222"/>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𝑎𝑎</m:t>
                                </m:r>
                              </m:sub>
                            </m:sSub>
                          </m:oMath>
                        </m:oMathPara>
                      </a14:m>
                      <a:endParaRPr lang="en-US" sz="2400" dirty="0"/>
                    </a:p>
                  </p:txBody>
                </p:sp>
              </mc:Choice>
              <mc:Fallback xmlns="">
                <p:sp>
                  <p:nvSpPr>
                    <p:cNvPr id="68" name="TextBox 67">
                      <a:extLst>
                        <a:ext uri="{FF2B5EF4-FFF2-40B4-BE49-F238E27FC236}">
                          <a16:creationId xmlns:a16="http://schemas.microsoft.com/office/drawing/2014/main" id="{BF49DCD6-67BF-05A6-1657-22DDA9943904}"/>
                        </a:ext>
                      </a:extLst>
                    </p:cNvPr>
                    <p:cNvSpPr txBox="1">
                      <a:spLocks noRot="1" noChangeAspect="1" noMove="1" noResize="1" noEditPoints="1" noAdjustHandles="1" noChangeArrowheads="1" noChangeShapeType="1" noTextEdit="1"/>
                    </p:cNvSpPr>
                    <p:nvPr/>
                  </p:nvSpPr>
                  <p:spPr>
                    <a:xfrm>
                      <a:off x="6929031" y="3790222"/>
                      <a:ext cx="755271" cy="369332"/>
                    </a:xfrm>
                    <a:prstGeom prst="rect">
                      <a:avLst/>
                    </a:prstGeom>
                    <a:blipFill>
                      <a:blip r:embed="rId17"/>
                      <a:stretch>
                        <a:fillRect b="-13333"/>
                      </a:stretch>
                    </a:blipFill>
                  </p:spPr>
                  <p:txBody>
                    <a:bodyPr/>
                    <a:lstStyle/>
                    <a:p>
                      <a:r>
                        <a:rPr lang="en-US">
                          <a:noFill/>
                        </a:rPr>
                        <a:t> </a:t>
                      </a:r>
                    </a:p>
                  </p:txBody>
                </p:sp>
              </mc:Fallback>
            </mc:AlternateContent>
          </p:grpSp>
          <p:cxnSp>
            <p:nvCxnSpPr>
              <p:cNvPr id="73" name="Straight Arrow Connector 72">
                <a:extLst>
                  <a:ext uri="{FF2B5EF4-FFF2-40B4-BE49-F238E27FC236}">
                    <a16:creationId xmlns:a16="http://schemas.microsoft.com/office/drawing/2014/main" id="{A767779A-76B1-7812-F69C-87D03C0D923C}"/>
                  </a:ext>
                </a:extLst>
              </p:cNvPr>
              <p:cNvCxnSpPr/>
              <p:nvPr/>
            </p:nvCxnSpPr>
            <p:spPr>
              <a:xfrm flipH="1" flipV="1">
                <a:off x="4972231" y="2094172"/>
                <a:ext cx="34614" cy="1713738"/>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8CF06505-EE4F-2AE4-BEA9-FA290B6D6757}"/>
                  </a:ext>
                </a:extLst>
              </p:cNvPr>
              <p:cNvCxnSpPr/>
              <p:nvPr/>
            </p:nvCxnSpPr>
            <p:spPr>
              <a:xfrm flipV="1">
                <a:off x="2225449" y="3807910"/>
                <a:ext cx="2781396" cy="43087"/>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3EF168A3-9A9A-3FD5-3092-2E089FF01B1E}"/>
                  </a:ext>
                </a:extLst>
              </p:cNvPr>
              <p:cNvSpPr txBox="1"/>
              <p:nvPr/>
            </p:nvSpPr>
            <p:spPr>
              <a:xfrm>
                <a:off x="223804" y="4617945"/>
                <a:ext cx="1508811" cy="485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i="1">
                              <a:latin typeface="Cambria Math" panose="02040503050406030204" pitchFamily="18" charset="0"/>
                            </a:rPr>
                            <m:t>𝑎</m:t>
                          </m:r>
                        </m:e>
                        <m:sup>
                          <m:r>
                            <a:rPr lang="en-CA" sz="2800" i="1">
                              <a:latin typeface="Cambria Math" panose="02040503050406030204" pitchFamily="18" charset="0"/>
                            </a:rPr>
                            <m:t>&lt;0&gt;</m:t>
                          </m:r>
                        </m:sup>
                      </m:sSup>
                      <m:r>
                        <a:rPr lang="en-CA" sz="2800" b="0" i="0" smtClean="0">
                          <a:latin typeface="Cambria Math" panose="02040503050406030204" pitchFamily="18" charset="0"/>
                        </a:rPr>
                        <m:t>=</m:t>
                      </m:r>
                      <m:acc>
                        <m:accPr>
                          <m:chr m:val="⃑"/>
                          <m:ctrlPr>
                            <a:rPr lang="en-CA" sz="2800" b="0" i="1" smtClean="0">
                              <a:latin typeface="Cambria Math" panose="02040503050406030204" pitchFamily="18" charset="0"/>
                            </a:rPr>
                          </m:ctrlPr>
                        </m:accPr>
                        <m:e>
                          <m:r>
                            <a:rPr lang="en-CA" sz="2800" b="0" i="1" smtClean="0">
                              <a:latin typeface="Cambria Math" panose="02040503050406030204" pitchFamily="18" charset="0"/>
                            </a:rPr>
                            <m:t>0</m:t>
                          </m:r>
                        </m:e>
                      </m:acc>
                    </m:oMath>
                  </m:oMathPara>
                </a14:m>
                <a:endParaRPr lang="en-US" sz="2800" dirty="0"/>
              </a:p>
            </p:txBody>
          </p:sp>
        </mc:Choice>
        <mc:Fallback xmlns="">
          <p:sp>
            <p:nvSpPr>
              <p:cNvPr id="85" name="TextBox 84">
                <a:extLst>
                  <a:ext uri="{FF2B5EF4-FFF2-40B4-BE49-F238E27FC236}">
                    <a16:creationId xmlns:a16="http://schemas.microsoft.com/office/drawing/2014/main" id="{3EF168A3-9A9A-3FD5-3092-2E089FF01B1E}"/>
                  </a:ext>
                </a:extLst>
              </p:cNvPr>
              <p:cNvSpPr txBox="1">
                <a:spLocks noRot="1" noChangeAspect="1" noMove="1" noResize="1" noEditPoints="1" noAdjustHandles="1" noChangeArrowheads="1" noChangeShapeType="1" noTextEdit="1"/>
              </p:cNvSpPr>
              <p:nvPr/>
            </p:nvSpPr>
            <p:spPr>
              <a:xfrm>
                <a:off x="223804" y="4617945"/>
                <a:ext cx="1508811" cy="485967"/>
              </a:xfrm>
              <a:prstGeom prst="rect">
                <a:avLst/>
              </a:prstGeom>
              <a:blipFill>
                <a:blip r:embed="rId25"/>
                <a:stretch>
                  <a:fillRect l="-2500" r="-5000"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20F07B49-48BC-8196-9779-4913B2E4AEBC}"/>
                  </a:ext>
                </a:extLst>
              </p:cNvPr>
              <p:cNvSpPr txBox="1"/>
              <p:nvPr/>
            </p:nvSpPr>
            <p:spPr>
              <a:xfrm>
                <a:off x="2202881" y="3332023"/>
                <a:ext cx="12503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oMath>
                  </m:oMathPara>
                </a14:m>
                <a:endParaRPr lang="en-US" sz="2400" dirty="0"/>
              </a:p>
            </p:txBody>
          </p:sp>
        </mc:Choice>
        <mc:Fallback xmlns="">
          <p:sp>
            <p:nvSpPr>
              <p:cNvPr id="45" name="TextBox 44">
                <a:extLst>
                  <a:ext uri="{FF2B5EF4-FFF2-40B4-BE49-F238E27FC236}">
                    <a16:creationId xmlns:a16="http://schemas.microsoft.com/office/drawing/2014/main" id="{20F07B49-48BC-8196-9779-4913B2E4AEBC}"/>
                  </a:ext>
                </a:extLst>
              </p:cNvPr>
              <p:cNvSpPr txBox="1">
                <a:spLocks noRot="1" noChangeAspect="1" noMove="1" noResize="1" noEditPoints="1" noAdjustHandles="1" noChangeArrowheads="1" noChangeShapeType="1" noTextEdit="1"/>
              </p:cNvSpPr>
              <p:nvPr/>
            </p:nvSpPr>
            <p:spPr>
              <a:xfrm>
                <a:off x="2202881" y="3332023"/>
                <a:ext cx="125034" cy="369332"/>
              </a:xfrm>
              <a:prstGeom prst="rect">
                <a:avLst/>
              </a:prstGeom>
              <a:blipFill>
                <a:blip r:embed="rId26"/>
                <a:stretch>
                  <a:fillRect l="-54545" r="-54545"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82450B0E-8627-4210-82F3-298802917E24}"/>
                  </a:ext>
                </a:extLst>
              </p:cNvPr>
              <p:cNvSpPr txBox="1"/>
              <p:nvPr/>
            </p:nvSpPr>
            <p:spPr>
              <a:xfrm>
                <a:off x="3643756" y="3332019"/>
                <a:ext cx="12503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oMath>
                  </m:oMathPara>
                </a14:m>
                <a:endParaRPr lang="en-US" sz="2400" dirty="0"/>
              </a:p>
            </p:txBody>
          </p:sp>
        </mc:Choice>
        <mc:Fallback xmlns="">
          <p:sp>
            <p:nvSpPr>
              <p:cNvPr id="47" name="TextBox 46">
                <a:extLst>
                  <a:ext uri="{FF2B5EF4-FFF2-40B4-BE49-F238E27FC236}">
                    <a16:creationId xmlns:a16="http://schemas.microsoft.com/office/drawing/2014/main" id="{82450B0E-8627-4210-82F3-298802917E24}"/>
                  </a:ext>
                </a:extLst>
              </p:cNvPr>
              <p:cNvSpPr txBox="1">
                <a:spLocks noRot="1" noChangeAspect="1" noMove="1" noResize="1" noEditPoints="1" noAdjustHandles="1" noChangeArrowheads="1" noChangeShapeType="1" noTextEdit="1"/>
              </p:cNvSpPr>
              <p:nvPr/>
            </p:nvSpPr>
            <p:spPr>
              <a:xfrm>
                <a:off x="3643756" y="3332019"/>
                <a:ext cx="125034" cy="369332"/>
              </a:xfrm>
              <a:prstGeom prst="rect">
                <a:avLst/>
              </a:prstGeom>
              <a:blipFill>
                <a:blip r:embed="rId27"/>
                <a:stretch>
                  <a:fillRect l="-70000" r="-70000"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1125C3D-19B9-DA83-0B4E-FEA9CF266822}"/>
                  </a:ext>
                </a:extLst>
              </p:cNvPr>
              <p:cNvSpPr txBox="1"/>
              <p:nvPr/>
            </p:nvSpPr>
            <p:spPr>
              <a:xfrm>
                <a:off x="5140043" y="3318159"/>
                <a:ext cx="12503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oMath>
                  </m:oMathPara>
                </a14:m>
                <a:endParaRPr lang="en-US" sz="2400" dirty="0"/>
              </a:p>
            </p:txBody>
          </p:sp>
        </mc:Choice>
        <mc:Fallback xmlns="">
          <p:sp>
            <p:nvSpPr>
              <p:cNvPr id="49" name="TextBox 48">
                <a:extLst>
                  <a:ext uri="{FF2B5EF4-FFF2-40B4-BE49-F238E27FC236}">
                    <a16:creationId xmlns:a16="http://schemas.microsoft.com/office/drawing/2014/main" id="{21125C3D-19B9-DA83-0B4E-FEA9CF266822}"/>
                  </a:ext>
                </a:extLst>
              </p:cNvPr>
              <p:cNvSpPr txBox="1">
                <a:spLocks noRot="1" noChangeAspect="1" noMove="1" noResize="1" noEditPoints="1" noAdjustHandles="1" noChangeArrowheads="1" noChangeShapeType="1" noTextEdit="1"/>
              </p:cNvSpPr>
              <p:nvPr/>
            </p:nvSpPr>
            <p:spPr>
              <a:xfrm>
                <a:off x="5140043" y="3318159"/>
                <a:ext cx="125034" cy="369332"/>
              </a:xfrm>
              <a:prstGeom prst="rect">
                <a:avLst/>
              </a:prstGeom>
              <a:blipFill>
                <a:blip r:embed="rId28"/>
                <a:stretch>
                  <a:fillRect l="-63636" r="-54545" b="-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DA06BAE-C79A-AB60-EC10-4B3B70D248F0}"/>
                  </a:ext>
                </a:extLst>
              </p:cNvPr>
              <p:cNvSpPr txBox="1"/>
              <p:nvPr/>
            </p:nvSpPr>
            <p:spPr>
              <a:xfrm>
                <a:off x="8201894" y="3332009"/>
                <a:ext cx="12503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oMath>
                  </m:oMathPara>
                </a14:m>
                <a:endParaRPr lang="en-US" sz="2400" dirty="0"/>
              </a:p>
            </p:txBody>
          </p:sp>
        </mc:Choice>
        <mc:Fallback xmlns="">
          <p:sp>
            <p:nvSpPr>
              <p:cNvPr id="50" name="TextBox 49">
                <a:extLst>
                  <a:ext uri="{FF2B5EF4-FFF2-40B4-BE49-F238E27FC236}">
                    <a16:creationId xmlns:a16="http://schemas.microsoft.com/office/drawing/2014/main" id="{7DA06BAE-C79A-AB60-EC10-4B3B70D248F0}"/>
                  </a:ext>
                </a:extLst>
              </p:cNvPr>
              <p:cNvSpPr txBox="1">
                <a:spLocks noRot="1" noChangeAspect="1" noMove="1" noResize="1" noEditPoints="1" noAdjustHandles="1" noChangeArrowheads="1" noChangeShapeType="1" noTextEdit="1"/>
              </p:cNvSpPr>
              <p:nvPr/>
            </p:nvSpPr>
            <p:spPr>
              <a:xfrm>
                <a:off x="8201894" y="3332009"/>
                <a:ext cx="125034" cy="369332"/>
              </a:xfrm>
              <a:prstGeom prst="rect">
                <a:avLst/>
              </a:prstGeom>
              <a:blipFill>
                <a:blip r:embed="rId27"/>
                <a:stretch>
                  <a:fillRect l="-54545" r="-63636" b="-6667"/>
                </a:stretch>
              </a:blipFill>
            </p:spPr>
            <p:txBody>
              <a:bodyPr/>
              <a:lstStyle/>
              <a:p>
                <a:r>
                  <a:rPr lang="en-US">
                    <a:noFill/>
                  </a:rPr>
                  <a:t> </a:t>
                </a:r>
              </a:p>
            </p:txBody>
          </p:sp>
        </mc:Fallback>
      </mc:AlternateContent>
      <p:sp>
        <p:nvSpPr>
          <p:cNvPr id="69" name="TextBox 68">
            <a:extLst>
              <a:ext uri="{FF2B5EF4-FFF2-40B4-BE49-F238E27FC236}">
                <a16:creationId xmlns:a16="http://schemas.microsoft.com/office/drawing/2014/main" id="{5F5EA9F9-A4E6-A742-CEAC-F8341BF751A6}"/>
              </a:ext>
            </a:extLst>
          </p:cNvPr>
          <p:cNvSpPr txBox="1"/>
          <p:nvPr/>
        </p:nvSpPr>
        <p:spPr>
          <a:xfrm>
            <a:off x="2631152" y="5676383"/>
            <a:ext cx="5222263" cy="954107"/>
          </a:xfrm>
          <a:prstGeom prst="rect">
            <a:avLst/>
          </a:prstGeom>
          <a:noFill/>
        </p:spPr>
        <p:txBody>
          <a:bodyPr wrap="none" rtlCol="0">
            <a:spAutoFit/>
          </a:bodyPr>
          <a:lstStyle/>
          <a:p>
            <a:r>
              <a:rPr lang="en-US" sz="2800" dirty="0"/>
              <a:t>She said “Teddy is a great teacher”</a:t>
            </a:r>
          </a:p>
          <a:p>
            <a:r>
              <a:rPr lang="en-US" sz="2800" dirty="0"/>
              <a:t>She said “Teddy bears is on sale”</a:t>
            </a:r>
          </a:p>
        </p:txBody>
      </p:sp>
    </p:spTree>
    <p:extLst>
      <p:ext uri="{BB962C8B-B14F-4D97-AF65-F5344CB8AC3E}">
        <p14:creationId xmlns:p14="http://schemas.microsoft.com/office/powerpoint/2010/main" val="27489625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7747E-2695-C3B4-B30C-9917B4F38E53}"/>
              </a:ext>
            </a:extLst>
          </p:cNvPr>
          <p:cNvSpPr>
            <a:spLocks noGrp="1"/>
          </p:cNvSpPr>
          <p:nvPr>
            <p:ph type="title"/>
          </p:nvPr>
        </p:nvSpPr>
        <p:spPr/>
        <p:txBody>
          <a:bodyPr/>
          <a:lstStyle/>
          <a:p>
            <a:r>
              <a:rPr lang="en-US" dirty="0"/>
              <a:t>What does RNN calculate?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D9EE438-24E4-3AFD-1A0C-54ECB0199BF6}"/>
                  </a:ext>
                </a:extLst>
              </p:cNvPr>
              <p:cNvSpPr>
                <a:spLocks noGrp="1"/>
              </p:cNvSpPr>
              <p:nvPr>
                <p:ph idx="1"/>
              </p:nvPr>
            </p:nvSpPr>
            <p:spPr>
              <a:xfrm>
                <a:off x="838199" y="1825625"/>
                <a:ext cx="11031071" cy="4351338"/>
              </a:xfrm>
            </p:spPr>
            <p:txBody>
              <a:bodyPr/>
              <a:lstStyle/>
              <a:p>
                <a:r>
                  <a:rPr lang="en-US" i="1" dirty="0">
                    <a:latin typeface="Cambria Math" panose="02040503050406030204" pitchFamily="18" charset="0"/>
                  </a:rPr>
                  <a:t>Start </a:t>
                </a:r>
                <a14:m>
                  <m:oMath xmlns:m="http://schemas.openxmlformats.org/officeDocument/2006/math">
                    <m:sSup>
                      <m:sSupPr>
                        <m:ctrlPr>
                          <a:rPr lang="en-US"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&lt;</m:t>
                        </m:r>
                        <m:r>
                          <a:rPr lang="en-CA" b="0" i="1" smtClean="0">
                            <a:latin typeface="Cambria Math" panose="02040503050406030204" pitchFamily="18" charset="0"/>
                          </a:rPr>
                          <m:t>0</m:t>
                        </m:r>
                        <m:r>
                          <a:rPr lang="en-CA" i="1">
                            <a:latin typeface="Cambria Math" panose="02040503050406030204" pitchFamily="18" charset="0"/>
                          </a:rPr>
                          <m:t>&gt;</m:t>
                        </m:r>
                      </m:sup>
                    </m:sSup>
                  </m:oMath>
                </a14:m>
                <a:r>
                  <a:rPr lang="en-US" i="1" dirty="0">
                    <a:latin typeface="Cambria Math" panose="02040503050406030204" pitchFamily="18" charset="0"/>
                  </a:rPr>
                  <a:t>=</a:t>
                </a:r>
                <a14:m>
                  <m:oMath xmlns:m="http://schemas.openxmlformats.org/officeDocument/2006/math">
                    <m:acc>
                      <m:accPr>
                        <m:chr m:val="⃗"/>
                        <m:ctrlPr>
                          <a:rPr lang="en-US" i="1" dirty="0" smtClean="0">
                            <a:latin typeface="Cambria Math" panose="02040503050406030204" pitchFamily="18" charset="0"/>
                          </a:rPr>
                        </m:ctrlPr>
                      </m:accPr>
                      <m:e>
                        <m:r>
                          <a:rPr lang="en-CA" b="0" i="1" dirty="0" smtClean="0">
                            <a:latin typeface="Cambria Math" panose="02040503050406030204" pitchFamily="18" charset="0"/>
                          </a:rPr>
                          <m:t>0</m:t>
                        </m:r>
                      </m:e>
                    </m:acc>
                  </m:oMath>
                </a14:m>
                <a:endParaRPr lang="en-US"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&lt;</m:t>
                        </m:r>
                        <m:r>
                          <a:rPr lang="en-CA" i="1">
                            <a:latin typeface="Cambria Math" panose="02040503050406030204" pitchFamily="18" charset="0"/>
                          </a:rPr>
                          <m:t>𝑡</m:t>
                        </m:r>
                        <m:r>
                          <a:rPr lang="en-CA" i="1">
                            <a:latin typeface="Cambria Math" panose="02040503050406030204" pitchFamily="18" charset="0"/>
                          </a:rPr>
                          <m:t>&gt;</m:t>
                        </m:r>
                      </m:sup>
                    </m:sSup>
                    <m:r>
                      <a:rPr lang="en-CA">
                        <a:latin typeface="Cambria Math" panose="02040503050406030204" pitchFamily="18" charset="0"/>
                      </a:rPr>
                      <m:t>=</m:t>
                    </m:r>
                    <m:r>
                      <m:rPr>
                        <m:sty m:val="p"/>
                      </m:rPr>
                      <a:rPr lang="en-CA">
                        <a:latin typeface="Cambria Math" panose="02040503050406030204" pitchFamily="18" charset="0"/>
                      </a:rPr>
                      <m:t>g</m:t>
                    </m:r>
                    <m:r>
                      <a:rPr lang="en-CA">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𝑎𝑎</m:t>
                        </m:r>
                      </m:sub>
                    </m:sSub>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&lt;</m:t>
                        </m:r>
                        <m:r>
                          <a:rPr lang="en-CA" i="1">
                            <a:latin typeface="Cambria Math" panose="02040503050406030204" pitchFamily="18" charset="0"/>
                          </a:rPr>
                          <m:t>𝑡</m:t>
                        </m:r>
                        <m:r>
                          <a:rPr lang="en-CA" i="1">
                            <a:latin typeface="Cambria Math" panose="02040503050406030204" pitchFamily="18" charset="0"/>
                          </a:rPr>
                          <m:t>−1&gt;</m:t>
                        </m:r>
                      </m:sup>
                    </m:sSup>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𝑎𝑥</m:t>
                        </m:r>
                      </m:sub>
                    </m:sSub>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&lt;</m:t>
                        </m:r>
                        <m:r>
                          <a:rPr lang="en-CA" i="1">
                            <a:latin typeface="Cambria Math" panose="02040503050406030204" pitchFamily="18" charset="0"/>
                          </a:rPr>
                          <m:t>𝑡</m:t>
                        </m:r>
                        <m:r>
                          <a:rPr lang="en-CA" i="1">
                            <a:latin typeface="Cambria Math" panose="02040503050406030204" pitchFamily="18" charset="0"/>
                          </a:rPr>
                          <m:t>&gt;</m:t>
                        </m:r>
                      </m:sup>
                    </m:sSup>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i="1">
                            <a:latin typeface="Cambria Math" panose="02040503050406030204" pitchFamily="18" charset="0"/>
                          </a:rPr>
                          <m:t>𝑎</m:t>
                        </m:r>
                      </m:sub>
                    </m:sSub>
                  </m:oMath>
                </a14:m>
                <a:r>
                  <a:rPr lang="en-US" dirty="0"/>
                  <a:t>)</a:t>
                </a:r>
              </a:p>
              <a:p>
                <a:r>
                  <a:rPr lang="en-US" dirty="0"/>
                  <a:t>Common activation functions are tanh/</a:t>
                </a:r>
                <a:r>
                  <a:rPr lang="en-US" dirty="0" err="1"/>
                  <a:t>ReLU</a:t>
                </a:r>
                <a:r>
                  <a:rPr lang="en-US" dirty="0"/>
                  <a:t>, tanh is more common.</a:t>
                </a:r>
              </a:p>
              <a:p>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CA" i="1">
                                <a:latin typeface="Cambria Math" panose="02040503050406030204" pitchFamily="18" charset="0"/>
                              </a:rPr>
                              <m:t>𝑦</m:t>
                            </m:r>
                          </m:e>
                        </m:acc>
                      </m:e>
                      <m:sup>
                        <m:r>
                          <a:rPr lang="en-CA" i="1">
                            <a:latin typeface="Cambria Math" panose="02040503050406030204" pitchFamily="18" charset="0"/>
                          </a:rPr>
                          <m:t>&lt;</m:t>
                        </m:r>
                        <m:r>
                          <a:rPr lang="en-CA" i="1">
                            <a:latin typeface="Cambria Math" panose="02040503050406030204" pitchFamily="18" charset="0"/>
                          </a:rPr>
                          <m:t>𝑡</m:t>
                        </m:r>
                        <m:r>
                          <a:rPr lang="en-CA" i="1">
                            <a:latin typeface="Cambria Math" panose="02040503050406030204" pitchFamily="18" charset="0"/>
                          </a:rPr>
                          <m:t>&gt;</m:t>
                        </m:r>
                      </m:sup>
                    </m:sSup>
                    <m:r>
                      <a:rPr lang="en-CA" i="1">
                        <a:latin typeface="Cambria Math" panose="02040503050406030204" pitchFamily="18" charset="0"/>
                      </a:rPr>
                      <m:t>=</m:t>
                    </m:r>
                    <m:r>
                      <a:rPr lang="en-CA" i="1">
                        <a:latin typeface="Cambria Math" panose="02040503050406030204" pitchFamily="18" charset="0"/>
                      </a:rPr>
                      <m:t>𝑓</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𝑦𝑎</m:t>
                        </m:r>
                      </m:sub>
                    </m:sSub>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&lt;</m:t>
                        </m:r>
                        <m:r>
                          <a:rPr lang="en-CA" i="1">
                            <a:latin typeface="Cambria Math" panose="02040503050406030204" pitchFamily="18" charset="0"/>
                          </a:rPr>
                          <m:t>𝑡</m:t>
                        </m:r>
                        <m:r>
                          <a:rPr lang="en-CA" i="1">
                            <a:latin typeface="Cambria Math" panose="02040503050406030204" pitchFamily="18" charset="0"/>
                          </a:rPr>
                          <m:t>&gt;</m:t>
                        </m:r>
                      </m:sup>
                    </m:sSup>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i="1">
                            <a:latin typeface="Cambria Math" panose="02040503050406030204" pitchFamily="18" charset="0"/>
                          </a:rPr>
                          <m:t>𝑦</m:t>
                        </m:r>
                      </m:sub>
                    </m:sSub>
                    <m:r>
                      <a:rPr lang="en-CA" i="1">
                        <a:latin typeface="Cambria Math" panose="02040503050406030204" pitchFamily="18" charset="0"/>
                      </a:rPr>
                      <m:t>)</m:t>
                    </m:r>
                  </m:oMath>
                </a14:m>
                <a:r>
                  <a:rPr lang="en-US" dirty="0"/>
                  <a:t> </a:t>
                </a:r>
              </a:p>
              <a:p>
                <a:r>
                  <a:rPr lang="en-US" dirty="0"/>
                  <a:t>Commonly use sigmoid/</a:t>
                </a:r>
                <a:r>
                  <a:rPr lang="en-US" dirty="0" err="1"/>
                  <a:t>softmax</a:t>
                </a:r>
                <a:r>
                  <a:rPr lang="en-US" dirty="0"/>
                  <a:t> activation function, depends on type of output y.</a:t>
                </a:r>
              </a:p>
            </p:txBody>
          </p:sp>
        </mc:Choice>
        <mc:Fallback xmlns="">
          <p:sp>
            <p:nvSpPr>
              <p:cNvPr id="3" name="Content Placeholder 2">
                <a:extLst>
                  <a:ext uri="{FF2B5EF4-FFF2-40B4-BE49-F238E27FC236}">
                    <a16:creationId xmlns:a16="http://schemas.microsoft.com/office/drawing/2014/main" id="{DD9EE438-24E4-3AFD-1A0C-54ECB0199BF6}"/>
                  </a:ext>
                </a:extLst>
              </p:cNvPr>
              <p:cNvSpPr>
                <a:spLocks noGrp="1" noRot="1" noChangeAspect="1" noMove="1" noResize="1" noEditPoints="1" noAdjustHandles="1" noChangeArrowheads="1" noChangeShapeType="1" noTextEdit="1"/>
              </p:cNvSpPr>
              <p:nvPr>
                <p:ph idx="1"/>
              </p:nvPr>
            </p:nvSpPr>
            <p:spPr>
              <a:xfrm>
                <a:off x="838199" y="1825625"/>
                <a:ext cx="11031071" cy="4351338"/>
              </a:xfrm>
              <a:blipFill>
                <a:blip r:embed="rId2"/>
                <a:stretch>
                  <a:fillRect l="-920" t="-1163"/>
                </a:stretch>
              </a:blipFill>
            </p:spPr>
            <p:txBody>
              <a:bodyPr/>
              <a:lstStyle/>
              <a:p>
                <a:r>
                  <a:rPr lang="en-US">
                    <a:noFill/>
                  </a:rPr>
                  <a:t> </a:t>
                </a:r>
              </a:p>
            </p:txBody>
          </p:sp>
        </mc:Fallback>
      </mc:AlternateContent>
    </p:spTree>
    <p:extLst>
      <p:ext uri="{BB962C8B-B14F-4D97-AF65-F5344CB8AC3E}">
        <p14:creationId xmlns:p14="http://schemas.microsoft.com/office/powerpoint/2010/main" val="285274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EDAC96E8-DDAD-BCF1-2430-D4A470B24E4E}"/>
              </a:ext>
            </a:extLst>
          </p:cNvPr>
          <p:cNvPicPr>
            <a:picLocks noGrp="1" noChangeAspect="1"/>
          </p:cNvPicPr>
          <p:nvPr>
            <p:ph idx="1"/>
          </p:nvPr>
        </p:nvPicPr>
        <p:blipFill>
          <a:blip r:embed="rId2"/>
          <a:stretch>
            <a:fillRect/>
          </a:stretch>
        </p:blipFill>
        <p:spPr>
          <a:xfrm>
            <a:off x="2653990" y="2121397"/>
            <a:ext cx="7425566" cy="4055565"/>
          </a:xfrm>
        </p:spPr>
      </p:pic>
      <p:sp>
        <p:nvSpPr>
          <p:cNvPr id="7" name="Rectangle 6">
            <a:extLst>
              <a:ext uri="{FF2B5EF4-FFF2-40B4-BE49-F238E27FC236}">
                <a16:creationId xmlns:a16="http://schemas.microsoft.com/office/drawing/2014/main" id="{D378A68B-BD8C-0B26-4412-7CC760BA085A}"/>
              </a:ext>
            </a:extLst>
          </p:cNvPr>
          <p:cNvSpPr/>
          <p:nvPr/>
        </p:nvSpPr>
        <p:spPr>
          <a:xfrm>
            <a:off x="6431628" y="2883586"/>
            <a:ext cx="609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Waa</a:t>
            </a:r>
          </a:p>
        </p:txBody>
      </p:sp>
      <p:sp>
        <p:nvSpPr>
          <p:cNvPr id="8" name="Rectangle 7">
            <a:extLst>
              <a:ext uri="{FF2B5EF4-FFF2-40B4-BE49-F238E27FC236}">
                <a16:creationId xmlns:a16="http://schemas.microsoft.com/office/drawing/2014/main" id="{9DF6CC4E-86E8-511E-1157-065764009282}"/>
              </a:ext>
            </a:extLst>
          </p:cNvPr>
          <p:cNvSpPr/>
          <p:nvPr/>
        </p:nvSpPr>
        <p:spPr>
          <a:xfrm>
            <a:off x="6193736" y="2230601"/>
            <a:ext cx="609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Wax</a:t>
            </a:r>
          </a:p>
        </p:txBody>
      </p:sp>
      <p:sp>
        <p:nvSpPr>
          <p:cNvPr id="9" name="Rectangle 8">
            <a:extLst>
              <a:ext uri="{FF2B5EF4-FFF2-40B4-BE49-F238E27FC236}">
                <a16:creationId xmlns:a16="http://schemas.microsoft.com/office/drawing/2014/main" id="{D2A8B756-C45B-4758-295E-85EF29B46C5D}"/>
              </a:ext>
            </a:extLst>
          </p:cNvPr>
          <p:cNvSpPr/>
          <p:nvPr/>
        </p:nvSpPr>
        <p:spPr>
          <a:xfrm>
            <a:off x="5855482" y="5428160"/>
            <a:ext cx="609600"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err="1"/>
              <a:t>Wa</a:t>
            </a:r>
            <a:endParaRPr lang="en-US"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DF29B60-9084-C49D-6751-6BB26ADA2BF2}"/>
                  </a:ext>
                </a:extLst>
              </p:cNvPr>
              <p:cNvSpPr txBox="1"/>
              <p:nvPr/>
            </p:nvSpPr>
            <p:spPr>
              <a:xfrm>
                <a:off x="814039" y="184498"/>
                <a:ext cx="11377961" cy="1971117"/>
              </a:xfrm>
              <a:prstGeom prst="rect">
                <a:avLst/>
              </a:prstGeom>
              <a:noFill/>
            </p:spPr>
            <p:txBody>
              <a:bodyPr wrap="square">
                <a:spAutoFit/>
              </a:bodyPr>
              <a:lstStyle/>
              <a:p>
                <a14:m>
                  <m:oMath xmlns:m="http://schemas.openxmlformats.org/officeDocument/2006/math">
                    <m:sSup>
                      <m:sSupPr>
                        <m:ctrlPr>
                          <a:rPr lang="en-US" sz="2400" i="1" smtClean="0">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r>
                      <a:rPr lang="en-CA" sz="2400">
                        <a:latin typeface="Cambria Math" panose="02040503050406030204" pitchFamily="18" charset="0"/>
                      </a:rPr>
                      <m:t>=</m:t>
                    </m:r>
                    <m:r>
                      <m:rPr>
                        <m:sty m:val="p"/>
                      </m:rPr>
                      <a:rPr lang="en-CA" sz="2400">
                        <a:latin typeface="Cambria Math" panose="02040503050406030204" pitchFamily="18" charset="0"/>
                      </a:rPr>
                      <m:t>g</m:t>
                    </m:r>
                    <m:r>
                      <a:rPr lang="en-CA" sz="2400">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𝑎𝑎</m:t>
                        </m:r>
                      </m:sub>
                    </m:sSub>
                    <m:sSup>
                      <m:sSupPr>
                        <m:ctrlPr>
                          <a:rPr lang="en-CA" sz="2400" i="1">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−1&gt;</m:t>
                        </m:r>
                      </m:sup>
                    </m:sSup>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𝑎𝑥</m:t>
                        </m:r>
                      </m:sub>
                    </m:sSub>
                    <m:sSup>
                      <m:sSupPr>
                        <m:ctrlPr>
                          <a:rPr lang="en-CA" sz="2400" i="1">
                            <a:latin typeface="Cambria Math" panose="02040503050406030204" pitchFamily="18" charset="0"/>
                          </a:rPr>
                        </m:ctrlPr>
                      </m:sSupPr>
                      <m:e>
                        <m:r>
                          <a:rPr lang="en-CA" sz="2400" i="1">
                            <a:latin typeface="Cambria Math" panose="02040503050406030204" pitchFamily="18" charset="0"/>
                          </a:rPr>
                          <m:t>𝑥</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𝑎</m:t>
                        </m:r>
                      </m:sub>
                    </m:sSub>
                  </m:oMath>
                </a14:m>
                <a:r>
                  <a:rPr lang="en-US" sz="2400" dirty="0"/>
                  <a:t>) </a:t>
                </a:r>
                <a14:m>
                  <m:oMath xmlns:m="http://schemas.openxmlformats.org/officeDocument/2006/math">
                    <m:r>
                      <a:rPr lang="en-CA" sz="2400">
                        <a:latin typeface="Cambria Math" panose="02040503050406030204" pitchFamily="18" charset="0"/>
                      </a:rPr>
                      <m:t>=</m:t>
                    </m:r>
                    <m:r>
                      <m:rPr>
                        <m:sty m:val="p"/>
                      </m:rPr>
                      <a:rPr lang="en-CA" sz="2400">
                        <a:latin typeface="Cambria Math" panose="02040503050406030204" pitchFamily="18" charset="0"/>
                      </a:rPr>
                      <m:t>g</m:t>
                    </m:r>
                    <m:r>
                      <a:rPr lang="en-CA" sz="2400">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𝑎</m:t>
                        </m:r>
                      </m:sub>
                    </m:sSub>
                    <m:r>
                      <a:rPr lang="en-CA" sz="2400" b="0" i="1" smtClean="0">
                        <a:latin typeface="Cambria Math" panose="02040503050406030204" pitchFamily="18" charset="0"/>
                      </a:rPr>
                      <m:t>[</m:t>
                    </m:r>
                    <m:sSup>
                      <m:sSupPr>
                        <m:ctrlPr>
                          <a:rPr lang="en-CA" sz="2400" i="1">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−1&gt;</m:t>
                        </m:r>
                      </m:sup>
                    </m:sSup>
                    <m:r>
                      <a:rPr lang="en-CA" sz="2400" i="1">
                        <a:latin typeface="Cambria Math" panose="02040503050406030204" pitchFamily="18" charset="0"/>
                      </a:rPr>
                      <m:t>+</m:t>
                    </m:r>
                    <m:sSup>
                      <m:sSupPr>
                        <m:ctrlPr>
                          <a:rPr lang="en-CA" sz="2400" i="1" smtClean="0">
                            <a:latin typeface="Cambria Math" panose="02040503050406030204" pitchFamily="18" charset="0"/>
                          </a:rPr>
                        </m:ctrlPr>
                      </m:sSupPr>
                      <m:e>
                        <m:r>
                          <a:rPr lang="en-CA" sz="2400" i="1">
                            <a:latin typeface="Cambria Math" panose="02040503050406030204" pitchFamily="18" charset="0"/>
                          </a:rPr>
                          <m:t>𝑥</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r>
                      <a:rPr lang="en-CA" sz="2400" b="0" i="1" smtClean="0">
                        <a:latin typeface="Cambria Math" panose="02040503050406030204" pitchFamily="18" charset="0"/>
                      </a:rPr>
                      <m:t>]</m:t>
                    </m:r>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𝑎</m:t>
                        </m:r>
                      </m:sub>
                    </m:sSub>
                  </m:oMath>
                </a14:m>
                <a:r>
                  <a:rPr lang="en-US" sz="2400" dirty="0"/>
                  <a:t>)</a:t>
                </a:r>
              </a:p>
              <a:p>
                <a14:m>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𝑎</m:t>
                        </m:r>
                      </m:sub>
                    </m:sSub>
                  </m:oMath>
                </a14:m>
                <a:r>
                  <a:rPr lang="en-US" sz="2400" dirty="0"/>
                  <a:t>=[</a:t>
                </a:r>
                <a14:m>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𝑎</m:t>
                        </m:r>
                        <m:r>
                          <a:rPr lang="en-CA" sz="2400" b="0" i="1" smtClean="0">
                            <a:latin typeface="Cambria Math" panose="02040503050406030204" pitchFamily="18" charset="0"/>
                          </a:rPr>
                          <m:t>𝑎</m:t>
                        </m:r>
                      </m:sub>
                    </m:sSub>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𝑎𝑥</m:t>
                        </m:r>
                      </m:sub>
                    </m:sSub>
                    <m:r>
                      <a:rPr lang="en-CA" sz="2400" b="0" i="1" smtClean="0">
                        <a:latin typeface="Cambria Math" panose="02040503050406030204" pitchFamily="18" charset="0"/>
                      </a:rPr>
                      <m:t>]</m:t>
                    </m:r>
                  </m:oMath>
                </a14:m>
                <a:r>
                  <a:rPr lang="en-US" sz="2400" dirty="0"/>
                  <a:t>, if a is 100 dimensional, x is 10,000 dimensional, then </a:t>
                </a:r>
                <a14:m>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𝑎𝑎</m:t>
                        </m:r>
                      </m:sub>
                    </m:sSub>
                  </m:oMath>
                </a14:m>
                <a:r>
                  <a:rPr lang="en-US" sz="2400" dirty="0"/>
                  <a:t> is 100 x 100, </a:t>
                </a:r>
                <a14:m>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𝑎</m:t>
                        </m:r>
                        <m:r>
                          <a:rPr lang="en-CA" sz="2400" b="0" i="1" smtClean="0">
                            <a:latin typeface="Cambria Math" panose="02040503050406030204" pitchFamily="18" charset="0"/>
                          </a:rPr>
                          <m:t>𝑥</m:t>
                        </m:r>
                      </m:sub>
                    </m:sSub>
                  </m:oMath>
                </a14:m>
                <a:r>
                  <a:rPr lang="en-US" sz="2400" dirty="0"/>
                  <a:t> is 100 x 10,000, so </a:t>
                </a:r>
                <a14:m>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𝑎</m:t>
                        </m:r>
                      </m:sub>
                    </m:sSub>
                  </m:oMath>
                </a14:m>
                <a:r>
                  <a:rPr lang="en-US" sz="2400" dirty="0"/>
                  <a:t> is 100 x 10100 dimension</a:t>
                </a:r>
              </a:p>
              <a:p>
                <a14:m>
                  <m:oMath xmlns:m="http://schemas.openxmlformats.org/officeDocument/2006/math">
                    <m:sSup>
                      <m:sSupPr>
                        <m:ctrlPr>
                          <a:rPr lang="en-CA" sz="2400" i="1">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−1&gt;</m:t>
                        </m:r>
                      </m:sup>
                    </m:sSup>
                    <m:r>
                      <a:rPr lang="en-CA" sz="2400" i="1">
                        <a:latin typeface="Cambria Math" panose="02040503050406030204" pitchFamily="18" charset="0"/>
                      </a:rPr>
                      <m:t>+</m:t>
                    </m:r>
                    <m:sSup>
                      <m:sSupPr>
                        <m:ctrlPr>
                          <a:rPr lang="en-CA" sz="2400" i="1">
                            <a:latin typeface="Cambria Math" panose="02040503050406030204" pitchFamily="18" charset="0"/>
                          </a:rPr>
                        </m:ctrlPr>
                      </m:sSupPr>
                      <m:e>
                        <m:r>
                          <a:rPr lang="en-CA" sz="2400" i="1">
                            <a:latin typeface="Cambria Math" panose="02040503050406030204" pitchFamily="18" charset="0"/>
                          </a:rPr>
                          <m:t>𝑥</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oMath>
                </a14:m>
                <a:r>
                  <a:rPr lang="en-US" sz="2400" dirty="0"/>
                  <a:t> will be 10100 dimensional.</a:t>
                </a:r>
              </a:p>
              <a:p>
                <a:r>
                  <a:rPr lang="en-US" sz="2400" dirty="0"/>
                  <a:t> for simplicity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r>
                      <a:rPr lang="en-CA" sz="2400" i="1">
                        <a:latin typeface="Cambria Math" panose="02040503050406030204" pitchFamily="18" charset="0"/>
                      </a:rPr>
                      <m:t>=</m:t>
                    </m:r>
                    <m:r>
                      <a:rPr lang="en-CA" sz="2400" i="1">
                        <a:latin typeface="Cambria Math" panose="02040503050406030204" pitchFamily="18" charset="0"/>
                      </a:rPr>
                      <m:t>𝑓</m:t>
                    </m:r>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𝑦𝑎</m:t>
                        </m:r>
                      </m:sub>
                    </m:sSub>
                    <m:sSup>
                      <m:sSupPr>
                        <m:ctrlPr>
                          <a:rPr lang="en-CA" sz="2400" i="1">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𝑦</m:t>
                        </m:r>
                      </m:sub>
                    </m:sSub>
                    <m:r>
                      <a:rPr lang="en-CA" sz="2400" i="1">
                        <a:latin typeface="Cambria Math" panose="02040503050406030204" pitchFamily="18" charset="0"/>
                      </a:rPr>
                      <m:t>)</m:t>
                    </m:r>
                  </m:oMath>
                </a14:m>
                <a:r>
                  <a:rPr lang="en-US" sz="2400" dirty="0"/>
                  <a:t>  will be written as </a:t>
                </a:r>
                <a14:m>
                  <m:oMath xmlns:m="http://schemas.openxmlformats.org/officeDocument/2006/math">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r>
                      <a:rPr lang="en-CA" sz="2400" i="1">
                        <a:latin typeface="Cambria Math" panose="02040503050406030204" pitchFamily="18" charset="0"/>
                      </a:rPr>
                      <m:t>=</m:t>
                    </m:r>
                    <m:r>
                      <a:rPr lang="en-CA" sz="2400" i="1">
                        <a:latin typeface="Cambria Math" panose="02040503050406030204" pitchFamily="18" charset="0"/>
                      </a:rPr>
                      <m:t>𝑓</m:t>
                    </m:r>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𝑦</m:t>
                        </m:r>
                      </m:sub>
                    </m:sSub>
                    <m:sSup>
                      <m:sSupPr>
                        <m:ctrlPr>
                          <a:rPr lang="en-CA" sz="2400" i="1">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𝑦</m:t>
                        </m:r>
                      </m:sub>
                    </m:sSub>
                    <m:r>
                      <a:rPr lang="en-CA" sz="2400" i="1">
                        <a:latin typeface="Cambria Math" panose="02040503050406030204" pitchFamily="18" charset="0"/>
                      </a:rPr>
                      <m:t>)</m:t>
                    </m:r>
                  </m:oMath>
                </a14:m>
                <a:r>
                  <a:rPr lang="en-US" sz="2400" dirty="0"/>
                  <a:t> </a:t>
                </a:r>
              </a:p>
            </p:txBody>
          </p:sp>
        </mc:Choice>
        <mc:Fallback xmlns="">
          <p:sp>
            <p:nvSpPr>
              <p:cNvPr id="11" name="TextBox 10">
                <a:extLst>
                  <a:ext uri="{FF2B5EF4-FFF2-40B4-BE49-F238E27FC236}">
                    <a16:creationId xmlns:a16="http://schemas.microsoft.com/office/drawing/2014/main" id="{7DF29B60-9084-C49D-6751-6BB26ADA2BF2}"/>
                  </a:ext>
                </a:extLst>
              </p:cNvPr>
              <p:cNvSpPr txBox="1">
                <a:spLocks noRot="1" noChangeAspect="1" noMove="1" noResize="1" noEditPoints="1" noAdjustHandles="1" noChangeArrowheads="1" noChangeShapeType="1" noTextEdit="1"/>
              </p:cNvSpPr>
              <p:nvPr/>
            </p:nvSpPr>
            <p:spPr>
              <a:xfrm>
                <a:off x="814039" y="184498"/>
                <a:ext cx="11377961" cy="1971117"/>
              </a:xfrm>
              <a:prstGeom prst="rect">
                <a:avLst/>
              </a:prstGeom>
              <a:blipFill>
                <a:blip r:embed="rId3"/>
                <a:stretch>
                  <a:fillRect l="-892" t="-1923" b="-44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CA028C99-68DC-EBDC-A218-73B15DEC6F5C}"/>
                  </a:ext>
                </a:extLst>
              </p:cNvPr>
              <p:cNvSpPr txBox="1"/>
              <p:nvPr/>
            </p:nvSpPr>
            <p:spPr>
              <a:xfrm>
                <a:off x="814039" y="6304170"/>
                <a:ext cx="9615389" cy="369332"/>
              </a:xfrm>
              <a:prstGeom prst="rect">
                <a:avLst/>
              </a:prstGeom>
              <a:noFill/>
            </p:spPr>
            <p:txBody>
              <a:bodyPr wrap="none" rtlCol="0">
                <a:spAutoFit/>
              </a:bodyPr>
              <a:lstStyle/>
              <a:p>
                <a:r>
                  <a:rPr lang="en-US" dirty="0"/>
                  <a:t>This figure just to illustrate concatenating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𝑎𝑎</m:t>
                        </m:r>
                      </m:sub>
                    </m:sSub>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𝑎𝑥</m:t>
                        </m:r>
                      </m:sub>
                    </m:sSub>
                  </m:oMath>
                </a14:m>
                <a:r>
                  <a:rPr lang="en-US" dirty="0"/>
                  <a:t> to make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𝑎</m:t>
                        </m:r>
                      </m:sub>
                    </m:sSub>
                    <m:r>
                      <a:rPr lang="en-CA" b="0" i="1" smtClean="0">
                        <a:latin typeface="Cambria Math" panose="02040503050406030204" pitchFamily="18" charset="0"/>
                      </a:rPr>
                      <m:t> </m:t>
                    </m:r>
                  </m:oMath>
                </a14:m>
                <a:r>
                  <a:rPr lang="en-US" dirty="0"/>
                  <a:t> and concatenating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&lt;</m:t>
                        </m:r>
                        <m:r>
                          <a:rPr lang="en-CA" i="1">
                            <a:latin typeface="Cambria Math" panose="02040503050406030204" pitchFamily="18" charset="0"/>
                          </a:rPr>
                          <m:t>𝑡</m:t>
                        </m:r>
                        <m:r>
                          <a:rPr lang="en-CA" i="1">
                            <a:latin typeface="Cambria Math" panose="02040503050406030204" pitchFamily="18" charset="0"/>
                          </a:rPr>
                          <m:t>−1&gt;</m:t>
                        </m:r>
                      </m:sup>
                    </m:sSup>
                    <m:r>
                      <a:rPr lang="en-CA" b="0" i="1" smtClean="0">
                        <a:latin typeface="Cambria Math" panose="02040503050406030204" pitchFamily="18" charset="0"/>
                      </a:rPr>
                      <m:t> </m:t>
                    </m:r>
                    <m:r>
                      <a:rPr lang="en-CA" b="0" i="1" smtClean="0">
                        <a:latin typeface="Cambria Math" panose="02040503050406030204" pitchFamily="18" charset="0"/>
                      </a:rPr>
                      <m:t>𝑤𝑖𝑡h</m:t>
                    </m:r>
                    <m:r>
                      <a:rPr lang="en-CA" b="0" i="1" smtClean="0">
                        <a:latin typeface="Cambria Math" panose="02040503050406030204" pitchFamily="18" charset="0"/>
                      </a:rPr>
                      <m:t> </m:t>
                    </m:r>
                    <m:sSup>
                      <m:sSupPr>
                        <m:ctrlPr>
                          <a:rPr lang="en-CA" i="1">
                            <a:latin typeface="Cambria Math" panose="02040503050406030204" pitchFamily="18" charset="0"/>
                          </a:rPr>
                        </m:ctrlPr>
                      </m:sSupPr>
                      <m:e>
                        <m:r>
                          <a:rPr lang="en-CA" i="1">
                            <a:latin typeface="Cambria Math" panose="02040503050406030204" pitchFamily="18" charset="0"/>
                          </a:rPr>
                          <m:t>𝑥</m:t>
                        </m:r>
                      </m:e>
                      <m:sup>
                        <m:r>
                          <a:rPr lang="en-CA" i="1">
                            <a:latin typeface="Cambria Math" panose="02040503050406030204" pitchFamily="18" charset="0"/>
                          </a:rPr>
                          <m:t>&lt;</m:t>
                        </m:r>
                        <m:r>
                          <a:rPr lang="en-CA" i="1">
                            <a:latin typeface="Cambria Math" panose="02040503050406030204" pitchFamily="18" charset="0"/>
                          </a:rPr>
                          <m:t>𝑡</m:t>
                        </m:r>
                        <m:r>
                          <a:rPr lang="en-CA" i="1">
                            <a:latin typeface="Cambria Math" panose="02040503050406030204" pitchFamily="18" charset="0"/>
                          </a:rPr>
                          <m:t>&gt;</m:t>
                        </m:r>
                      </m:sup>
                    </m:sSup>
                  </m:oMath>
                </a14:m>
                <a:endParaRPr lang="en-US" dirty="0"/>
              </a:p>
            </p:txBody>
          </p:sp>
        </mc:Choice>
        <mc:Fallback xmlns="">
          <p:sp>
            <p:nvSpPr>
              <p:cNvPr id="12" name="TextBox 11">
                <a:extLst>
                  <a:ext uri="{FF2B5EF4-FFF2-40B4-BE49-F238E27FC236}">
                    <a16:creationId xmlns:a16="http://schemas.microsoft.com/office/drawing/2014/main" id="{CA028C99-68DC-EBDC-A218-73B15DEC6F5C}"/>
                  </a:ext>
                </a:extLst>
              </p:cNvPr>
              <p:cNvSpPr txBox="1">
                <a:spLocks noRot="1" noChangeAspect="1" noMove="1" noResize="1" noEditPoints="1" noAdjustHandles="1" noChangeArrowheads="1" noChangeShapeType="1" noTextEdit="1"/>
              </p:cNvSpPr>
              <p:nvPr/>
            </p:nvSpPr>
            <p:spPr>
              <a:xfrm>
                <a:off x="814039" y="6304170"/>
                <a:ext cx="9615389" cy="369332"/>
              </a:xfrm>
              <a:prstGeom prst="rect">
                <a:avLst/>
              </a:prstGeom>
              <a:blipFill>
                <a:blip r:embed="rId4"/>
                <a:stretch>
                  <a:fillRect l="-528" t="-6667" b="-26667"/>
                </a:stretch>
              </a:blipFill>
            </p:spPr>
            <p:txBody>
              <a:bodyPr/>
              <a:lstStyle/>
              <a:p>
                <a:r>
                  <a:rPr lang="en-US">
                    <a:noFill/>
                  </a:rPr>
                  <a:t> </a:t>
                </a:r>
              </a:p>
            </p:txBody>
          </p:sp>
        </mc:Fallback>
      </mc:AlternateContent>
    </p:spTree>
    <p:extLst>
      <p:ext uri="{BB962C8B-B14F-4D97-AF65-F5344CB8AC3E}">
        <p14:creationId xmlns:p14="http://schemas.microsoft.com/office/powerpoint/2010/main" val="1841000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FA63AB9-AD77-6D73-F7AB-538A2404B7D8}"/>
              </a:ext>
            </a:extLst>
          </p:cNvPr>
          <p:cNvGrpSpPr/>
          <p:nvPr/>
        </p:nvGrpSpPr>
        <p:grpSpPr>
          <a:xfrm>
            <a:off x="509816" y="1274909"/>
            <a:ext cx="8124280" cy="4066312"/>
            <a:chOff x="944705" y="1274909"/>
            <a:chExt cx="8124280" cy="4066312"/>
          </a:xfrm>
        </p:grpSpPr>
        <p:cxnSp>
          <p:nvCxnSpPr>
            <p:cNvPr id="5" name="Straight Arrow Connector 4">
              <a:extLst>
                <a:ext uri="{FF2B5EF4-FFF2-40B4-BE49-F238E27FC236}">
                  <a16:creationId xmlns:a16="http://schemas.microsoft.com/office/drawing/2014/main" id="{D5632224-924A-CF1D-D6BA-4E84EFD1F06B}"/>
                </a:ext>
              </a:extLst>
            </p:cNvPr>
            <p:cNvCxnSpPr>
              <a:cxnSpLocks/>
            </p:cNvCxnSpPr>
            <p:nvPr/>
          </p:nvCxnSpPr>
          <p:spPr>
            <a:xfrm flipH="1" flipV="1">
              <a:off x="2159815" y="4456909"/>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046A6E9B-6A75-1F5A-886B-C20C7A16BAA9}"/>
                </a:ext>
              </a:extLst>
            </p:cNvPr>
            <p:cNvCxnSpPr>
              <a:cxnSpLocks/>
            </p:cNvCxnSpPr>
            <p:nvPr/>
          </p:nvCxnSpPr>
          <p:spPr>
            <a:xfrm flipH="1" flipV="1">
              <a:off x="3603969" y="4436092"/>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1E88F995-975A-632C-5480-300B05D67103}"/>
                </a:ext>
              </a:extLst>
            </p:cNvPr>
            <p:cNvCxnSpPr>
              <a:cxnSpLocks/>
            </p:cNvCxnSpPr>
            <p:nvPr/>
          </p:nvCxnSpPr>
          <p:spPr>
            <a:xfrm flipH="1" flipV="1">
              <a:off x="2215386" y="1748297"/>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DBFF6B0C-CBD2-9DD5-F6D6-EE048FD7B6B0}"/>
                </a:ext>
              </a:extLst>
            </p:cNvPr>
            <p:cNvCxnSpPr>
              <a:cxnSpLocks/>
            </p:cNvCxnSpPr>
            <p:nvPr/>
          </p:nvCxnSpPr>
          <p:spPr>
            <a:xfrm flipH="1" flipV="1">
              <a:off x="3634556" y="1773843"/>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583ED50-9CF4-D3BC-9E5A-BE887F7D2E4B}"/>
                </a:ext>
              </a:extLst>
            </p:cNvPr>
            <p:cNvCxnSpPr>
              <a:cxnSpLocks/>
            </p:cNvCxnSpPr>
            <p:nvPr/>
          </p:nvCxnSpPr>
          <p:spPr>
            <a:xfrm flipH="1" flipV="1">
              <a:off x="5178611" y="1788131"/>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0C41EE26-FFB5-C53E-20E5-21E0673CC543}"/>
                </a:ext>
              </a:extLst>
            </p:cNvPr>
            <p:cNvGrpSpPr/>
            <p:nvPr/>
          </p:nvGrpSpPr>
          <p:grpSpPr>
            <a:xfrm>
              <a:off x="944705" y="1274909"/>
              <a:ext cx="8124280" cy="4066312"/>
              <a:chOff x="838200" y="1568051"/>
              <a:chExt cx="8124280" cy="4066312"/>
            </a:xfrm>
          </p:grpSpPr>
          <p:grpSp>
            <p:nvGrpSpPr>
              <p:cNvPr id="11" name="Group 10">
                <a:extLst>
                  <a:ext uri="{FF2B5EF4-FFF2-40B4-BE49-F238E27FC236}">
                    <a16:creationId xmlns:a16="http://schemas.microsoft.com/office/drawing/2014/main" id="{FDE8655D-E4A5-F270-960F-CCF430B6E2A0}"/>
                  </a:ext>
                </a:extLst>
              </p:cNvPr>
              <p:cNvGrpSpPr/>
              <p:nvPr/>
            </p:nvGrpSpPr>
            <p:grpSpPr>
              <a:xfrm>
                <a:off x="3356187" y="2550679"/>
                <a:ext cx="463826" cy="2141345"/>
                <a:chOff x="10402957" y="1433195"/>
                <a:chExt cx="463826" cy="2141345"/>
              </a:xfrm>
            </p:grpSpPr>
            <p:sp>
              <p:nvSpPr>
                <p:cNvPr id="61" name="Frame 60">
                  <a:extLst>
                    <a:ext uri="{FF2B5EF4-FFF2-40B4-BE49-F238E27FC236}">
                      <a16:creationId xmlns:a16="http://schemas.microsoft.com/office/drawing/2014/main" id="{AFC4B12F-E558-BE0D-AE34-493DBCDFAD96}"/>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Oval 61">
                  <a:extLst>
                    <a:ext uri="{FF2B5EF4-FFF2-40B4-BE49-F238E27FC236}">
                      <a16:creationId xmlns:a16="http://schemas.microsoft.com/office/drawing/2014/main" id="{744A3C17-CC40-A0F6-430E-5836A579FBC3}"/>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15864C4-C0B5-AA9E-A478-5275AEF888E8}"/>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C8A96C1-6DE4-31A4-A8E7-AF37C1CEA9FB}"/>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386BD4E9-6294-7ED5-F591-E77784E36D6C}"/>
                  </a:ext>
                </a:extLst>
              </p:cNvPr>
              <p:cNvGrpSpPr/>
              <p:nvPr/>
            </p:nvGrpSpPr>
            <p:grpSpPr>
              <a:xfrm>
                <a:off x="4819687" y="2550679"/>
                <a:ext cx="463826" cy="2141345"/>
                <a:chOff x="10402957" y="1433195"/>
                <a:chExt cx="463826" cy="2141345"/>
              </a:xfrm>
            </p:grpSpPr>
            <p:sp>
              <p:nvSpPr>
                <p:cNvPr id="57" name="Frame 56">
                  <a:extLst>
                    <a:ext uri="{FF2B5EF4-FFF2-40B4-BE49-F238E27FC236}">
                      <a16:creationId xmlns:a16="http://schemas.microsoft.com/office/drawing/2014/main" id="{22285568-29E1-E748-6D9E-8E8631AF86D8}"/>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Oval 57">
                  <a:extLst>
                    <a:ext uri="{FF2B5EF4-FFF2-40B4-BE49-F238E27FC236}">
                      <a16:creationId xmlns:a16="http://schemas.microsoft.com/office/drawing/2014/main" id="{31BA8DC0-71AC-EDAE-12A5-0583000C971C}"/>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BAA5FE8-4761-7D77-17A9-10FFC30B8903}"/>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E5873C1A-2F8A-A7FB-5E9D-4DE730054CB9}"/>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CE9DA583-99C7-6E75-B4B2-2E46B1BC0E11}"/>
                  </a:ext>
                </a:extLst>
              </p:cNvPr>
              <p:cNvGrpSpPr/>
              <p:nvPr/>
            </p:nvGrpSpPr>
            <p:grpSpPr>
              <a:xfrm>
                <a:off x="7908163" y="2552528"/>
                <a:ext cx="463826" cy="2141345"/>
                <a:chOff x="10402957" y="1433195"/>
                <a:chExt cx="463826" cy="2141345"/>
              </a:xfrm>
            </p:grpSpPr>
            <p:sp>
              <p:nvSpPr>
                <p:cNvPr id="53" name="Frame 52">
                  <a:extLst>
                    <a:ext uri="{FF2B5EF4-FFF2-40B4-BE49-F238E27FC236}">
                      <a16:creationId xmlns:a16="http://schemas.microsoft.com/office/drawing/2014/main" id="{81B896F7-C251-1ECB-41F4-0BADA2B6CB1B}"/>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Oval 53">
                  <a:extLst>
                    <a:ext uri="{FF2B5EF4-FFF2-40B4-BE49-F238E27FC236}">
                      <a16:creationId xmlns:a16="http://schemas.microsoft.com/office/drawing/2014/main" id="{507DF2E1-9370-A848-49FF-84616D60CFC9}"/>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523E5416-E46E-50FD-25FB-4C86FE2AB557}"/>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857FF2D5-1CE8-864E-D551-5439FAE2FE71}"/>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id="{F1A7E3CF-D3FF-F749-306F-8D48D05347A6}"/>
                  </a:ext>
                </a:extLst>
              </p:cNvPr>
              <p:cNvGrpSpPr/>
              <p:nvPr/>
            </p:nvGrpSpPr>
            <p:grpSpPr>
              <a:xfrm>
                <a:off x="1913614" y="2550678"/>
                <a:ext cx="463826" cy="2141345"/>
                <a:chOff x="10402957" y="1433195"/>
                <a:chExt cx="463826" cy="2141345"/>
              </a:xfrm>
            </p:grpSpPr>
            <p:sp>
              <p:nvSpPr>
                <p:cNvPr id="49" name="Frame 48">
                  <a:extLst>
                    <a:ext uri="{FF2B5EF4-FFF2-40B4-BE49-F238E27FC236}">
                      <a16:creationId xmlns:a16="http://schemas.microsoft.com/office/drawing/2014/main" id="{74B2D9F1-928E-E2C1-A517-BD5741AED14D}"/>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Oval 49">
                  <a:extLst>
                    <a:ext uri="{FF2B5EF4-FFF2-40B4-BE49-F238E27FC236}">
                      <a16:creationId xmlns:a16="http://schemas.microsoft.com/office/drawing/2014/main" id="{2FE0F26F-BE82-E5DA-271E-C70453E3EE42}"/>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BAE2129-263D-112C-461F-573C193C91B0}"/>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36F0C83-DFCF-5C07-99B5-7B1545520347}"/>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 name="Straight Arrow Connector 14">
                <a:extLst>
                  <a:ext uri="{FF2B5EF4-FFF2-40B4-BE49-F238E27FC236}">
                    <a16:creationId xmlns:a16="http://schemas.microsoft.com/office/drawing/2014/main" id="{A458C2D4-A2E1-E8A4-E0F1-C0EA405BB52E}"/>
                  </a:ext>
                </a:extLst>
              </p:cNvPr>
              <p:cNvCxnSpPr/>
              <p:nvPr/>
            </p:nvCxnSpPr>
            <p:spPr>
              <a:xfrm>
                <a:off x="838200" y="362135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AE92CDA-9756-98D0-09F4-CA19BF0105BB}"/>
                  </a:ext>
                </a:extLst>
              </p:cNvPr>
              <p:cNvCxnSpPr/>
              <p:nvPr/>
            </p:nvCxnSpPr>
            <p:spPr>
              <a:xfrm>
                <a:off x="2429087" y="362135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D22E274-BD3B-F48B-8539-E0A316AE32BB}"/>
                  </a:ext>
                </a:extLst>
              </p:cNvPr>
              <p:cNvCxnSpPr/>
              <p:nvPr/>
            </p:nvCxnSpPr>
            <p:spPr>
              <a:xfrm>
                <a:off x="5382113" y="362135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139B339A-66B6-8C54-E343-EDA6ED3946CA}"/>
                      </a:ext>
                    </a:extLst>
                  </p:cNvPr>
                  <p:cNvSpPr txBox="1"/>
                  <p:nvPr/>
                </p:nvSpPr>
                <p:spPr>
                  <a:xfrm>
                    <a:off x="6350740" y="3332835"/>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m:t>
                          </m:r>
                        </m:oMath>
                      </m:oMathPara>
                    </a14:m>
                    <a:endParaRPr lang="en-US" sz="2400" dirty="0"/>
                  </a:p>
                </p:txBody>
              </p:sp>
            </mc:Choice>
            <mc:Fallback xmlns="">
              <p:sp>
                <p:nvSpPr>
                  <p:cNvPr id="18" name="TextBox 17">
                    <a:extLst>
                      <a:ext uri="{FF2B5EF4-FFF2-40B4-BE49-F238E27FC236}">
                        <a16:creationId xmlns:a16="http://schemas.microsoft.com/office/drawing/2014/main" id="{139B339A-66B6-8C54-E343-EDA6ED3946CA}"/>
                      </a:ext>
                    </a:extLst>
                  </p:cNvPr>
                  <p:cNvSpPr txBox="1">
                    <a:spLocks noRot="1" noChangeAspect="1" noMove="1" noResize="1" noEditPoints="1" noAdjustHandles="1" noChangeArrowheads="1" noChangeShapeType="1" noTextEdit="1"/>
                  </p:cNvSpPr>
                  <p:nvPr/>
                </p:nvSpPr>
                <p:spPr>
                  <a:xfrm>
                    <a:off x="6350740" y="3332835"/>
                    <a:ext cx="299762" cy="369332"/>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5FFDB4DE-2F1B-4477-5BCE-B772C7A31A51}"/>
                  </a:ext>
                </a:extLst>
              </p:cNvPr>
              <p:cNvCxnSpPr/>
              <p:nvPr/>
            </p:nvCxnSpPr>
            <p:spPr>
              <a:xfrm>
                <a:off x="6791813" y="361050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21556BD0-691D-B9BF-8291-1E70343E466C}"/>
                  </a:ext>
                </a:extLst>
              </p:cNvPr>
              <p:cNvCxnSpPr>
                <a:cxnSpLocks/>
              </p:cNvCxnSpPr>
              <p:nvPr/>
            </p:nvCxnSpPr>
            <p:spPr>
              <a:xfrm flipH="1" flipV="1">
                <a:off x="5054476" y="4785529"/>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F41BBBF-FDCA-17F7-0E26-7B70E398CE80}"/>
                  </a:ext>
                </a:extLst>
              </p:cNvPr>
              <p:cNvCxnSpPr>
                <a:cxnSpLocks/>
              </p:cNvCxnSpPr>
              <p:nvPr/>
            </p:nvCxnSpPr>
            <p:spPr>
              <a:xfrm flipH="1" flipV="1">
                <a:off x="8140076" y="4785529"/>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087A19D2-11DE-2754-72E2-C0E60283A20A}"/>
                  </a:ext>
                </a:extLst>
              </p:cNvPr>
              <p:cNvCxnSpPr>
                <a:cxnSpLocks/>
              </p:cNvCxnSpPr>
              <p:nvPr/>
            </p:nvCxnSpPr>
            <p:spPr>
              <a:xfrm flipH="1" flipV="1">
                <a:off x="8072568" y="2097488"/>
                <a:ext cx="15869" cy="387846"/>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5E53A4A7-75B4-159E-4833-3FA8E3004C0E}"/>
                  </a:ext>
                </a:extLst>
              </p:cNvPr>
              <p:cNvGrpSpPr/>
              <p:nvPr/>
            </p:nvGrpSpPr>
            <p:grpSpPr>
              <a:xfrm>
                <a:off x="871705" y="1568051"/>
                <a:ext cx="8090775" cy="4066312"/>
                <a:chOff x="871705" y="1568051"/>
                <a:chExt cx="8090775" cy="4066312"/>
              </a:xfrm>
            </p:grpSpPr>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E3CD4991-3B7C-461A-A0B7-29C50CADF2FA}"/>
                        </a:ext>
                      </a:extLst>
                    </p:cNvPr>
                    <p:cNvSpPr txBox="1"/>
                    <p:nvPr/>
                  </p:nvSpPr>
                  <p:spPr>
                    <a:xfrm>
                      <a:off x="871705" y="3086614"/>
                      <a:ext cx="8427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CA" sz="2800" i="1">
                                    <a:latin typeface="Cambria Math" panose="02040503050406030204" pitchFamily="18" charset="0"/>
                                  </a:rPr>
                                  <m:t>𝑎</m:t>
                                </m:r>
                              </m:e>
                              <m:sup>
                                <m:r>
                                  <a:rPr lang="en-CA" sz="2800" i="1">
                                    <a:latin typeface="Cambria Math" panose="02040503050406030204" pitchFamily="18" charset="0"/>
                                  </a:rPr>
                                  <m:t>&lt;0&gt;</m:t>
                                </m:r>
                              </m:sup>
                            </m:sSup>
                          </m:oMath>
                        </m:oMathPara>
                      </a14:m>
                      <a:endParaRPr lang="en-US" sz="2800" dirty="0"/>
                    </a:p>
                  </p:txBody>
                </p:sp>
              </mc:Choice>
              <mc:Fallback xmlns="">
                <p:sp>
                  <p:nvSpPr>
                    <p:cNvPr id="26" name="TextBox 25">
                      <a:extLst>
                        <a:ext uri="{FF2B5EF4-FFF2-40B4-BE49-F238E27FC236}">
                          <a16:creationId xmlns:a16="http://schemas.microsoft.com/office/drawing/2014/main" id="{E3CD4991-3B7C-461A-A0B7-29C50CADF2FA}"/>
                        </a:ext>
                      </a:extLst>
                    </p:cNvPr>
                    <p:cNvSpPr txBox="1">
                      <a:spLocks noRot="1" noChangeAspect="1" noMove="1" noResize="1" noEditPoints="1" noAdjustHandles="1" noChangeArrowheads="1" noChangeShapeType="1" noTextEdit="1"/>
                    </p:cNvSpPr>
                    <p:nvPr/>
                  </p:nvSpPr>
                  <p:spPr>
                    <a:xfrm>
                      <a:off x="871705" y="3086614"/>
                      <a:ext cx="842795" cy="430887"/>
                    </a:xfrm>
                    <a:prstGeom prst="rect">
                      <a:avLst/>
                    </a:prstGeom>
                    <a:blipFill>
                      <a:blip r:embed="rId4"/>
                      <a:stretch>
                        <a:fillRect l="-4412"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F84A626-D9FE-10CA-CD99-E9334F303225}"/>
                        </a:ext>
                      </a:extLst>
                    </p:cNvPr>
                    <p:cNvSpPr txBox="1"/>
                    <p:nvPr/>
                  </p:nvSpPr>
                  <p:spPr>
                    <a:xfrm>
                      <a:off x="2483516" y="3154550"/>
                      <a:ext cx="8427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&lt;1&gt;</m:t>
                                </m:r>
                              </m:sup>
                            </m:sSup>
                          </m:oMath>
                        </m:oMathPara>
                      </a14:m>
                      <a:endParaRPr lang="en-US" sz="2800" dirty="0"/>
                    </a:p>
                  </p:txBody>
                </p:sp>
              </mc:Choice>
              <mc:Fallback xmlns="">
                <p:sp>
                  <p:nvSpPr>
                    <p:cNvPr id="27" name="TextBox 26">
                      <a:extLst>
                        <a:ext uri="{FF2B5EF4-FFF2-40B4-BE49-F238E27FC236}">
                          <a16:creationId xmlns:a16="http://schemas.microsoft.com/office/drawing/2014/main" id="{0F84A626-D9FE-10CA-CD99-E9334F303225}"/>
                        </a:ext>
                      </a:extLst>
                    </p:cNvPr>
                    <p:cNvSpPr txBox="1">
                      <a:spLocks noRot="1" noChangeAspect="1" noMove="1" noResize="1" noEditPoints="1" noAdjustHandles="1" noChangeArrowheads="1" noChangeShapeType="1" noTextEdit="1"/>
                    </p:cNvSpPr>
                    <p:nvPr/>
                  </p:nvSpPr>
                  <p:spPr>
                    <a:xfrm>
                      <a:off x="2483516" y="3154550"/>
                      <a:ext cx="842795" cy="430887"/>
                    </a:xfrm>
                    <a:prstGeom prst="rect">
                      <a:avLst/>
                    </a:prstGeom>
                    <a:blipFill>
                      <a:blip r:embed="rId5"/>
                      <a:stretch>
                        <a:fillRect l="-5970" t="-2857" r="-29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2543F73-E122-326B-75E8-42FA239939AA}"/>
                        </a:ext>
                      </a:extLst>
                    </p:cNvPr>
                    <p:cNvSpPr txBox="1"/>
                    <p:nvPr/>
                  </p:nvSpPr>
                  <p:spPr>
                    <a:xfrm>
                      <a:off x="3893676" y="3086614"/>
                      <a:ext cx="8427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&lt;2&gt;</m:t>
                                </m:r>
                              </m:sup>
                            </m:sSup>
                          </m:oMath>
                        </m:oMathPara>
                      </a14:m>
                      <a:endParaRPr lang="en-US" sz="2800" dirty="0"/>
                    </a:p>
                  </p:txBody>
                </p:sp>
              </mc:Choice>
              <mc:Fallback xmlns="">
                <p:sp>
                  <p:nvSpPr>
                    <p:cNvPr id="28" name="TextBox 27">
                      <a:extLst>
                        <a:ext uri="{FF2B5EF4-FFF2-40B4-BE49-F238E27FC236}">
                          <a16:creationId xmlns:a16="http://schemas.microsoft.com/office/drawing/2014/main" id="{D2543F73-E122-326B-75E8-42FA239939AA}"/>
                        </a:ext>
                      </a:extLst>
                    </p:cNvPr>
                    <p:cNvSpPr txBox="1">
                      <a:spLocks noRot="1" noChangeAspect="1" noMove="1" noResize="1" noEditPoints="1" noAdjustHandles="1" noChangeArrowheads="1" noChangeShapeType="1" noTextEdit="1"/>
                    </p:cNvSpPr>
                    <p:nvPr/>
                  </p:nvSpPr>
                  <p:spPr>
                    <a:xfrm>
                      <a:off x="3893676" y="3086614"/>
                      <a:ext cx="842795" cy="430887"/>
                    </a:xfrm>
                    <a:prstGeom prst="rect">
                      <a:avLst/>
                    </a:prstGeom>
                    <a:blipFill>
                      <a:blip r:embed="rId6"/>
                      <a:stretch>
                        <a:fillRect l="-4412"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A7DE1B70-5AEB-EA4E-2B27-BFF854D862FA}"/>
                        </a:ext>
                      </a:extLst>
                    </p:cNvPr>
                    <p:cNvSpPr txBox="1"/>
                    <p:nvPr/>
                  </p:nvSpPr>
                  <p:spPr>
                    <a:xfrm>
                      <a:off x="1821450" y="5216239"/>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29" name="TextBox 28">
                      <a:extLst>
                        <a:ext uri="{FF2B5EF4-FFF2-40B4-BE49-F238E27FC236}">
                          <a16:creationId xmlns:a16="http://schemas.microsoft.com/office/drawing/2014/main" id="{A7DE1B70-5AEB-EA4E-2B27-BFF854D862FA}"/>
                        </a:ext>
                      </a:extLst>
                    </p:cNvPr>
                    <p:cNvSpPr txBox="1">
                      <a:spLocks noRot="1" noChangeAspect="1" noMove="1" noResize="1" noEditPoints="1" noAdjustHandles="1" noChangeArrowheads="1" noChangeShapeType="1" noTextEdit="1"/>
                    </p:cNvSpPr>
                    <p:nvPr/>
                  </p:nvSpPr>
                  <p:spPr>
                    <a:xfrm>
                      <a:off x="1821450" y="5216239"/>
                      <a:ext cx="722057" cy="369332"/>
                    </a:xfrm>
                    <a:prstGeom prst="rect">
                      <a:avLst/>
                    </a:prstGeom>
                    <a:blipFill>
                      <a:blip r:embed="rId7"/>
                      <a:stretch>
                        <a:fillRect l="-5172"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8C033A52-1929-36A5-5D14-1602772B8B3C}"/>
                        </a:ext>
                      </a:extLst>
                    </p:cNvPr>
                    <p:cNvSpPr txBox="1"/>
                    <p:nvPr/>
                  </p:nvSpPr>
                  <p:spPr>
                    <a:xfrm>
                      <a:off x="3339219" y="5189207"/>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30" name="TextBox 29">
                      <a:extLst>
                        <a:ext uri="{FF2B5EF4-FFF2-40B4-BE49-F238E27FC236}">
                          <a16:creationId xmlns:a16="http://schemas.microsoft.com/office/drawing/2014/main" id="{8C033A52-1929-36A5-5D14-1602772B8B3C}"/>
                        </a:ext>
                      </a:extLst>
                    </p:cNvPr>
                    <p:cNvSpPr txBox="1">
                      <a:spLocks noRot="1" noChangeAspect="1" noMove="1" noResize="1" noEditPoints="1" noAdjustHandles="1" noChangeArrowheads="1" noChangeShapeType="1" noTextEdit="1"/>
                    </p:cNvSpPr>
                    <p:nvPr/>
                  </p:nvSpPr>
                  <p:spPr>
                    <a:xfrm>
                      <a:off x="3339219" y="5189207"/>
                      <a:ext cx="722057" cy="369332"/>
                    </a:xfrm>
                    <a:prstGeom prst="rect">
                      <a:avLst/>
                    </a:prstGeom>
                    <a:blipFill>
                      <a:blip r:embed="rId8"/>
                      <a:stretch>
                        <a:fillRect l="-5172" r="-17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A6EE05F-5EFB-4865-5581-DB3402F2F39F}"/>
                        </a:ext>
                      </a:extLst>
                    </p:cNvPr>
                    <p:cNvSpPr txBox="1"/>
                    <p:nvPr/>
                  </p:nvSpPr>
                  <p:spPr>
                    <a:xfrm>
                      <a:off x="4842700" y="5197416"/>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31" name="TextBox 30">
                      <a:extLst>
                        <a:ext uri="{FF2B5EF4-FFF2-40B4-BE49-F238E27FC236}">
                          <a16:creationId xmlns:a16="http://schemas.microsoft.com/office/drawing/2014/main" id="{8A6EE05F-5EFB-4865-5581-DB3402F2F39F}"/>
                        </a:ext>
                      </a:extLst>
                    </p:cNvPr>
                    <p:cNvSpPr txBox="1">
                      <a:spLocks noRot="1" noChangeAspect="1" noMove="1" noResize="1" noEditPoints="1" noAdjustHandles="1" noChangeArrowheads="1" noChangeShapeType="1" noTextEdit="1"/>
                    </p:cNvSpPr>
                    <p:nvPr/>
                  </p:nvSpPr>
                  <p:spPr>
                    <a:xfrm>
                      <a:off x="4842700" y="5197416"/>
                      <a:ext cx="722057" cy="369332"/>
                    </a:xfrm>
                    <a:prstGeom prst="rect">
                      <a:avLst/>
                    </a:prstGeom>
                    <a:blipFill>
                      <a:blip r:embed="rId9"/>
                      <a:stretch>
                        <a:fillRect l="-5172"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9B6C50FE-5E9D-6FF9-70CE-7504D00F1E06}"/>
                        </a:ext>
                      </a:extLst>
                    </p:cNvPr>
                    <p:cNvSpPr txBox="1"/>
                    <p:nvPr/>
                  </p:nvSpPr>
                  <p:spPr>
                    <a:xfrm>
                      <a:off x="7778310" y="5265031"/>
                      <a:ext cx="82458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sSub>
                                  <m:sSubPr>
                                    <m:ctrlPr>
                                      <a:rPr lang="en-CA" sz="2400" i="1" smtClean="0">
                                        <a:latin typeface="Cambria Math" panose="02040503050406030204" pitchFamily="18" charset="0"/>
                                      </a:rPr>
                                    </m:ctrlPr>
                                  </m:sSubPr>
                                  <m:e>
                                    <m:r>
                                      <a:rPr lang="en-CA" sz="2400" b="0" i="1" smtClean="0">
                                        <a:latin typeface="Cambria Math" panose="02040503050406030204" pitchFamily="18" charset="0"/>
                                      </a:rPr>
                                      <m:t>𝑇</m:t>
                                    </m:r>
                                  </m:e>
                                  <m:sub>
                                    <m:r>
                                      <a:rPr lang="en-CA" sz="2400" b="0" i="1" smtClean="0">
                                        <a:latin typeface="Cambria Math" panose="02040503050406030204" pitchFamily="18" charset="0"/>
                                      </a:rPr>
                                      <m:t>𝑥</m:t>
                                    </m:r>
                                  </m:sub>
                                </m:sSub>
                                <m:r>
                                  <a:rPr lang="en-CA" sz="2400" i="1">
                                    <a:latin typeface="Cambria Math" panose="02040503050406030204" pitchFamily="18" charset="0"/>
                                  </a:rPr>
                                  <m:t>&gt;</m:t>
                                </m:r>
                              </m:sup>
                            </m:sSup>
                          </m:oMath>
                        </m:oMathPara>
                      </a14:m>
                      <a:endParaRPr lang="en-US" sz="2400" dirty="0"/>
                    </a:p>
                  </p:txBody>
                </p:sp>
              </mc:Choice>
              <mc:Fallback xmlns="">
                <p:sp>
                  <p:nvSpPr>
                    <p:cNvPr id="32" name="TextBox 31">
                      <a:extLst>
                        <a:ext uri="{FF2B5EF4-FFF2-40B4-BE49-F238E27FC236}">
                          <a16:creationId xmlns:a16="http://schemas.microsoft.com/office/drawing/2014/main" id="{9B6C50FE-5E9D-6FF9-70CE-7504D00F1E06}"/>
                        </a:ext>
                      </a:extLst>
                    </p:cNvPr>
                    <p:cNvSpPr txBox="1">
                      <a:spLocks noRot="1" noChangeAspect="1" noMove="1" noResize="1" noEditPoints="1" noAdjustHandles="1" noChangeArrowheads="1" noChangeShapeType="1" noTextEdit="1"/>
                    </p:cNvSpPr>
                    <p:nvPr/>
                  </p:nvSpPr>
                  <p:spPr>
                    <a:xfrm>
                      <a:off x="7778310" y="5265031"/>
                      <a:ext cx="824585" cy="369332"/>
                    </a:xfrm>
                    <a:prstGeom prst="rect">
                      <a:avLst/>
                    </a:prstGeom>
                    <a:blipFill>
                      <a:blip r:embed="rId10"/>
                      <a:stretch>
                        <a:fillRect l="-3030" r="-30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3C5C2233-BE45-3EC6-1025-4F43FB8443FC}"/>
                        </a:ext>
                      </a:extLst>
                    </p:cNvPr>
                    <p:cNvSpPr txBox="1"/>
                    <p:nvPr/>
                  </p:nvSpPr>
                  <p:spPr>
                    <a:xfrm>
                      <a:off x="7746910" y="1571357"/>
                      <a:ext cx="755271" cy="3764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i="1">
                                    <a:latin typeface="Cambria Math" panose="02040503050406030204" pitchFamily="18" charset="0"/>
                                  </a:rPr>
                                  <m:t>&lt;</m:t>
                                </m:r>
                                <m:sSub>
                                  <m:sSubPr>
                                    <m:ctrlPr>
                                      <a:rPr lang="en-CA" sz="2400" i="1" smtClean="0">
                                        <a:latin typeface="Cambria Math" panose="02040503050406030204" pitchFamily="18" charset="0"/>
                                      </a:rPr>
                                    </m:ctrlPr>
                                  </m:sSubPr>
                                  <m:e>
                                    <m:r>
                                      <a:rPr lang="en-CA" sz="2400" b="0" i="1" smtClean="0">
                                        <a:latin typeface="Cambria Math" panose="02040503050406030204" pitchFamily="18" charset="0"/>
                                      </a:rPr>
                                      <m:t>𝑇</m:t>
                                    </m:r>
                                  </m:e>
                                  <m:sub>
                                    <m:r>
                                      <a:rPr lang="en-CA" sz="2400" b="0" i="1" smtClean="0">
                                        <a:latin typeface="Cambria Math" panose="02040503050406030204" pitchFamily="18" charset="0"/>
                                      </a:rPr>
                                      <m:t>𝑦</m:t>
                                    </m:r>
                                  </m:sub>
                                </m:sSub>
                                <m:r>
                                  <a:rPr lang="en-CA" sz="2400" i="1">
                                    <a:latin typeface="Cambria Math" panose="02040503050406030204" pitchFamily="18" charset="0"/>
                                  </a:rPr>
                                  <m:t>&gt;</m:t>
                                </m:r>
                              </m:sup>
                            </m:sSup>
                          </m:oMath>
                        </m:oMathPara>
                      </a14:m>
                      <a:endParaRPr lang="en-US" sz="2400" dirty="0"/>
                    </a:p>
                  </p:txBody>
                </p:sp>
              </mc:Choice>
              <mc:Fallback xmlns="">
                <p:sp>
                  <p:nvSpPr>
                    <p:cNvPr id="33" name="TextBox 32">
                      <a:extLst>
                        <a:ext uri="{FF2B5EF4-FFF2-40B4-BE49-F238E27FC236}">
                          <a16:creationId xmlns:a16="http://schemas.microsoft.com/office/drawing/2014/main" id="{3C5C2233-BE45-3EC6-1025-4F43FB8443FC}"/>
                        </a:ext>
                      </a:extLst>
                    </p:cNvPr>
                    <p:cNvSpPr txBox="1">
                      <a:spLocks noRot="1" noChangeAspect="1" noMove="1" noResize="1" noEditPoints="1" noAdjustHandles="1" noChangeArrowheads="1" noChangeShapeType="1" noTextEdit="1"/>
                    </p:cNvSpPr>
                    <p:nvPr/>
                  </p:nvSpPr>
                  <p:spPr>
                    <a:xfrm>
                      <a:off x="7746910" y="1571357"/>
                      <a:ext cx="755271" cy="376450"/>
                    </a:xfrm>
                    <a:prstGeom prst="rect">
                      <a:avLst/>
                    </a:prstGeom>
                    <a:blipFill>
                      <a:blip r:embed="rId11"/>
                      <a:stretch>
                        <a:fillRect l="-13333" t="-12903" r="-10000"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B8ECC646-36DE-8A84-1A03-81F73B488EE1}"/>
                        </a:ext>
                      </a:extLst>
                    </p:cNvPr>
                    <p:cNvSpPr txBox="1"/>
                    <p:nvPr/>
                  </p:nvSpPr>
                  <p:spPr>
                    <a:xfrm>
                      <a:off x="4749764" y="1632594"/>
                      <a:ext cx="755271" cy="3764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34" name="TextBox 33">
                      <a:extLst>
                        <a:ext uri="{FF2B5EF4-FFF2-40B4-BE49-F238E27FC236}">
                          <a16:creationId xmlns:a16="http://schemas.microsoft.com/office/drawing/2014/main" id="{B8ECC646-36DE-8A84-1A03-81F73B488EE1}"/>
                        </a:ext>
                      </a:extLst>
                    </p:cNvPr>
                    <p:cNvSpPr txBox="1">
                      <a:spLocks noRot="1" noChangeAspect="1" noMove="1" noResize="1" noEditPoints="1" noAdjustHandles="1" noChangeArrowheads="1" noChangeShapeType="1" noTextEdit="1"/>
                    </p:cNvSpPr>
                    <p:nvPr/>
                  </p:nvSpPr>
                  <p:spPr>
                    <a:xfrm>
                      <a:off x="4749764" y="1632594"/>
                      <a:ext cx="755271" cy="376450"/>
                    </a:xfrm>
                    <a:prstGeom prst="rect">
                      <a:avLst/>
                    </a:prstGeom>
                    <a:blipFill>
                      <a:blip r:embed="rId12"/>
                      <a:stretch>
                        <a:fillRect l="-6557" t="-1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FB50DC6-DD1E-60B0-AFAB-810C5FC12BD0}"/>
                        </a:ext>
                      </a:extLst>
                    </p:cNvPr>
                    <p:cNvSpPr txBox="1"/>
                    <p:nvPr/>
                  </p:nvSpPr>
                  <p:spPr>
                    <a:xfrm>
                      <a:off x="3350180" y="1578526"/>
                      <a:ext cx="755271" cy="3764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35" name="TextBox 34">
                      <a:extLst>
                        <a:ext uri="{FF2B5EF4-FFF2-40B4-BE49-F238E27FC236}">
                          <a16:creationId xmlns:a16="http://schemas.microsoft.com/office/drawing/2014/main" id="{1FB50DC6-DD1E-60B0-AFAB-810C5FC12BD0}"/>
                        </a:ext>
                      </a:extLst>
                    </p:cNvPr>
                    <p:cNvSpPr txBox="1">
                      <a:spLocks noRot="1" noChangeAspect="1" noMove="1" noResize="1" noEditPoints="1" noAdjustHandles="1" noChangeArrowheads="1" noChangeShapeType="1" noTextEdit="1"/>
                    </p:cNvSpPr>
                    <p:nvPr/>
                  </p:nvSpPr>
                  <p:spPr>
                    <a:xfrm>
                      <a:off x="3350180" y="1578526"/>
                      <a:ext cx="755271" cy="376450"/>
                    </a:xfrm>
                    <a:prstGeom prst="rect">
                      <a:avLst/>
                    </a:prstGeom>
                    <a:blipFill>
                      <a:blip r:embed="rId13"/>
                      <a:stretch>
                        <a:fillRect l="-8333" t="-16129" r="-1667" b="-19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77E8D2BE-3772-7BB6-2D11-CE4C7E46E468}"/>
                        </a:ext>
                      </a:extLst>
                    </p:cNvPr>
                    <p:cNvSpPr txBox="1"/>
                    <p:nvPr/>
                  </p:nvSpPr>
                  <p:spPr>
                    <a:xfrm>
                      <a:off x="1847814" y="1568051"/>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36" name="TextBox 35">
                      <a:extLst>
                        <a:ext uri="{FF2B5EF4-FFF2-40B4-BE49-F238E27FC236}">
                          <a16:creationId xmlns:a16="http://schemas.microsoft.com/office/drawing/2014/main" id="{77E8D2BE-3772-7BB6-2D11-CE4C7E46E468}"/>
                        </a:ext>
                      </a:extLst>
                    </p:cNvPr>
                    <p:cNvSpPr txBox="1">
                      <a:spLocks noRot="1" noChangeAspect="1" noMove="1" noResize="1" noEditPoints="1" noAdjustHandles="1" noChangeArrowheads="1" noChangeShapeType="1" noTextEdit="1"/>
                    </p:cNvSpPr>
                    <p:nvPr/>
                  </p:nvSpPr>
                  <p:spPr>
                    <a:xfrm>
                      <a:off x="1847814" y="1568051"/>
                      <a:ext cx="755271" cy="369332"/>
                    </a:xfrm>
                    <a:prstGeom prst="rect">
                      <a:avLst/>
                    </a:prstGeom>
                    <a:blipFill>
                      <a:blip r:embed="rId14"/>
                      <a:stretch>
                        <a:fillRect l="-8333" t="-13333" r="-1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FD28A5C9-BFC9-EAE3-D1E3-A0C0C5FE3624}"/>
                        </a:ext>
                      </a:extLst>
                    </p:cNvPr>
                    <p:cNvSpPr txBox="1"/>
                    <p:nvPr/>
                  </p:nvSpPr>
                  <p:spPr>
                    <a:xfrm>
                      <a:off x="1020673" y="3729056"/>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𝑎𝑎</m:t>
                                </m:r>
                              </m:sub>
                            </m:sSub>
                          </m:oMath>
                        </m:oMathPara>
                      </a14:m>
                      <a:endParaRPr lang="en-US" sz="2400" dirty="0"/>
                    </a:p>
                  </p:txBody>
                </p:sp>
              </mc:Choice>
              <mc:Fallback xmlns="">
                <p:sp>
                  <p:nvSpPr>
                    <p:cNvPr id="37" name="TextBox 36">
                      <a:extLst>
                        <a:ext uri="{FF2B5EF4-FFF2-40B4-BE49-F238E27FC236}">
                          <a16:creationId xmlns:a16="http://schemas.microsoft.com/office/drawing/2014/main" id="{FD28A5C9-BFC9-EAE3-D1E3-A0C0C5FE3624}"/>
                        </a:ext>
                      </a:extLst>
                    </p:cNvPr>
                    <p:cNvSpPr txBox="1">
                      <a:spLocks noRot="1" noChangeAspect="1" noMove="1" noResize="1" noEditPoints="1" noAdjustHandles="1" noChangeArrowheads="1" noChangeShapeType="1" noTextEdit="1"/>
                    </p:cNvSpPr>
                    <p:nvPr/>
                  </p:nvSpPr>
                  <p:spPr>
                    <a:xfrm>
                      <a:off x="1020673" y="3729056"/>
                      <a:ext cx="755271" cy="369332"/>
                    </a:xfrm>
                    <a:prstGeom prst="rect">
                      <a:avLst/>
                    </a:prstGeom>
                    <a:blipFill>
                      <a:blip r:embed="rId1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03E38589-953D-2E42-F4EE-BD5C5C465D3E}"/>
                        </a:ext>
                      </a:extLst>
                    </p:cNvPr>
                    <p:cNvSpPr txBox="1"/>
                    <p:nvPr/>
                  </p:nvSpPr>
                  <p:spPr>
                    <a:xfrm>
                      <a:off x="2571040" y="3729056"/>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𝑎𝑎</m:t>
                                </m:r>
                              </m:sub>
                            </m:sSub>
                          </m:oMath>
                        </m:oMathPara>
                      </a14:m>
                      <a:endParaRPr lang="en-US" sz="2400" dirty="0"/>
                    </a:p>
                  </p:txBody>
                </p:sp>
              </mc:Choice>
              <mc:Fallback xmlns="">
                <p:sp>
                  <p:nvSpPr>
                    <p:cNvPr id="38" name="TextBox 37">
                      <a:extLst>
                        <a:ext uri="{FF2B5EF4-FFF2-40B4-BE49-F238E27FC236}">
                          <a16:creationId xmlns:a16="http://schemas.microsoft.com/office/drawing/2014/main" id="{03E38589-953D-2E42-F4EE-BD5C5C465D3E}"/>
                        </a:ext>
                      </a:extLst>
                    </p:cNvPr>
                    <p:cNvSpPr txBox="1">
                      <a:spLocks noRot="1" noChangeAspect="1" noMove="1" noResize="1" noEditPoints="1" noAdjustHandles="1" noChangeArrowheads="1" noChangeShapeType="1" noTextEdit="1"/>
                    </p:cNvSpPr>
                    <p:nvPr/>
                  </p:nvSpPr>
                  <p:spPr>
                    <a:xfrm>
                      <a:off x="2571040" y="3729056"/>
                      <a:ext cx="755271" cy="369332"/>
                    </a:xfrm>
                    <a:prstGeom prst="rect">
                      <a:avLst/>
                    </a:prstGeom>
                    <a:blipFill>
                      <a:blip r:embed="rId1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114D2796-F5C7-4FFB-86CE-F0B8ED655A4A}"/>
                        </a:ext>
                      </a:extLst>
                    </p:cNvPr>
                    <p:cNvSpPr txBox="1"/>
                    <p:nvPr/>
                  </p:nvSpPr>
                  <p:spPr>
                    <a:xfrm>
                      <a:off x="4009895" y="3739359"/>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𝑎𝑎</m:t>
                                </m:r>
                              </m:sub>
                            </m:sSub>
                          </m:oMath>
                        </m:oMathPara>
                      </a14:m>
                      <a:endParaRPr lang="en-US" sz="2400" dirty="0"/>
                    </a:p>
                  </p:txBody>
                </p:sp>
              </mc:Choice>
              <mc:Fallback xmlns="">
                <p:sp>
                  <p:nvSpPr>
                    <p:cNvPr id="39" name="TextBox 38">
                      <a:extLst>
                        <a:ext uri="{FF2B5EF4-FFF2-40B4-BE49-F238E27FC236}">
                          <a16:creationId xmlns:a16="http://schemas.microsoft.com/office/drawing/2014/main" id="{114D2796-F5C7-4FFB-86CE-F0B8ED655A4A}"/>
                        </a:ext>
                      </a:extLst>
                    </p:cNvPr>
                    <p:cNvSpPr txBox="1">
                      <a:spLocks noRot="1" noChangeAspect="1" noMove="1" noResize="1" noEditPoints="1" noAdjustHandles="1" noChangeArrowheads="1" noChangeShapeType="1" noTextEdit="1"/>
                    </p:cNvSpPr>
                    <p:nvPr/>
                  </p:nvSpPr>
                  <p:spPr>
                    <a:xfrm>
                      <a:off x="4009895" y="3739359"/>
                      <a:ext cx="755271" cy="369332"/>
                    </a:xfrm>
                    <a:prstGeom prst="rect">
                      <a:avLst/>
                    </a:prstGeom>
                    <a:blipFill>
                      <a:blip r:embed="rId17"/>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29B0A1A-DD80-D346-5AA3-E13A0D48892E}"/>
                        </a:ext>
                      </a:extLst>
                    </p:cNvPr>
                    <p:cNvSpPr txBox="1"/>
                    <p:nvPr/>
                  </p:nvSpPr>
                  <p:spPr>
                    <a:xfrm>
                      <a:off x="2111966" y="4718856"/>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𝑎𝑥</m:t>
                                </m:r>
                              </m:sub>
                            </m:sSub>
                          </m:oMath>
                        </m:oMathPara>
                      </a14:m>
                      <a:endParaRPr lang="en-US" sz="2400" dirty="0"/>
                    </a:p>
                  </p:txBody>
                </p:sp>
              </mc:Choice>
              <mc:Fallback xmlns="">
                <p:sp>
                  <p:nvSpPr>
                    <p:cNvPr id="40" name="TextBox 39">
                      <a:extLst>
                        <a:ext uri="{FF2B5EF4-FFF2-40B4-BE49-F238E27FC236}">
                          <a16:creationId xmlns:a16="http://schemas.microsoft.com/office/drawing/2014/main" id="{A29B0A1A-DD80-D346-5AA3-E13A0D48892E}"/>
                        </a:ext>
                      </a:extLst>
                    </p:cNvPr>
                    <p:cNvSpPr txBox="1">
                      <a:spLocks noRot="1" noChangeAspect="1" noMove="1" noResize="1" noEditPoints="1" noAdjustHandles="1" noChangeArrowheads="1" noChangeShapeType="1" noTextEdit="1"/>
                    </p:cNvSpPr>
                    <p:nvPr/>
                  </p:nvSpPr>
                  <p:spPr>
                    <a:xfrm>
                      <a:off x="2111966" y="4718856"/>
                      <a:ext cx="755271" cy="369332"/>
                    </a:xfrm>
                    <a:prstGeom prst="rect">
                      <a:avLst/>
                    </a:prstGeom>
                    <a:blipFill>
                      <a:blip r:embed="rId18"/>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52BB75F-A723-333B-7F8C-917BA8BAF844}"/>
                        </a:ext>
                      </a:extLst>
                    </p:cNvPr>
                    <p:cNvSpPr txBox="1"/>
                    <p:nvPr/>
                  </p:nvSpPr>
                  <p:spPr>
                    <a:xfrm>
                      <a:off x="3568346" y="4745407"/>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𝑎𝑥</m:t>
                                </m:r>
                              </m:sub>
                            </m:sSub>
                          </m:oMath>
                        </m:oMathPara>
                      </a14:m>
                      <a:endParaRPr lang="en-US" sz="2400" dirty="0"/>
                    </a:p>
                  </p:txBody>
                </p:sp>
              </mc:Choice>
              <mc:Fallback xmlns="">
                <p:sp>
                  <p:nvSpPr>
                    <p:cNvPr id="41" name="TextBox 40">
                      <a:extLst>
                        <a:ext uri="{FF2B5EF4-FFF2-40B4-BE49-F238E27FC236}">
                          <a16:creationId xmlns:a16="http://schemas.microsoft.com/office/drawing/2014/main" id="{D52BB75F-A723-333B-7F8C-917BA8BAF844}"/>
                        </a:ext>
                      </a:extLst>
                    </p:cNvPr>
                    <p:cNvSpPr txBox="1">
                      <a:spLocks noRot="1" noChangeAspect="1" noMove="1" noResize="1" noEditPoints="1" noAdjustHandles="1" noChangeArrowheads="1" noChangeShapeType="1" noTextEdit="1"/>
                    </p:cNvSpPr>
                    <p:nvPr/>
                  </p:nvSpPr>
                  <p:spPr>
                    <a:xfrm>
                      <a:off x="3568346" y="4745407"/>
                      <a:ext cx="755271" cy="369332"/>
                    </a:xfrm>
                    <a:prstGeom prst="rect">
                      <a:avLst/>
                    </a:prstGeom>
                    <a:blipFill>
                      <a:blip r:embed="rId19"/>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8C359E15-C845-66B8-694A-A3CD93F1498A}"/>
                        </a:ext>
                      </a:extLst>
                    </p:cNvPr>
                    <p:cNvSpPr txBox="1"/>
                    <p:nvPr/>
                  </p:nvSpPr>
                  <p:spPr>
                    <a:xfrm>
                      <a:off x="5098940" y="4758340"/>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𝑎𝑥</m:t>
                                </m:r>
                              </m:sub>
                            </m:sSub>
                          </m:oMath>
                        </m:oMathPara>
                      </a14:m>
                      <a:endParaRPr lang="en-US" sz="2400" dirty="0"/>
                    </a:p>
                  </p:txBody>
                </p:sp>
              </mc:Choice>
              <mc:Fallback xmlns="">
                <p:sp>
                  <p:nvSpPr>
                    <p:cNvPr id="42" name="TextBox 41">
                      <a:extLst>
                        <a:ext uri="{FF2B5EF4-FFF2-40B4-BE49-F238E27FC236}">
                          <a16:creationId xmlns:a16="http://schemas.microsoft.com/office/drawing/2014/main" id="{8C359E15-C845-66B8-694A-A3CD93F1498A}"/>
                        </a:ext>
                      </a:extLst>
                    </p:cNvPr>
                    <p:cNvSpPr txBox="1">
                      <a:spLocks noRot="1" noChangeAspect="1" noMove="1" noResize="1" noEditPoints="1" noAdjustHandles="1" noChangeArrowheads="1" noChangeShapeType="1" noTextEdit="1"/>
                    </p:cNvSpPr>
                    <p:nvPr/>
                  </p:nvSpPr>
                  <p:spPr>
                    <a:xfrm>
                      <a:off x="5098940" y="4758340"/>
                      <a:ext cx="755271" cy="369332"/>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92EA4CA4-FFE2-26FB-F942-3A64D1C45D2A}"/>
                        </a:ext>
                      </a:extLst>
                    </p:cNvPr>
                    <p:cNvSpPr txBox="1"/>
                    <p:nvPr/>
                  </p:nvSpPr>
                  <p:spPr>
                    <a:xfrm>
                      <a:off x="8207209" y="4794786"/>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𝑎𝑥</m:t>
                                </m:r>
                              </m:sub>
                            </m:sSub>
                          </m:oMath>
                        </m:oMathPara>
                      </a14:m>
                      <a:endParaRPr lang="en-US" sz="2400" dirty="0"/>
                    </a:p>
                  </p:txBody>
                </p:sp>
              </mc:Choice>
              <mc:Fallback xmlns="">
                <p:sp>
                  <p:nvSpPr>
                    <p:cNvPr id="43" name="TextBox 42">
                      <a:extLst>
                        <a:ext uri="{FF2B5EF4-FFF2-40B4-BE49-F238E27FC236}">
                          <a16:creationId xmlns:a16="http://schemas.microsoft.com/office/drawing/2014/main" id="{92EA4CA4-FFE2-26FB-F942-3A64D1C45D2A}"/>
                        </a:ext>
                      </a:extLst>
                    </p:cNvPr>
                    <p:cNvSpPr txBox="1">
                      <a:spLocks noRot="1" noChangeAspect="1" noMove="1" noResize="1" noEditPoints="1" noAdjustHandles="1" noChangeArrowheads="1" noChangeShapeType="1" noTextEdit="1"/>
                    </p:cNvSpPr>
                    <p:nvPr/>
                  </p:nvSpPr>
                  <p:spPr>
                    <a:xfrm>
                      <a:off x="8207209" y="4794786"/>
                      <a:ext cx="755271" cy="369332"/>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EB0843E1-BE2C-7D14-1C46-E659D141EE29}"/>
                        </a:ext>
                      </a:extLst>
                    </p:cNvPr>
                    <p:cNvSpPr txBox="1"/>
                    <p:nvPr/>
                  </p:nvSpPr>
                  <p:spPr>
                    <a:xfrm>
                      <a:off x="3588100" y="2026634"/>
                      <a:ext cx="755271"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𝑦𝑎</m:t>
                                </m:r>
                              </m:sub>
                            </m:sSub>
                          </m:oMath>
                        </m:oMathPara>
                      </a14:m>
                      <a:endParaRPr lang="en-US" sz="2400" dirty="0"/>
                    </a:p>
                  </p:txBody>
                </p:sp>
              </mc:Choice>
              <mc:Fallback xmlns="">
                <p:sp>
                  <p:nvSpPr>
                    <p:cNvPr id="44" name="TextBox 43">
                      <a:extLst>
                        <a:ext uri="{FF2B5EF4-FFF2-40B4-BE49-F238E27FC236}">
                          <a16:creationId xmlns:a16="http://schemas.microsoft.com/office/drawing/2014/main" id="{EB0843E1-BE2C-7D14-1C46-E659D141EE29}"/>
                        </a:ext>
                      </a:extLst>
                    </p:cNvPr>
                    <p:cNvSpPr txBox="1">
                      <a:spLocks noRot="1" noChangeAspect="1" noMove="1" noResize="1" noEditPoints="1" noAdjustHandles="1" noChangeArrowheads="1" noChangeShapeType="1" noTextEdit="1"/>
                    </p:cNvSpPr>
                    <p:nvPr/>
                  </p:nvSpPr>
                  <p:spPr>
                    <a:xfrm>
                      <a:off x="3588100" y="2026634"/>
                      <a:ext cx="755271" cy="398507"/>
                    </a:xfrm>
                    <a:prstGeom prst="rect">
                      <a:avLst/>
                    </a:prstGeom>
                    <a:blipFill>
                      <a:blip r:embed="rId21"/>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7663C8F-EB8D-2591-FF13-71D414AE5D3C}"/>
                        </a:ext>
                      </a:extLst>
                    </p:cNvPr>
                    <p:cNvSpPr txBox="1"/>
                    <p:nvPr/>
                  </p:nvSpPr>
                  <p:spPr>
                    <a:xfrm>
                      <a:off x="5203168" y="2039371"/>
                      <a:ext cx="755271"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𝑦𝑎</m:t>
                                </m:r>
                              </m:sub>
                            </m:sSub>
                          </m:oMath>
                        </m:oMathPara>
                      </a14:m>
                      <a:endParaRPr lang="en-US" sz="2400" dirty="0"/>
                    </a:p>
                  </p:txBody>
                </p:sp>
              </mc:Choice>
              <mc:Fallback xmlns="">
                <p:sp>
                  <p:nvSpPr>
                    <p:cNvPr id="45" name="TextBox 44">
                      <a:extLst>
                        <a:ext uri="{FF2B5EF4-FFF2-40B4-BE49-F238E27FC236}">
                          <a16:creationId xmlns:a16="http://schemas.microsoft.com/office/drawing/2014/main" id="{07663C8F-EB8D-2591-FF13-71D414AE5D3C}"/>
                        </a:ext>
                      </a:extLst>
                    </p:cNvPr>
                    <p:cNvSpPr txBox="1">
                      <a:spLocks noRot="1" noChangeAspect="1" noMove="1" noResize="1" noEditPoints="1" noAdjustHandles="1" noChangeArrowheads="1" noChangeShapeType="1" noTextEdit="1"/>
                    </p:cNvSpPr>
                    <p:nvPr/>
                  </p:nvSpPr>
                  <p:spPr>
                    <a:xfrm>
                      <a:off x="5203168" y="2039371"/>
                      <a:ext cx="755271" cy="398507"/>
                    </a:xfrm>
                    <a:prstGeom prst="rect">
                      <a:avLst/>
                    </a:prstGeom>
                    <a:blipFill>
                      <a:blip r:embed="rId22"/>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D4680A61-A081-2E2C-9D21-140F05A63806}"/>
                        </a:ext>
                      </a:extLst>
                    </p:cNvPr>
                    <p:cNvSpPr txBox="1"/>
                    <p:nvPr/>
                  </p:nvSpPr>
                  <p:spPr>
                    <a:xfrm>
                      <a:off x="8124546" y="2039371"/>
                      <a:ext cx="755271"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𝑦𝑎</m:t>
                                </m:r>
                              </m:sub>
                            </m:sSub>
                          </m:oMath>
                        </m:oMathPara>
                      </a14:m>
                      <a:endParaRPr lang="en-US" sz="2400" dirty="0"/>
                    </a:p>
                  </p:txBody>
                </p:sp>
              </mc:Choice>
              <mc:Fallback xmlns="">
                <p:sp>
                  <p:nvSpPr>
                    <p:cNvPr id="46" name="TextBox 45">
                      <a:extLst>
                        <a:ext uri="{FF2B5EF4-FFF2-40B4-BE49-F238E27FC236}">
                          <a16:creationId xmlns:a16="http://schemas.microsoft.com/office/drawing/2014/main" id="{D4680A61-A081-2E2C-9D21-140F05A63806}"/>
                        </a:ext>
                      </a:extLst>
                    </p:cNvPr>
                    <p:cNvSpPr txBox="1">
                      <a:spLocks noRot="1" noChangeAspect="1" noMove="1" noResize="1" noEditPoints="1" noAdjustHandles="1" noChangeArrowheads="1" noChangeShapeType="1" noTextEdit="1"/>
                    </p:cNvSpPr>
                    <p:nvPr/>
                  </p:nvSpPr>
                  <p:spPr>
                    <a:xfrm>
                      <a:off x="8124546" y="2039371"/>
                      <a:ext cx="755271" cy="398507"/>
                    </a:xfrm>
                    <a:prstGeom prst="rect">
                      <a:avLst/>
                    </a:prstGeom>
                    <a:blipFill>
                      <a:blip r:embed="rId22"/>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545BF1DF-10DD-C3C8-3050-46952E50D11F}"/>
                        </a:ext>
                      </a:extLst>
                    </p:cNvPr>
                    <p:cNvSpPr txBox="1"/>
                    <p:nvPr/>
                  </p:nvSpPr>
                  <p:spPr>
                    <a:xfrm>
                      <a:off x="2123945" y="2000192"/>
                      <a:ext cx="755271" cy="3985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𝑦𝑎</m:t>
                                </m:r>
                              </m:sub>
                            </m:sSub>
                          </m:oMath>
                        </m:oMathPara>
                      </a14:m>
                      <a:endParaRPr lang="en-US" sz="2400" dirty="0"/>
                    </a:p>
                  </p:txBody>
                </p:sp>
              </mc:Choice>
              <mc:Fallback xmlns="">
                <p:sp>
                  <p:nvSpPr>
                    <p:cNvPr id="47" name="TextBox 46">
                      <a:extLst>
                        <a:ext uri="{FF2B5EF4-FFF2-40B4-BE49-F238E27FC236}">
                          <a16:creationId xmlns:a16="http://schemas.microsoft.com/office/drawing/2014/main" id="{545BF1DF-10DD-C3C8-3050-46952E50D11F}"/>
                        </a:ext>
                      </a:extLst>
                    </p:cNvPr>
                    <p:cNvSpPr txBox="1">
                      <a:spLocks noRot="1" noChangeAspect="1" noMove="1" noResize="1" noEditPoints="1" noAdjustHandles="1" noChangeArrowheads="1" noChangeShapeType="1" noTextEdit="1"/>
                    </p:cNvSpPr>
                    <p:nvPr/>
                  </p:nvSpPr>
                  <p:spPr>
                    <a:xfrm>
                      <a:off x="2123945" y="2000192"/>
                      <a:ext cx="755271" cy="398507"/>
                    </a:xfrm>
                    <a:prstGeom prst="rect">
                      <a:avLst/>
                    </a:prstGeom>
                    <a:blipFill>
                      <a:blip r:embed="rId23"/>
                      <a:stretch>
                        <a:fillRect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51AF353F-3388-1126-10DF-9AB35BAF382D}"/>
                        </a:ext>
                      </a:extLst>
                    </p:cNvPr>
                    <p:cNvSpPr txBox="1"/>
                    <p:nvPr/>
                  </p:nvSpPr>
                  <p:spPr>
                    <a:xfrm>
                      <a:off x="6929031" y="3790222"/>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𝑎𝑎</m:t>
                                </m:r>
                              </m:sub>
                            </m:sSub>
                          </m:oMath>
                        </m:oMathPara>
                      </a14:m>
                      <a:endParaRPr lang="en-US" sz="2400" dirty="0"/>
                    </a:p>
                  </p:txBody>
                </p:sp>
              </mc:Choice>
              <mc:Fallback xmlns="">
                <p:sp>
                  <p:nvSpPr>
                    <p:cNvPr id="48" name="TextBox 47">
                      <a:extLst>
                        <a:ext uri="{FF2B5EF4-FFF2-40B4-BE49-F238E27FC236}">
                          <a16:creationId xmlns:a16="http://schemas.microsoft.com/office/drawing/2014/main" id="{51AF353F-3388-1126-10DF-9AB35BAF382D}"/>
                        </a:ext>
                      </a:extLst>
                    </p:cNvPr>
                    <p:cNvSpPr txBox="1">
                      <a:spLocks noRot="1" noChangeAspect="1" noMove="1" noResize="1" noEditPoints="1" noAdjustHandles="1" noChangeArrowheads="1" noChangeShapeType="1" noTextEdit="1"/>
                    </p:cNvSpPr>
                    <p:nvPr/>
                  </p:nvSpPr>
                  <p:spPr>
                    <a:xfrm>
                      <a:off x="6929031" y="3790222"/>
                      <a:ext cx="755271" cy="369332"/>
                    </a:xfrm>
                    <a:prstGeom prst="rect">
                      <a:avLst/>
                    </a:prstGeom>
                    <a:blipFill>
                      <a:blip r:embed="rId16"/>
                      <a:stretch>
                        <a:fillRect b="-13333"/>
                      </a:stretch>
                    </a:blipFill>
                  </p:spPr>
                  <p:txBody>
                    <a:bodyPr/>
                    <a:lstStyle/>
                    <a:p>
                      <a:r>
                        <a:rPr lang="en-US">
                          <a:noFill/>
                        </a:rPr>
                        <a:t> </a:t>
                      </a:r>
                    </a:p>
                  </p:txBody>
                </p:sp>
              </mc:Fallback>
            </mc:AlternateContent>
          </p:grpSp>
        </p:grpSp>
      </p:grpSp>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F6D2AD75-5470-F22F-9217-1CBAD917F61B}"/>
                  </a:ext>
                </a:extLst>
              </p:cNvPr>
              <p:cNvSpPr txBox="1"/>
              <p:nvPr/>
            </p:nvSpPr>
            <p:spPr>
              <a:xfrm>
                <a:off x="5061686" y="2743796"/>
                <a:ext cx="8427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&lt;3&gt;</m:t>
                          </m:r>
                        </m:sup>
                      </m:sSup>
                    </m:oMath>
                  </m:oMathPara>
                </a14:m>
                <a:endParaRPr lang="en-US" sz="2800" dirty="0"/>
              </a:p>
            </p:txBody>
          </p:sp>
        </mc:Choice>
        <mc:Fallback xmlns="">
          <p:sp>
            <p:nvSpPr>
              <p:cNvPr id="66" name="TextBox 65">
                <a:extLst>
                  <a:ext uri="{FF2B5EF4-FFF2-40B4-BE49-F238E27FC236}">
                    <a16:creationId xmlns:a16="http://schemas.microsoft.com/office/drawing/2014/main" id="{F6D2AD75-5470-F22F-9217-1CBAD917F61B}"/>
                  </a:ext>
                </a:extLst>
              </p:cNvPr>
              <p:cNvSpPr txBox="1">
                <a:spLocks noRot="1" noChangeAspect="1" noMove="1" noResize="1" noEditPoints="1" noAdjustHandles="1" noChangeArrowheads="1" noChangeShapeType="1" noTextEdit="1"/>
              </p:cNvSpPr>
              <p:nvPr/>
            </p:nvSpPr>
            <p:spPr>
              <a:xfrm>
                <a:off x="5061686" y="2743796"/>
                <a:ext cx="842795" cy="430887"/>
              </a:xfrm>
              <a:prstGeom prst="rect">
                <a:avLst/>
              </a:prstGeom>
              <a:blipFill>
                <a:blip r:embed="rId24"/>
                <a:stretch>
                  <a:fillRect l="-4412" t="-2857" r="-29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ED4CB58-9971-8E3F-7563-01FC81CE68A6}"/>
                  </a:ext>
                </a:extLst>
              </p:cNvPr>
              <p:cNvSpPr txBox="1"/>
              <p:nvPr/>
            </p:nvSpPr>
            <p:spPr>
              <a:xfrm>
                <a:off x="6757276" y="452530"/>
                <a:ext cx="2538764"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ℒ</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r>
                        <a:rPr lang="en-CA" sz="2400" b="0" i="1" smtClean="0">
                          <a:latin typeface="Cambria Math" panose="02040503050406030204" pitchFamily="18" charset="0"/>
                        </a:rPr>
                        <m:t>)</m:t>
                      </m:r>
                    </m:oMath>
                  </m:oMathPara>
                </a14:m>
                <a:endParaRPr lang="en-US" sz="2400" dirty="0"/>
              </a:p>
            </p:txBody>
          </p:sp>
        </mc:Choice>
        <mc:Fallback xmlns="">
          <p:sp>
            <p:nvSpPr>
              <p:cNvPr id="67" name="TextBox 66">
                <a:extLst>
                  <a:ext uri="{FF2B5EF4-FFF2-40B4-BE49-F238E27FC236}">
                    <a16:creationId xmlns:a16="http://schemas.microsoft.com/office/drawing/2014/main" id="{2ED4CB58-9971-8E3F-7563-01FC81CE68A6}"/>
                  </a:ext>
                </a:extLst>
              </p:cNvPr>
              <p:cNvSpPr txBox="1">
                <a:spLocks noRot="1" noChangeAspect="1" noMove="1" noResize="1" noEditPoints="1" noAdjustHandles="1" noChangeArrowheads="1" noChangeShapeType="1" noTextEdit="1"/>
              </p:cNvSpPr>
              <p:nvPr/>
            </p:nvSpPr>
            <p:spPr>
              <a:xfrm>
                <a:off x="6757276" y="452530"/>
                <a:ext cx="2538764" cy="369332"/>
              </a:xfrm>
              <a:prstGeom prst="rect">
                <a:avLst/>
              </a:prstGeom>
              <a:blipFill>
                <a:blip r:embed="rId25"/>
                <a:stretch>
                  <a:fillRect t="-13333" r="-49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C3AB56A8-7004-B26A-D113-D0D5A0E99A84}"/>
                  </a:ext>
                </a:extLst>
              </p:cNvPr>
              <p:cNvSpPr txBox="1"/>
              <p:nvPr/>
            </p:nvSpPr>
            <p:spPr>
              <a:xfrm>
                <a:off x="1205535" y="496691"/>
                <a:ext cx="24283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ℒ</m:t>
                          </m:r>
                        </m:e>
                        <m:sup>
                          <m:r>
                            <a:rPr lang="en-CA" sz="2400" b="0" i="1" smtClean="0">
                              <a:latin typeface="Cambria Math" panose="02040503050406030204" pitchFamily="18" charset="0"/>
                            </a:rPr>
                            <m:t>&lt;1&gt;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b="0" i="1" smtClean="0">
                              <a:latin typeface="Cambria Math" panose="02040503050406030204" pitchFamily="18" charset="0"/>
                            </a:rPr>
                            <m:t>&lt;1&gt;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&lt;1&gt;</m:t>
                          </m:r>
                        </m:sup>
                      </m:sSup>
                      <m:r>
                        <a:rPr lang="en-CA" sz="2400" b="0" i="1" smtClean="0">
                          <a:latin typeface="Cambria Math" panose="02040503050406030204" pitchFamily="18" charset="0"/>
                        </a:rPr>
                        <m:t>)</m:t>
                      </m:r>
                    </m:oMath>
                  </m:oMathPara>
                </a14:m>
                <a:endParaRPr lang="en-US" sz="2400" dirty="0"/>
              </a:p>
            </p:txBody>
          </p:sp>
        </mc:Choice>
        <mc:Fallback xmlns="">
          <p:sp>
            <p:nvSpPr>
              <p:cNvPr id="68" name="TextBox 67">
                <a:extLst>
                  <a:ext uri="{FF2B5EF4-FFF2-40B4-BE49-F238E27FC236}">
                    <a16:creationId xmlns:a16="http://schemas.microsoft.com/office/drawing/2014/main" id="{C3AB56A8-7004-B26A-D113-D0D5A0E99A84}"/>
                  </a:ext>
                </a:extLst>
              </p:cNvPr>
              <p:cNvSpPr txBox="1">
                <a:spLocks noRot="1" noChangeAspect="1" noMove="1" noResize="1" noEditPoints="1" noAdjustHandles="1" noChangeArrowheads="1" noChangeShapeType="1" noTextEdit="1"/>
              </p:cNvSpPr>
              <p:nvPr/>
            </p:nvSpPr>
            <p:spPr>
              <a:xfrm>
                <a:off x="1205535" y="496691"/>
                <a:ext cx="2428357" cy="369332"/>
              </a:xfrm>
              <a:prstGeom prst="rect">
                <a:avLst/>
              </a:prstGeom>
              <a:blipFill>
                <a:blip r:embed="rId26"/>
                <a:stretch>
                  <a:fillRect l="-2604" t="-9677" r="-3646" b="-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7DB7E6F8-7673-B22D-C230-55C66CCB0B52}"/>
                  </a:ext>
                </a:extLst>
              </p:cNvPr>
              <p:cNvSpPr txBox="1"/>
              <p:nvPr/>
            </p:nvSpPr>
            <p:spPr>
              <a:xfrm>
                <a:off x="1100756" y="5618063"/>
                <a:ext cx="4817216" cy="1206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ℒ</m:t>
                      </m:r>
                      <m:d>
                        <m:dPr>
                          <m:ctrlPr>
                            <a:rPr lang="en-CA" sz="2800" b="0" i="1" smtClean="0">
                              <a:latin typeface="Cambria Math" panose="02040503050406030204" pitchFamily="18" charset="0"/>
                              <a:ea typeface="Cambria Math" panose="02040503050406030204" pitchFamily="18" charset="0"/>
                            </a:rPr>
                          </m:ctrlPr>
                        </m:dPr>
                        <m:e>
                          <m:acc>
                            <m:accPr>
                              <m:chr m:val="̂"/>
                              <m:ctrlPr>
                                <a:rPr lang="en-CA" sz="2800" b="0" i="1" smtClean="0">
                                  <a:latin typeface="Cambria Math" panose="02040503050406030204" pitchFamily="18" charset="0"/>
                                  <a:ea typeface="Cambria Math" panose="02040503050406030204" pitchFamily="18" charset="0"/>
                                </a:rPr>
                              </m:ctrlPr>
                            </m:accPr>
                            <m:e>
                              <m:r>
                                <a:rPr lang="en-CA" sz="2800" b="0" i="1" smtClean="0">
                                  <a:latin typeface="Cambria Math" panose="02040503050406030204" pitchFamily="18" charset="0"/>
                                  <a:ea typeface="Cambria Math" panose="02040503050406030204" pitchFamily="18" charset="0"/>
                                </a:rPr>
                                <m:t>𝑦</m:t>
                              </m:r>
                            </m:e>
                          </m:acc>
                          <m:r>
                            <a:rPr lang="en-CA" sz="2800" b="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𝑦</m:t>
                          </m:r>
                        </m:e>
                      </m:d>
                      <m:r>
                        <a:rPr lang="en-CA" sz="2800" b="0" i="1" smtClean="0">
                          <a:latin typeface="Cambria Math" panose="02040503050406030204" pitchFamily="18" charset="0"/>
                          <a:ea typeface="Cambria Math" panose="02040503050406030204" pitchFamily="18" charset="0"/>
                        </a:rPr>
                        <m:t>=</m:t>
                      </m:r>
                      <m:nary>
                        <m:naryPr>
                          <m:chr m:val="∑"/>
                          <m:ctrlPr>
                            <a:rPr lang="en-CA" sz="2800" b="0" i="1" smtClean="0">
                              <a:latin typeface="Cambria Math" panose="02040503050406030204" pitchFamily="18" charset="0"/>
                              <a:ea typeface="Cambria Math" panose="02040503050406030204" pitchFamily="18" charset="0"/>
                            </a:rPr>
                          </m:ctrlPr>
                        </m:naryPr>
                        <m:sub>
                          <m:r>
                            <m:rPr>
                              <m:brk m:alnAt="23"/>
                            </m:rPr>
                            <a:rPr lang="en-CA" sz="2800" b="0" i="1" smtClean="0">
                              <a:latin typeface="Cambria Math" panose="02040503050406030204" pitchFamily="18" charset="0"/>
                              <a:ea typeface="Cambria Math" panose="02040503050406030204" pitchFamily="18" charset="0"/>
                            </a:rPr>
                            <m:t>𝑡</m:t>
                          </m:r>
                          <m:r>
                            <a:rPr lang="en-CA" sz="2800" b="0" i="1" smtClean="0">
                              <a:latin typeface="Cambria Math" panose="02040503050406030204" pitchFamily="18" charset="0"/>
                              <a:ea typeface="Cambria Math" panose="02040503050406030204" pitchFamily="18" charset="0"/>
                            </a:rPr>
                            <m:t>=1</m:t>
                          </m:r>
                        </m:sub>
                        <m:sup>
                          <m:r>
                            <a:rPr lang="en-CA" sz="2800" b="0" i="1" smtClean="0">
                              <a:latin typeface="Cambria Math" panose="02040503050406030204" pitchFamily="18" charset="0"/>
                              <a:ea typeface="Cambria Math" panose="02040503050406030204" pitchFamily="18" charset="0"/>
                            </a:rPr>
                            <m:t>𝑡</m:t>
                          </m:r>
                        </m:sup>
                        <m:e>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ℒ</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acc>
                                <m:accPr>
                                  <m:chr m:val="̂"/>
                                  <m:ctrlPr>
                                    <a:rPr lang="en-CA" sz="2800" i="1">
                                      <a:latin typeface="Cambria Math" panose="02040503050406030204" pitchFamily="18" charset="0"/>
                                    </a:rPr>
                                  </m:ctrlPr>
                                </m:accPr>
                                <m:e>
                                  <m:r>
                                    <a:rPr lang="en-CA" sz="2800" i="1">
                                      <a:latin typeface="Cambria Math" panose="02040503050406030204" pitchFamily="18" charset="0"/>
                                    </a:rPr>
                                    <m:t>𝑦</m:t>
                                  </m:r>
                                </m:e>
                              </m:acc>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m:t>
                          </m:r>
                        </m:e>
                      </m:nary>
                    </m:oMath>
                  </m:oMathPara>
                </a14:m>
                <a:endParaRPr lang="en-US" sz="2800" dirty="0"/>
              </a:p>
            </p:txBody>
          </p:sp>
        </mc:Choice>
        <mc:Fallback xmlns="">
          <p:sp>
            <p:nvSpPr>
              <p:cNvPr id="69" name="TextBox 68">
                <a:extLst>
                  <a:ext uri="{FF2B5EF4-FFF2-40B4-BE49-F238E27FC236}">
                    <a16:creationId xmlns:a16="http://schemas.microsoft.com/office/drawing/2014/main" id="{7DB7E6F8-7673-B22D-C230-55C66CCB0B52}"/>
                  </a:ext>
                </a:extLst>
              </p:cNvPr>
              <p:cNvSpPr txBox="1">
                <a:spLocks noRot="1" noChangeAspect="1" noMove="1" noResize="1" noEditPoints="1" noAdjustHandles="1" noChangeArrowheads="1" noChangeShapeType="1" noTextEdit="1"/>
              </p:cNvSpPr>
              <p:nvPr/>
            </p:nvSpPr>
            <p:spPr>
              <a:xfrm>
                <a:off x="1100756" y="5618063"/>
                <a:ext cx="4817216" cy="1206036"/>
              </a:xfrm>
              <a:prstGeom prst="rect">
                <a:avLst/>
              </a:prstGeom>
              <a:blipFill>
                <a:blip r:embed="rId27"/>
                <a:stretch>
                  <a:fillRect l="-1050" t="-113542" r="-2100" b="-17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46A84AC4-30E2-B9BD-DFD1-BEF14C620CF4}"/>
                  </a:ext>
                </a:extLst>
              </p:cNvPr>
              <p:cNvSpPr txBox="1"/>
              <p:nvPr/>
            </p:nvSpPr>
            <p:spPr>
              <a:xfrm>
                <a:off x="5295109" y="452530"/>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m:t>
                      </m:r>
                    </m:oMath>
                  </m:oMathPara>
                </a14:m>
                <a:endParaRPr lang="en-US" sz="2400" dirty="0"/>
              </a:p>
            </p:txBody>
          </p:sp>
        </mc:Choice>
        <mc:Fallback xmlns="">
          <p:sp>
            <p:nvSpPr>
              <p:cNvPr id="70" name="TextBox 69">
                <a:extLst>
                  <a:ext uri="{FF2B5EF4-FFF2-40B4-BE49-F238E27FC236}">
                    <a16:creationId xmlns:a16="http://schemas.microsoft.com/office/drawing/2014/main" id="{46A84AC4-30E2-B9BD-DFD1-BEF14C620CF4}"/>
                  </a:ext>
                </a:extLst>
              </p:cNvPr>
              <p:cNvSpPr txBox="1">
                <a:spLocks noRot="1" noChangeAspect="1" noMove="1" noResize="1" noEditPoints="1" noAdjustHandles="1" noChangeArrowheads="1" noChangeShapeType="1" noTextEdit="1"/>
              </p:cNvSpPr>
              <p:nvPr/>
            </p:nvSpPr>
            <p:spPr>
              <a:xfrm>
                <a:off x="5295109" y="452530"/>
                <a:ext cx="299762" cy="369332"/>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B287CA4E-BCDC-8689-FB7C-FD66F9DA7746}"/>
                  </a:ext>
                </a:extLst>
              </p:cNvPr>
              <p:cNvSpPr txBox="1"/>
              <p:nvPr/>
            </p:nvSpPr>
            <p:spPr>
              <a:xfrm>
                <a:off x="10115129" y="312025"/>
                <a:ext cx="9826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ℒ</m:t>
                      </m:r>
                      <m:d>
                        <m:dPr>
                          <m:ctrlPr>
                            <a:rPr lang="en-CA" sz="2400" b="0" i="1" smtClean="0">
                              <a:latin typeface="Cambria Math" panose="02040503050406030204" pitchFamily="18" charset="0"/>
                              <a:ea typeface="Cambria Math" panose="02040503050406030204" pitchFamily="18" charset="0"/>
                            </a:rPr>
                          </m:ctrlPr>
                        </m:dPr>
                        <m:e>
                          <m:acc>
                            <m:accPr>
                              <m:chr m:val="̂"/>
                              <m:ctrlPr>
                                <a:rPr lang="en-CA" sz="2400" b="0" i="1" smtClean="0">
                                  <a:latin typeface="Cambria Math" panose="02040503050406030204" pitchFamily="18" charset="0"/>
                                  <a:ea typeface="Cambria Math" panose="02040503050406030204" pitchFamily="18" charset="0"/>
                                </a:rPr>
                              </m:ctrlPr>
                            </m:accPr>
                            <m:e>
                              <m:r>
                                <a:rPr lang="en-CA" sz="2400" b="0" i="1" smtClean="0">
                                  <a:latin typeface="Cambria Math" panose="02040503050406030204" pitchFamily="18" charset="0"/>
                                  <a:ea typeface="Cambria Math" panose="02040503050406030204" pitchFamily="18" charset="0"/>
                                </a:rPr>
                                <m:t>𝑦</m:t>
                              </m:r>
                            </m:e>
                          </m:acc>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oMath>
                  </m:oMathPara>
                </a14:m>
                <a:endParaRPr lang="en-US" sz="2400" dirty="0"/>
              </a:p>
            </p:txBody>
          </p:sp>
        </mc:Choice>
        <mc:Fallback xmlns="">
          <p:sp>
            <p:nvSpPr>
              <p:cNvPr id="71" name="TextBox 70">
                <a:extLst>
                  <a:ext uri="{FF2B5EF4-FFF2-40B4-BE49-F238E27FC236}">
                    <a16:creationId xmlns:a16="http://schemas.microsoft.com/office/drawing/2014/main" id="{B287CA4E-BCDC-8689-FB7C-FD66F9DA7746}"/>
                  </a:ext>
                </a:extLst>
              </p:cNvPr>
              <p:cNvSpPr txBox="1">
                <a:spLocks noRot="1" noChangeAspect="1" noMove="1" noResize="1" noEditPoints="1" noAdjustHandles="1" noChangeArrowheads="1" noChangeShapeType="1" noTextEdit="1"/>
              </p:cNvSpPr>
              <p:nvPr/>
            </p:nvSpPr>
            <p:spPr>
              <a:xfrm>
                <a:off x="10115129" y="312025"/>
                <a:ext cx="982640" cy="369332"/>
              </a:xfrm>
              <a:prstGeom prst="rect">
                <a:avLst/>
              </a:prstGeom>
              <a:blipFill>
                <a:blip r:embed="rId29"/>
                <a:stretch>
                  <a:fillRect l="-6329" t="-13333" b="-23333"/>
                </a:stretch>
              </a:blipFill>
            </p:spPr>
            <p:txBody>
              <a:bodyPr/>
              <a:lstStyle/>
              <a:p>
                <a:r>
                  <a:rPr lang="en-US">
                    <a:noFill/>
                  </a:rPr>
                  <a:t> </a:t>
                </a:r>
              </a:p>
            </p:txBody>
          </p:sp>
        </mc:Fallback>
      </mc:AlternateContent>
      <p:cxnSp>
        <p:nvCxnSpPr>
          <p:cNvPr id="73" name="Straight Arrow Connector 72">
            <a:extLst>
              <a:ext uri="{FF2B5EF4-FFF2-40B4-BE49-F238E27FC236}">
                <a16:creationId xmlns:a16="http://schemas.microsoft.com/office/drawing/2014/main" id="{B9FE7E45-ABE6-3975-B43B-08A420AC189D}"/>
              </a:ext>
            </a:extLst>
          </p:cNvPr>
          <p:cNvCxnSpPr>
            <a:cxnSpLocks/>
          </p:cNvCxnSpPr>
          <p:nvPr/>
        </p:nvCxnSpPr>
        <p:spPr>
          <a:xfrm flipH="1">
            <a:off x="5148191" y="3549342"/>
            <a:ext cx="2163426" cy="2391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E936998F-E6DB-4D07-87CD-91D016B24744}"/>
              </a:ext>
            </a:extLst>
          </p:cNvPr>
          <p:cNvCxnSpPr>
            <a:cxnSpLocks/>
          </p:cNvCxnSpPr>
          <p:nvPr/>
        </p:nvCxnSpPr>
        <p:spPr>
          <a:xfrm flipH="1" flipV="1">
            <a:off x="3626406" y="3517208"/>
            <a:ext cx="764369" cy="820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0B9CF47A-7529-270F-9143-B52D3CF83E90}"/>
              </a:ext>
            </a:extLst>
          </p:cNvPr>
          <p:cNvCxnSpPr/>
          <p:nvPr/>
        </p:nvCxnSpPr>
        <p:spPr>
          <a:xfrm>
            <a:off x="3576837" y="3297440"/>
            <a:ext cx="876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F8CF8E85-7D7F-011E-B000-A470C47F73A2}"/>
              </a:ext>
            </a:extLst>
          </p:cNvPr>
          <p:cNvCxnSpPr>
            <a:cxnSpLocks/>
          </p:cNvCxnSpPr>
          <p:nvPr/>
        </p:nvCxnSpPr>
        <p:spPr>
          <a:xfrm flipH="1">
            <a:off x="2170462" y="3503994"/>
            <a:ext cx="76074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CAB404B-4A7A-F95A-868C-EE473E97B470}"/>
              </a:ext>
            </a:extLst>
          </p:cNvPr>
          <p:cNvCxnSpPr>
            <a:cxnSpLocks/>
          </p:cNvCxnSpPr>
          <p:nvPr/>
        </p:nvCxnSpPr>
        <p:spPr>
          <a:xfrm flipH="1">
            <a:off x="9296040" y="603605"/>
            <a:ext cx="815199" cy="3359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70578018-C01E-56D3-CB21-91A354EE547F}"/>
              </a:ext>
            </a:extLst>
          </p:cNvPr>
          <p:cNvCxnSpPr>
            <a:cxnSpLocks/>
          </p:cNvCxnSpPr>
          <p:nvPr/>
        </p:nvCxnSpPr>
        <p:spPr>
          <a:xfrm flipH="1" flipV="1">
            <a:off x="3595306" y="337880"/>
            <a:ext cx="6206215" cy="2231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25E69D6-7B14-6D05-8216-40D4950EB8F8}"/>
              </a:ext>
            </a:extLst>
          </p:cNvPr>
          <p:cNvCxnSpPr>
            <a:cxnSpLocks/>
          </p:cNvCxnSpPr>
          <p:nvPr/>
        </p:nvCxnSpPr>
        <p:spPr>
          <a:xfrm flipH="1">
            <a:off x="8014668" y="855465"/>
            <a:ext cx="164405" cy="385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2AB1DC54-6AAA-DCEB-C501-A17D864F9A09}"/>
              </a:ext>
            </a:extLst>
          </p:cNvPr>
          <p:cNvCxnSpPr>
            <a:cxnSpLocks/>
          </p:cNvCxnSpPr>
          <p:nvPr/>
        </p:nvCxnSpPr>
        <p:spPr>
          <a:xfrm flipH="1">
            <a:off x="4971526" y="877316"/>
            <a:ext cx="164405" cy="385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31F093E-AA9C-82DA-35D0-1BC9B084E223}"/>
              </a:ext>
            </a:extLst>
          </p:cNvPr>
          <p:cNvCxnSpPr>
            <a:cxnSpLocks/>
          </p:cNvCxnSpPr>
          <p:nvPr/>
        </p:nvCxnSpPr>
        <p:spPr>
          <a:xfrm flipH="1">
            <a:off x="2184199" y="917761"/>
            <a:ext cx="90502" cy="3241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0BCB7924-C7F1-B8F0-1ACA-164D38B0D2AB}"/>
              </a:ext>
            </a:extLst>
          </p:cNvPr>
          <p:cNvSpPr txBox="1"/>
          <p:nvPr/>
        </p:nvSpPr>
        <p:spPr>
          <a:xfrm>
            <a:off x="6339370" y="5929313"/>
            <a:ext cx="4630691" cy="523220"/>
          </a:xfrm>
          <a:prstGeom prst="rect">
            <a:avLst/>
          </a:prstGeom>
          <a:noFill/>
        </p:spPr>
        <p:txBody>
          <a:bodyPr wrap="none" rtlCol="0">
            <a:spAutoFit/>
          </a:bodyPr>
          <a:lstStyle/>
          <a:p>
            <a:r>
              <a:rPr lang="en-US" sz="2800" dirty="0">
                <a:solidFill>
                  <a:srgbClr val="00B050"/>
                </a:solidFill>
              </a:rPr>
              <a:t>Backpropagation through time</a:t>
            </a:r>
          </a:p>
        </p:txBody>
      </p:sp>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B8C86356-CCB0-4A17-D83F-C2D4376D05B0}"/>
                  </a:ext>
                </a:extLst>
              </p:cNvPr>
              <p:cNvSpPr txBox="1"/>
              <p:nvPr/>
            </p:nvSpPr>
            <p:spPr>
              <a:xfrm>
                <a:off x="1216735" y="5392959"/>
                <a:ext cx="10975265" cy="369332"/>
              </a:xfrm>
              <a:prstGeom prst="rect">
                <a:avLst/>
              </a:prstGeom>
              <a:noFill/>
            </p:spPr>
            <p:txBody>
              <a:bodyPr wrap="square" lIns="0" tIns="0" rIns="0" bIns="0" rtlCol="0">
                <a:spAutoFit/>
              </a:bodyPr>
              <a:lstStyle/>
              <a:p>
                <a14:m>
                  <m:oMath xmlns:m="http://schemas.openxmlformats.org/officeDocument/2006/math">
                    <m:sSup>
                      <m:sSupPr>
                        <m:ctrlPr>
                          <a:rPr lang="en-US" sz="2400" i="1" smtClean="0">
                            <a:latin typeface="Cambria Math" panose="02040503050406030204" pitchFamily="18" charset="0"/>
                          </a:rPr>
                        </m:ctrlPr>
                      </m:sSupPr>
                      <m:e>
                        <m:r>
                          <a:rPr lang="en-US" sz="2400" i="1" smtClean="0">
                            <a:latin typeface="Cambria Math" panose="02040503050406030204" pitchFamily="18" charset="0"/>
                            <a:ea typeface="Cambria Math" panose="02040503050406030204" pitchFamily="18" charset="0"/>
                          </a:rPr>
                          <m:t>ℒ</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d>
                      <m:dPr>
                        <m:ctrlPr>
                          <a:rPr lang="en-CA" sz="2400" b="0" i="1" smtClean="0">
                            <a:latin typeface="Cambria Math" panose="02040503050406030204" pitchFamily="18" charset="0"/>
                          </a:rPr>
                        </m:ctrlPr>
                      </m:dPr>
                      <m:e>
                        <m:sSup>
                          <m:sSupPr>
                            <m:ctrlPr>
                              <a:rPr lang="en-CA" sz="2400" b="0" i="1" smtClean="0">
                                <a:latin typeface="Cambria Math" panose="02040503050406030204" pitchFamily="18" charset="0"/>
                              </a:rPr>
                            </m:ctrlPr>
                          </m:sSupPr>
                          <m:e>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e>
                    </m:d>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r>
                      <a:rPr lang="en-CA" sz="2400" b="0" i="1" smtClean="0">
                        <a:latin typeface="Cambria Math" panose="02040503050406030204" pitchFamily="18" charset="0"/>
                      </a:rPr>
                      <m:t>𝑙𝑜𝑔</m:t>
                    </m:r>
                    <m:sSup>
                      <m:sSupPr>
                        <m:ctrlPr>
                          <a:rPr lang="en-CA" sz="2400" b="0" i="1" smtClean="0">
                            <a:latin typeface="Cambria Math" panose="02040503050406030204" pitchFamily="18" charset="0"/>
                          </a:rPr>
                        </m:ctrlPr>
                      </m:sSupPr>
                      <m:e>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r>
                      <a:rPr lang="en-CA" sz="2400" b="0" i="1" smtClean="0">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oMath>
                </a14:m>
                <a:r>
                  <a:rPr lang="en-US" sz="2400" dirty="0"/>
                  <a:t>)</a:t>
                </a:r>
                <a:r>
                  <a:rPr lang="en-CA" sz="2400" dirty="0"/>
                  <a:t> </a:t>
                </a:r>
                <a14:m>
                  <m:oMath xmlns:m="http://schemas.openxmlformats.org/officeDocument/2006/math">
                    <m:r>
                      <a:rPr lang="en-CA" sz="2400" i="1">
                        <a:latin typeface="Cambria Math" panose="02040503050406030204" pitchFamily="18" charset="0"/>
                      </a:rPr>
                      <m:t>𝑙𝑜𝑔</m:t>
                    </m:r>
                    <m:sSup>
                      <m:sSupPr>
                        <m:ctrlPr>
                          <a:rPr lang="en-CA" sz="2400" i="1">
                            <a:latin typeface="Cambria Math" panose="02040503050406030204" pitchFamily="18" charset="0"/>
                          </a:rPr>
                        </m:ctrlPr>
                      </m:sSupPr>
                      <m:e>
                        <m:r>
                          <a:rPr lang="en-CA" sz="2400" b="0" i="1" smtClean="0">
                            <a:latin typeface="Cambria Math" panose="02040503050406030204" pitchFamily="18" charset="0"/>
                          </a:rPr>
                          <m:t>(1−</m:t>
                        </m:r>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r>
                      <a:rPr lang="en-CA" sz="2400" b="0" i="1" smtClean="0">
                        <a:latin typeface="Cambria Math" panose="02040503050406030204" pitchFamily="18" charset="0"/>
                      </a:rPr>
                      <m:t>)</m:t>
                    </m:r>
                  </m:oMath>
                </a14:m>
                <a:endParaRPr lang="en-US" sz="2400" dirty="0"/>
              </a:p>
            </p:txBody>
          </p:sp>
        </mc:Choice>
        <mc:Fallback xmlns="">
          <p:sp>
            <p:nvSpPr>
              <p:cNvPr id="90" name="TextBox 89">
                <a:extLst>
                  <a:ext uri="{FF2B5EF4-FFF2-40B4-BE49-F238E27FC236}">
                    <a16:creationId xmlns:a16="http://schemas.microsoft.com/office/drawing/2014/main" id="{B8C86356-CCB0-4A17-D83F-C2D4376D05B0}"/>
                  </a:ext>
                </a:extLst>
              </p:cNvPr>
              <p:cNvSpPr txBox="1">
                <a:spLocks noRot="1" noChangeAspect="1" noMove="1" noResize="1" noEditPoints="1" noAdjustHandles="1" noChangeArrowheads="1" noChangeShapeType="1" noTextEdit="1"/>
              </p:cNvSpPr>
              <p:nvPr/>
            </p:nvSpPr>
            <p:spPr>
              <a:xfrm>
                <a:off x="1216735" y="5392959"/>
                <a:ext cx="10975265" cy="369332"/>
              </a:xfrm>
              <a:prstGeom prst="rect">
                <a:avLst/>
              </a:prstGeom>
              <a:blipFill>
                <a:blip r:embed="rId30"/>
                <a:stretch>
                  <a:fillRect l="-1040" t="-20000"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F6C9413D-CD9E-07A8-3631-C281A729B34B}"/>
                  </a:ext>
                </a:extLst>
              </p:cNvPr>
              <p:cNvSpPr txBox="1"/>
              <p:nvPr/>
            </p:nvSpPr>
            <p:spPr>
              <a:xfrm>
                <a:off x="8497572" y="2126317"/>
                <a:ext cx="3184531" cy="231550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400" i="1" smtClean="0">
                              <a:latin typeface="Cambria Math" panose="02040503050406030204" pitchFamily="18" charset="0"/>
                            </a:rPr>
                          </m:ctrlPr>
                        </m:fPr>
                        <m:num>
                          <m:r>
                            <a:rPr lang="en-US" sz="2400" i="1">
                              <a:latin typeface="Cambria Math" panose="02040503050406030204" pitchFamily="18" charset="0"/>
                              <a:ea typeface="Cambria Math" panose="02040503050406030204" pitchFamily="18" charset="0"/>
                            </a:rPr>
                            <m:t>𝜕</m:t>
                          </m:r>
                          <m:r>
                            <a:rPr lang="en-US" sz="2400" i="1" smtClean="0">
                              <a:latin typeface="Cambria Math" panose="02040503050406030204" pitchFamily="18" charset="0"/>
                              <a:ea typeface="Cambria Math" panose="02040503050406030204" pitchFamily="18" charset="0"/>
                            </a:rPr>
                            <m:t>ℒ</m:t>
                          </m:r>
                        </m:num>
                        <m:den>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𝑤</m:t>
                              </m:r>
                            </m:e>
                            <m:sub>
                              <m:r>
                                <a:rPr lang="en-CA" sz="2400" b="0" i="1" smtClean="0">
                                  <a:latin typeface="Cambria Math" panose="02040503050406030204" pitchFamily="18" charset="0"/>
                                  <a:ea typeface="Cambria Math" panose="02040503050406030204" pitchFamily="18" charset="0"/>
                                </a:rPr>
                                <m:t>𝑎</m:t>
                              </m:r>
                            </m:sub>
                          </m:sSub>
                        </m:den>
                      </m:f>
                      <m:r>
                        <a:rPr lang="en-CA" sz="2400" b="0" i="1" smtClean="0">
                          <a:latin typeface="Cambria Math" panose="02040503050406030204" pitchFamily="18" charset="0"/>
                        </a:rPr>
                        <m:t>=</m:t>
                      </m:r>
                      <m:nary>
                        <m:naryPr>
                          <m:chr m:val="∑"/>
                          <m:ctrlPr>
                            <a:rPr lang="en-CA" sz="2400" b="0" i="1" smtClean="0">
                              <a:latin typeface="Cambria Math" panose="02040503050406030204" pitchFamily="18" charset="0"/>
                            </a:rPr>
                          </m:ctrlPr>
                        </m:naryPr>
                        <m:sub>
                          <m:r>
                            <m:rPr>
                              <m:brk m:alnAt="23"/>
                            </m:rPr>
                            <a:rPr lang="en-CA" sz="2400" b="0" i="1" smtClean="0">
                              <a:latin typeface="Cambria Math" panose="02040503050406030204" pitchFamily="18" charset="0"/>
                            </a:rPr>
                            <m:t>𝑖</m:t>
                          </m:r>
                          <m:r>
                            <a:rPr lang="en-CA" sz="2400" b="0" i="1" smtClean="0">
                              <a:latin typeface="Cambria Math" panose="02040503050406030204" pitchFamily="18" charset="0"/>
                            </a:rPr>
                            <m:t>=0</m:t>
                          </m:r>
                        </m:sub>
                        <m:sup>
                          <m:r>
                            <a:rPr lang="en-CA" sz="2400" b="0" i="1" smtClean="0">
                              <a:latin typeface="Cambria Math" panose="02040503050406030204" pitchFamily="18" charset="0"/>
                            </a:rPr>
                            <m:t>𝑡</m:t>
                          </m:r>
                        </m:sup>
                        <m:e>
                          <m:f>
                            <m:fPr>
                              <m:ctrlPr>
                                <a:rPr lang="en-CA" sz="2400" b="0" i="1" smtClean="0">
                                  <a:latin typeface="Cambria Math" panose="02040503050406030204" pitchFamily="18" charset="0"/>
                                </a:rPr>
                              </m:ctrlPr>
                            </m:fPr>
                            <m:num>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ℒ</m:t>
                                  </m:r>
                                </m:e>
                                <m:sup>
                                  <m:r>
                                    <a:rPr lang="en-CA" sz="2400" b="0" i="1" smtClean="0">
                                      <a:latin typeface="Cambria Math" panose="02040503050406030204" pitchFamily="18" charset="0"/>
                                      <a:ea typeface="Cambria Math" panose="02040503050406030204" pitchFamily="18" charset="0"/>
                                    </a:rPr>
                                    <m:t>&lt;</m:t>
                                  </m:r>
                                  <m:r>
                                    <a:rPr lang="en-CA" sz="2400" b="0" i="1" smtClean="0">
                                      <a:latin typeface="Cambria Math" panose="02040503050406030204" pitchFamily="18" charset="0"/>
                                      <a:ea typeface="Cambria Math" panose="02040503050406030204" pitchFamily="18" charset="0"/>
                                    </a:rPr>
                                    <m:t>𝑖</m:t>
                                  </m:r>
                                  <m:r>
                                    <a:rPr lang="en-CA" sz="2400" b="0" i="1" smtClean="0">
                                      <a:latin typeface="Cambria Math" panose="02040503050406030204" pitchFamily="18" charset="0"/>
                                      <a:ea typeface="Cambria Math" panose="02040503050406030204" pitchFamily="18" charset="0"/>
                                    </a:rPr>
                                    <m:t>&gt;</m:t>
                                  </m:r>
                                </m:sup>
                              </m:sSup>
                            </m:num>
                            <m:den>
                              <m:r>
                                <a:rPr lang="en-CA" sz="2400" b="0" i="1" smtClean="0">
                                  <a:latin typeface="Cambria Math" panose="02040503050406030204" pitchFamily="18" charset="0"/>
                                  <a:ea typeface="Cambria Math" panose="02040503050406030204" pitchFamily="18" charset="0"/>
                                </a:rPr>
                                <m:t>𝜕</m:t>
                              </m:r>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𝑤</m:t>
                                  </m:r>
                                </m:e>
                                <m:sub>
                                  <m:r>
                                    <a:rPr lang="en-CA" sz="2400" b="0" i="1" smtClean="0">
                                      <a:latin typeface="Cambria Math" panose="02040503050406030204" pitchFamily="18" charset="0"/>
                                      <a:ea typeface="Cambria Math" panose="02040503050406030204" pitchFamily="18" charset="0"/>
                                    </a:rPr>
                                    <m:t>𝑎</m:t>
                                  </m:r>
                                </m:sub>
                              </m:sSub>
                            </m:den>
                          </m:f>
                        </m:e>
                      </m:nary>
                      <m:r>
                        <a:rPr lang="en-CA" sz="2400" b="0" i="1" smtClean="0">
                          <a:latin typeface="Cambria Math" panose="02040503050406030204" pitchFamily="18" charset="0"/>
                          <a:ea typeface="Cambria Math" panose="02040503050406030204" pitchFamily="18" charset="0"/>
                        </a:rPr>
                        <m:t>∝</m:t>
                      </m:r>
                    </m:oMath>
                  </m:oMathPara>
                </a14:m>
                <a:endParaRPr lang="en-US" sz="2400" dirty="0"/>
              </a:p>
              <a:p>
                <a:pPr/>
                <a14:m>
                  <m:oMathPara xmlns:m="http://schemas.openxmlformats.org/officeDocument/2006/math">
                    <m:oMathParaPr>
                      <m:jc m:val="centerGroup"/>
                    </m:oMathParaPr>
                    <m:oMath xmlns:m="http://schemas.openxmlformats.org/officeDocument/2006/math">
                      <m:nary>
                        <m:naryPr>
                          <m:chr m:val="∑"/>
                          <m:ctrlPr>
                            <a:rPr lang="en-US" sz="2400" i="1" smtClean="0">
                              <a:latin typeface="Cambria Math" panose="02040503050406030204" pitchFamily="18" charset="0"/>
                            </a:rPr>
                          </m:ctrlPr>
                        </m:naryPr>
                        <m:sub>
                          <m:r>
                            <m:rPr>
                              <m:brk m:alnAt="23"/>
                            </m:rPr>
                            <a:rPr lang="en-CA" sz="2400" b="0" i="1" smtClean="0">
                              <a:latin typeface="Cambria Math" panose="02040503050406030204" pitchFamily="18" charset="0"/>
                            </a:rPr>
                            <m:t>𝑖</m:t>
                          </m:r>
                          <m:r>
                            <a:rPr lang="en-CA" sz="2400" b="0" i="1" smtClean="0">
                              <a:latin typeface="Cambria Math" panose="02040503050406030204" pitchFamily="18" charset="0"/>
                            </a:rPr>
                            <m:t>=0</m:t>
                          </m:r>
                        </m:sub>
                        <m:sup>
                          <m:r>
                            <a:rPr lang="en-CA" sz="2400" b="0" i="1" smtClean="0">
                              <a:latin typeface="Cambria Math" panose="02040503050406030204" pitchFamily="18" charset="0"/>
                            </a:rPr>
                            <m:t>𝑡</m:t>
                          </m:r>
                        </m:sup>
                        <m:e>
                          <m:d>
                            <m:dPr>
                              <m:ctrlPr>
                                <a:rPr lang="en-US" sz="2400" i="1" smtClean="0">
                                  <a:latin typeface="Cambria Math" panose="02040503050406030204" pitchFamily="18" charset="0"/>
                                </a:rPr>
                              </m:ctrlPr>
                            </m:dPr>
                            <m:e>
                              <m:nary>
                                <m:naryPr>
                                  <m:chr m:val="∏"/>
                                  <m:ctrlPr>
                                    <a:rPr lang="en-US" sz="2400" i="1" smtClean="0">
                                      <a:latin typeface="Cambria Math" panose="02040503050406030204" pitchFamily="18" charset="0"/>
                                    </a:rPr>
                                  </m:ctrlPr>
                                </m:naryPr>
                                <m:sub>
                                  <m:r>
                                    <m:rPr>
                                      <m:brk m:alnAt="23"/>
                                    </m:rPr>
                                    <a:rPr lang="en-CA" sz="2400" b="0" i="1" smtClean="0">
                                      <a:latin typeface="Cambria Math" panose="02040503050406030204" pitchFamily="18" charset="0"/>
                                    </a:rPr>
                                    <m:t>𝑖</m:t>
                                  </m:r>
                                  <m:r>
                                    <a:rPr lang="en-CA" sz="2400" b="0" i="1" smtClean="0">
                                      <a:latin typeface="Cambria Math" panose="02040503050406030204" pitchFamily="18" charset="0"/>
                                    </a:rPr>
                                    <m:t>=</m:t>
                                  </m:r>
                                  <m:r>
                                    <a:rPr lang="en-CA" sz="2400" b="0" i="1" smtClean="0">
                                      <a:latin typeface="Cambria Math" panose="02040503050406030204" pitchFamily="18" charset="0"/>
                                    </a:rPr>
                                    <m:t>𝑘</m:t>
                                  </m:r>
                                  <m:r>
                                    <a:rPr lang="en-CA" sz="2400" b="0" i="1" smtClean="0">
                                      <a:latin typeface="Cambria Math" panose="02040503050406030204" pitchFamily="18" charset="0"/>
                                    </a:rPr>
                                    <m:t>+1</m:t>
                                  </m:r>
                                </m:sub>
                                <m:sup>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𝑇</m:t>
                                      </m:r>
                                    </m:e>
                                    <m:sub>
                                      <m:r>
                                        <a:rPr lang="en-CA" sz="2400" b="0" i="1" smtClean="0">
                                          <a:latin typeface="Cambria Math" panose="02040503050406030204" pitchFamily="18" charset="0"/>
                                        </a:rPr>
                                        <m:t>𝑦</m:t>
                                      </m:r>
                                    </m:sub>
                                  </m:sSub>
                                </m:sup>
                                <m:e>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𝑎</m:t>
                                          </m:r>
                                        </m:e>
                                        <m:sup>
                                          <m:r>
                                            <a:rPr lang="en-CA" sz="2400" b="0" i="1" smtClean="0">
                                              <a:latin typeface="Cambria Math" panose="02040503050406030204" pitchFamily="18" charset="0"/>
                                              <a:ea typeface="Cambria Math" panose="02040503050406030204" pitchFamily="18" charset="0"/>
                                            </a:rPr>
                                            <m:t>&lt;</m:t>
                                          </m:r>
                                          <m:r>
                                            <a:rPr lang="en-CA" sz="2400" b="0" i="1" smtClean="0">
                                              <a:latin typeface="Cambria Math" panose="02040503050406030204" pitchFamily="18" charset="0"/>
                                              <a:ea typeface="Cambria Math" panose="02040503050406030204" pitchFamily="18" charset="0"/>
                                            </a:rPr>
                                            <m:t>𝑖</m:t>
                                          </m:r>
                                          <m:r>
                                            <a:rPr lang="en-CA" sz="2400" b="0" i="1" smtClean="0">
                                              <a:latin typeface="Cambria Math" panose="02040503050406030204" pitchFamily="18" charset="0"/>
                                              <a:ea typeface="Cambria Math" panose="02040503050406030204" pitchFamily="18" charset="0"/>
                                            </a:rPr>
                                            <m:t>&gt;</m:t>
                                          </m:r>
                                        </m:sup>
                                      </m:sSup>
                                    </m:num>
                                    <m:den>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𝑎</m:t>
                                          </m:r>
                                        </m:e>
                                        <m:sup>
                                          <m:r>
                                            <a:rPr lang="en-CA" sz="2400" b="0" i="1" smtClean="0">
                                              <a:latin typeface="Cambria Math" panose="02040503050406030204" pitchFamily="18" charset="0"/>
                                              <a:ea typeface="Cambria Math" panose="02040503050406030204" pitchFamily="18" charset="0"/>
                                            </a:rPr>
                                            <m:t>&lt;</m:t>
                                          </m:r>
                                          <m:r>
                                            <a:rPr lang="en-CA" sz="2400" b="0" i="1" smtClean="0">
                                              <a:latin typeface="Cambria Math" panose="02040503050406030204" pitchFamily="18" charset="0"/>
                                              <a:ea typeface="Cambria Math" panose="02040503050406030204" pitchFamily="18" charset="0"/>
                                            </a:rPr>
                                            <m:t>𝑖</m:t>
                                          </m:r>
                                          <m:r>
                                            <a:rPr lang="en-CA" sz="2400" b="0" i="1" smtClean="0">
                                              <a:latin typeface="Cambria Math" panose="02040503050406030204" pitchFamily="18" charset="0"/>
                                              <a:ea typeface="Cambria Math" panose="02040503050406030204" pitchFamily="18" charset="0"/>
                                            </a:rPr>
                                            <m:t>−1&gt;</m:t>
                                          </m:r>
                                        </m:sup>
                                      </m:sSup>
                                    </m:den>
                                  </m:f>
                                </m:e>
                              </m:nary>
                            </m:e>
                          </m:d>
                          <m:f>
                            <m:fPr>
                              <m:ctrlPr>
                                <a:rPr lang="en-US" sz="2400" i="1" smtClean="0">
                                  <a:latin typeface="Cambria Math" panose="02040503050406030204" pitchFamily="18" charset="0"/>
                                </a:rPr>
                              </m:ctrlPr>
                            </m:fPr>
                            <m:num>
                              <m:r>
                                <a:rPr lang="en-US" sz="2400" i="1" smtClean="0">
                                  <a:latin typeface="Cambria Math" panose="02040503050406030204" pitchFamily="18" charset="0"/>
                                  <a:ea typeface="Cambria Math" panose="02040503050406030204" pitchFamily="18" charset="0"/>
                                </a:rPr>
                                <m:t>𝜕</m:t>
                              </m:r>
                              <m:sSup>
                                <m:sSupPr>
                                  <m:ctrlPr>
                                    <a:rPr lang="en-US" sz="240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𝑎</m:t>
                                  </m:r>
                                </m:e>
                                <m:sup>
                                  <m:r>
                                    <a:rPr lang="en-CA" sz="2400" b="0" i="1" smtClean="0">
                                      <a:latin typeface="Cambria Math" panose="02040503050406030204" pitchFamily="18" charset="0"/>
                                      <a:ea typeface="Cambria Math" panose="02040503050406030204" pitchFamily="18" charset="0"/>
                                    </a:rPr>
                                    <m:t>&lt;</m:t>
                                  </m:r>
                                  <m:r>
                                    <a:rPr lang="en-CA" sz="2400" b="0" i="1" smtClean="0">
                                      <a:latin typeface="Cambria Math" panose="02040503050406030204" pitchFamily="18" charset="0"/>
                                      <a:ea typeface="Cambria Math" panose="02040503050406030204" pitchFamily="18" charset="0"/>
                                    </a:rPr>
                                    <m:t>𝑘</m:t>
                                  </m:r>
                                  <m:r>
                                    <a:rPr lang="en-CA" sz="2400" b="0" i="1" smtClean="0">
                                      <a:latin typeface="Cambria Math" panose="02040503050406030204" pitchFamily="18" charset="0"/>
                                      <a:ea typeface="Cambria Math" panose="02040503050406030204" pitchFamily="18" charset="0"/>
                                    </a:rPr>
                                    <m:t>&gt;</m:t>
                                  </m:r>
                                </m:sup>
                              </m:sSup>
                            </m:num>
                            <m:den>
                              <m:r>
                                <a:rPr lang="en-US" sz="2400" i="1" smtClean="0">
                                  <a:latin typeface="Cambria Math" panose="02040503050406030204" pitchFamily="18" charset="0"/>
                                  <a:ea typeface="Cambria Math" panose="02040503050406030204" pitchFamily="18" charset="0"/>
                                </a:rPr>
                                <m:t>𝜕</m:t>
                              </m:r>
                              <m:sSub>
                                <m:sSubPr>
                                  <m:ctrlPr>
                                    <a:rPr lang="en-US" sz="240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𝑤</m:t>
                                  </m:r>
                                </m:e>
                                <m:sub>
                                  <m:r>
                                    <a:rPr lang="en-CA" sz="2400" b="0" i="1" smtClean="0">
                                      <a:latin typeface="Cambria Math" panose="02040503050406030204" pitchFamily="18" charset="0"/>
                                      <a:ea typeface="Cambria Math" panose="02040503050406030204" pitchFamily="18" charset="0"/>
                                    </a:rPr>
                                    <m:t>𝑎</m:t>
                                  </m:r>
                                </m:sub>
                              </m:sSub>
                            </m:den>
                          </m:f>
                        </m:e>
                      </m:nary>
                    </m:oMath>
                  </m:oMathPara>
                </a14:m>
                <a:endParaRPr lang="en-US" sz="2400" dirty="0"/>
              </a:p>
            </p:txBody>
          </p:sp>
        </mc:Choice>
        <mc:Fallback xmlns="">
          <p:sp>
            <p:nvSpPr>
              <p:cNvPr id="91" name="TextBox 90">
                <a:extLst>
                  <a:ext uri="{FF2B5EF4-FFF2-40B4-BE49-F238E27FC236}">
                    <a16:creationId xmlns:a16="http://schemas.microsoft.com/office/drawing/2014/main" id="{F6C9413D-CD9E-07A8-3631-C281A729B34B}"/>
                  </a:ext>
                </a:extLst>
              </p:cNvPr>
              <p:cNvSpPr txBox="1">
                <a:spLocks noRot="1" noChangeAspect="1" noMove="1" noResize="1" noEditPoints="1" noAdjustHandles="1" noChangeArrowheads="1" noChangeShapeType="1" noTextEdit="1"/>
              </p:cNvSpPr>
              <p:nvPr/>
            </p:nvSpPr>
            <p:spPr>
              <a:xfrm>
                <a:off x="8497572" y="2126317"/>
                <a:ext cx="3184531" cy="2315506"/>
              </a:xfrm>
              <a:prstGeom prst="rect">
                <a:avLst/>
              </a:prstGeom>
              <a:blipFill>
                <a:blip r:embed="rId31"/>
                <a:stretch>
                  <a:fillRect l="-33865" t="-50273" r="-16335" b="-73770"/>
                </a:stretch>
              </a:blipFill>
            </p:spPr>
            <p:txBody>
              <a:bodyPr/>
              <a:lstStyle/>
              <a:p>
                <a:r>
                  <a:rPr lang="en-US">
                    <a:noFill/>
                  </a:rPr>
                  <a:t> </a:t>
                </a:r>
              </a:p>
            </p:txBody>
          </p:sp>
        </mc:Fallback>
      </mc:AlternateContent>
      <p:cxnSp>
        <p:nvCxnSpPr>
          <p:cNvPr id="72" name="Straight Arrow Connector 71">
            <a:extLst>
              <a:ext uri="{FF2B5EF4-FFF2-40B4-BE49-F238E27FC236}">
                <a16:creationId xmlns:a16="http://schemas.microsoft.com/office/drawing/2014/main" id="{442C3095-61BD-7F5B-1FF0-D96E5F10160B}"/>
              </a:ext>
            </a:extLst>
          </p:cNvPr>
          <p:cNvCxnSpPr>
            <a:cxnSpLocks/>
          </p:cNvCxnSpPr>
          <p:nvPr/>
        </p:nvCxnSpPr>
        <p:spPr>
          <a:xfrm flipH="1">
            <a:off x="3605948" y="806644"/>
            <a:ext cx="164405" cy="385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CF121D1-09D5-C72E-8B63-61E117F4BD29}"/>
              </a:ext>
            </a:extLst>
          </p:cNvPr>
          <p:cNvCxnSpPr>
            <a:cxnSpLocks/>
          </p:cNvCxnSpPr>
          <p:nvPr/>
        </p:nvCxnSpPr>
        <p:spPr>
          <a:xfrm flipH="1">
            <a:off x="6013797" y="885228"/>
            <a:ext cx="164405" cy="38537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E45D5BE0-6BD7-6964-A591-2CD8ECF85DE5}"/>
              </a:ext>
            </a:extLst>
          </p:cNvPr>
          <p:cNvCxnSpPr>
            <a:cxnSpLocks/>
          </p:cNvCxnSpPr>
          <p:nvPr/>
        </p:nvCxnSpPr>
        <p:spPr>
          <a:xfrm flipH="1">
            <a:off x="2242656" y="2295306"/>
            <a:ext cx="29516" cy="497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FB2051D3-4DFA-B3DC-BF58-DB545DA9645D}"/>
              </a:ext>
            </a:extLst>
          </p:cNvPr>
          <p:cNvCxnSpPr>
            <a:cxnSpLocks/>
          </p:cNvCxnSpPr>
          <p:nvPr/>
        </p:nvCxnSpPr>
        <p:spPr>
          <a:xfrm flipH="1">
            <a:off x="3688150" y="2323998"/>
            <a:ext cx="29516" cy="497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389669E3-A99F-43FA-50AD-C6B470451AE1}"/>
              </a:ext>
            </a:extLst>
          </p:cNvPr>
          <p:cNvCxnSpPr>
            <a:cxnSpLocks/>
          </p:cNvCxnSpPr>
          <p:nvPr/>
        </p:nvCxnSpPr>
        <p:spPr>
          <a:xfrm flipH="1">
            <a:off x="5106959" y="2287272"/>
            <a:ext cx="29516" cy="497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EF53E18B-8FFF-5779-E3D3-4810D84432AE}"/>
                  </a:ext>
                </a:extLst>
              </p:cNvPr>
              <p:cNvSpPr txBox="1"/>
              <p:nvPr/>
            </p:nvSpPr>
            <p:spPr>
              <a:xfrm>
                <a:off x="6379430" y="2743795"/>
                <a:ext cx="115602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−1&gt;</m:t>
                          </m:r>
                        </m:sup>
                      </m:sSup>
                    </m:oMath>
                  </m:oMathPara>
                </a14:m>
                <a:endParaRPr lang="en-US" sz="2800" dirty="0"/>
              </a:p>
            </p:txBody>
          </p:sp>
        </mc:Choice>
        <mc:Fallback xmlns="">
          <p:sp>
            <p:nvSpPr>
              <p:cNvPr id="87" name="TextBox 86">
                <a:extLst>
                  <a:ext uri="{FF2B5EF4-FFF2-40B4-BE49-F238E27FC236}">
                    <a16:creationId xmlns:a16="http://schemas.microsoft.com/office/drawing/2014/main" id="{EF53E18B-8FFF-5779-E3D3-4810D84432AE}"/>
                  </a:ext>
                </a:extLst>
              </p:cNvPr>
              <p:cNvSpPr txBox="1">
                <a:spLocks noRot="1" noChangeAspect="1" noMove="1" noResize="1" noEditPoints="1" noAdjustHandles="1" noChangeArrowheads="1" noChangeShapeType="1" noTextEdit="1"/>
              </p:cNvSpPr>
              <p:nvPr/>
            </p:nvSpPr>
            <p:spPr>
              <a:xfrm>
                <a:off x="6379430" y="2743795"/>
                <a:ext cx="1156022" cy="430887"/>
              </a:xfrm>
              <a:prstGeom prst="rect">
                <a:avLst/>
              </a:prstGeom>
              <a:blipFill>
                <a:blip r:embed="rId32"/>
                <a:stretch>
                  <a:fillRect l="-3261" t="-2857" r="-2174"/>
                </a:stretch>
              </a:blipFill>
            </p:spPr>
            <p:txBody>
              <a:bodyPr/>
              <a:lstStyle/>
              <a:p>
                <a:r>
                  <a:rPr lang="en-US">
                    <a:noFill/>
                  </a:rPr>
                  <a:t> </a:t>
                </a:r>
              </a:p>
            </p:txBody>
          </p:sp>
        </mc:Fallback>
      </mc:AlternateContent>
      <p:cxnSp>
        <p:nvCxnSpPr>
          <p:cNvPr id="92" name="Straight Arrow Connector 91">
            <a:extLst>
              <a:ext uri="{FF2B5EF4-FFF2-40B4-BE49-F238E27FC236}">
                <a16:creationId xmlns:a16="http://schemas.microsoft.com/office/drawing/2014/main" id="{A26F3CBB-B73C-8599-AE27-E9F282FC3447}"/>
              </a:ext>
            </a:extLst>
          </p:cNvPr>
          <p:cNvCxnSpPr>
            <a:cxnSpLocks/>
          </p:cNvCxnSpPr>
          <p:nvPr/>
        </p:nvCxnSpPr>
        <p:spPr>
          <a:xfrm flipH="1">
            <a:off x="7146613" y="2194293"/>
            <a:ext cx="29516" cy="49787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EF8A429C-3C7E-43B2-01B6-195B1A0B3F8E}"/>
                  </a:ext>
                </a:extLst>
              </p:cNvPr>
              <p:cNvSpPr txBox="1"/>
              <p:nvPr/>
            </p:nvSpPr>
            <p:spPr>
              <a:xfrm>
                <a:off x="8006875" y="2876461"/>
                <a:ext cx="81297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p>
                    </m:oMath>
                  </m:oMathPara>
                </a14:m>
                <a:endParaRPr lang="en-US" sz="2800" dirty="0"/>
              </a:p>
            </p:txBody>
          </p:sp>
        </mc:Choice>
        <mc:Fallback xmlns="">
          <p:sp>
            <p:nvSpPr>
              <p:cNvPr id="93" name="TextBox 92">
                <a:extLst>
                  <a:ext uri="{FF2B5EF4-FFF2-40B4-BE49-F238E27FC236}">
                    <a16:creationId xmlns:a16="http://schemas.microsoft.com/office/drawing/2014/main" id="{EF8A429C-3C7E-43B2-01B6-195B1A0B3F8E}"/>
                  </a:ext>
                </a:extLst>
              </p:cNvPr>
              <p:cNvSpPr txBox="1">
                <a:spLocks noRot="1" noChangeAspect="1" noMove="1" noResize="1" noEditPoints="1" noAdjustHandles="1" noChangeArrowheads="1" noChangeShapeType="1" noTextEdit="1"/>
              </p:cNvSpPr>
              <p:nvPr/>
            </p:nvSpPr>
            <p:spPr>
              <a:xfrm>
                <a:off x="8006875" y="2876461"/>
                <a:ext cx="812979" cy="430887"/>
              </a:xfrm>
              <a:prstGeom prst="rect">
                <a:avLst/>
              </a:prstGeom>
              <a:blipFill>
                <a:blip r:embed="rId33"/>
                <a:stretch>
                  <a:fillRect l="-4615" r="-3077"/>
                </a:stretch>
              </a:blipFill>
            </p:spPr>
            <p:txBody>
              <a:bodyPr/>
              <a:lstStyle/>
              <a:p>
                <a:r>
                  <a:rPr lang="en-US">
                    <a:noFill/>
                  </a:rPr>
                  <a:t> </a:t>
                </a:r>
              </a:p>
            </p:txBody>
          </p:sp>
        </mc:Fallback>
      </mc:AlternateContent>
    </p:spTree>
    <p:extLst>
      <p:ext uri="{BB962C8B-B14F-4D97-AF65-F5344CB8AC3E}">
        <p14:creationId xmlns:p14="http://schemas.microsoft.com/office/powerpoint/2010/main" val="34073948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780231F5-0ADE-3495-9ED5-81AD36B95355}"/>
                  </a:ext>
                </a:extLst>
              </p:cNvPr>
              <p:cNvSpPr txBox="1"/>
              <p:nvPr/>
            </p:nvSpPr>
            <p:spPr>
              <a:xfrm>
                <a:off x="339624" y="281562"/>
                <a:ext cx="3587329" cy="557204"/>
              </a:xfrm>
              <a:prstGeom prst="rect">
                <a:avLst/>
              </a:prstGeom>
              <a:noFill/>
            </p:spPr>
            <p:txBody>
              <a:bodyPr wrap="none" rtlCol="0">
                <a:spAutoFit/>
              </a:bodyPr>
              <a:lstStyle/>
              <a:p>
                <a:r>
                  <a:rPr lang="en-US" sz="2800" dirty="0"/>
                  <a:t>Many to many, </a:t>
                </a:r>
                <a14:m>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𝑥</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𝑦</m:t>
                        </m:r>
                      </m:sub>
                    </m:sSub>
                  </m:oMath>
                </a14:m>
                <a:endParaRPr lang="en-US" sz="2800" dirty="0"/>
              </a:p>
            </p:txBody>
          </p:sp>
        </mc:Choice>
        <mc:Fallback xmlns="">
          <p:sp>
            <p:nvSpPr>
              <p:cNvPr id="65" name="TextBox 64">
                <a:extLst>
                  <a:ext uri="{FF2B5EF4-FFF2-40B4-BE49-F238E27FC236}">
                    <a16:creationId xmlns:a16="http://schemas.microsoft.com/office/drawing/2014/main" id="{780231F5-0ADE-3495-9ED5-81AD36B95355}"/>
                  </a:ext>
                </a:extLst>
              </p:cNvPr>
              <p:cNvSpPr txBox="1">
                <a:spLocks noRot="1" noChangeAspect="1" noMove="1" noResize="1" noEditPoints="1" noAdjustHandles="1" noChangeArrowheads="1" noChangeShapeType="1" noTextEdit="1"/>
              </p:cNvSpPr>
              <p:nvPr/>
            </p:nvSpPr>
            <p:spPr>
              <a:xfrm>
                <a:off x="339624" y="281562"/>
                <a:ext cx="3587329" cy="557204"/>
              </a:xfrm>
              <a:prstGeom prst="rect">
                <a:avLst/>
              </a:prstGeom>
              <a:blipFill>
                <a:blip r:embed="rId3"/>
                <a:stretch>
                  <a:fillRect l="-3521" t="-8889" b="-22222"/>
                </a:stretch>
              </a:blipFill>
            </p:spPr>
            <p:txBody>
              <a:bodyPr/>
              <a:lstStyle/>
              <a:p>
                <a:r>
                  <a:rPr lang="en-US">
                    <a:noFill/>
                  </a:rPr>
                  <a:t> </a:t>
                </a:r>
              </a:p>
            </p:txBody>
          </p:sp>
        </mc:Fallback>
      </mc:AlternateContent>
      <p:sp>
        <p:nvSpPr>
          <p:cNvPr id="93" name="TextBox 92">
            <a:extLst>
              <a:ext uri="{FF2B5EF4-FFF2-40B4-BE49-F238E27FC236}">
                <a16:creationId xmlns:a16="http://schemas.microsoft.com/office/drawing/2014/main" id="{5642E916-256C-D83C-6590-4BD3D9E89F0C}"/>
              </a:ext>
            </a:extLst>
          </p:cNvPr>
          <p:cNvSpPr txBox="1"/>
          <p:nvPr/>
        </p:nvSpPr>
        <p:spPr>
          <a:xfrm>
            <a:off x="692393" y="3134970"/>
            <a:ext cx="3721083" cy="523220"/>
          </a:xfrm>
          <a:prstGeom prst="rect">
            <a:avLst/>
          </a:prstGeom>
          <a:noFill/>
        </p:spPr>
        <p:txBody>
          <a:bodyPr wrap="none" rtlCol="0">
            <a:spAutoFit/>
          </a:bodyPr>
          <a:lstStyle/>
          <a:p>
            <a:r>
              <a:rPr lang="en-US" sz="2800" dirty="0"/>
              <a:t>Name entity recognition</a:t>
            </a:r>
          </a:p>
        </p:txBody>
      </p:sp>
      <p:cxnSp>
        <p:nvCxnSpPr>
          <p:cNvPr id="71" name="Straight Arrow Connector 70">
            <a:extLst>
              <a:ext uri="{FF2B5EF4-FFF2-40B4-BE49-F238E27FC236}">
                <a16:creationId xmlns:a16="http://schemas.microsoft.com/office/drawing/2014/main" id="{4B408A3C-0C9B-D228-1A00-BDDEFC610A6A}"/>
              </a:ext>
            </a:extLst>
          </p:cNvPr>
          <p:cNvCxnSpPr>
            <a:cxnSpLocks/>
          </p:cNvCxnSpPr>
          <p:nvPr/>
        </p:nvCxnSpPr>
        <p:spPr>
          <a:xfrm>
            <a:off x="1914525" y="1988113"/>
            <a:ext cx="534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D9324D05-CEE3-9939-805B-BD4E31EF190F}"/>
                  </a:ext>
                </a:extLst>
              </p:cNvPr>
              <p:cNvSpPr txBox="1"/>
              <p:nvPr/>
            </p:nvSpPr>
            <p:spPr>
              <a:xfrm>
                <a:off x="6347491" y="339540"/>
                <a:ext cx="4423583" cy="557204"/>
              </a:xfrm>
              <a:prstGeom prst="rect">
                <a:avLst/>
              </a:prstGeom>
              <a:noFill/>
            </p:spPr>
            <p:txBody>
              <a:bodyPr wrap="none" rtlCol="0">
                <a:spAutoFit/>
              </a:bodyPr>
              <a:lstStyle/>
              <a:p>
                <a:r>
                  <a:rPr lang="en-US" sz="2800" dirty="0"/>
                  <a:t>Many to one, </a:t>
                </a:r>
                <a14:m>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𝑥</m:t>
                        </m:r>
                      </m:sub>
                    </m:sSub>
                    <m:r>
                      <a:rPr lang="en-CA" sz="2800" b="0" i="1" smtClean="0">
                        <a:latin typeface="Cambria Math" panose="02040503050406030204" pitchFamily="18" charset="0"/>
                      </a:rPr>
                      <m:t>≥0, </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  </m:t>
                        </m:r>
                        <m:r>
                          <a:rPr lang="en-CA" sz="2800" b="0" i="1" smtClean="0">
                            <a:latin typeface="Cambria Math" panose="02040503050406030204" pitchFamily="18" charset="0"/>
                          </a:rPr>
                          <m:t>𝑇</m:t>
                        </m:r>
                      </m:e>
                      <m:sub>
                        <m:r>
                          <a:rPr lang="en-CA" sz="2800" b="0" i="1" smtClean="0">
                            <a:latin typeface="Cambria Math" panose="02040503050406030204" pitchFamily="18" charset="0"/>
                          </a:rPr>
                          <m:t>𝑦</m:t>
                        </m:r>
                      </m:sub>
                    </m:sSub>
                    <m:r>
                      <a:rPr lang="en-CA" sz="2800" b="0" i="1" smtClean="0">
                        <a:latin typeface="Cambria Math" panose="02040503050406030204" pitchFamily="18" charset="0"/>
                      </a:rPr>
                      <m:t>=1</m:t>
                    </m:r>
                  </m:oMath>
                </a14:m>
                <a:endParaRPr lang="en-US" sz="2800" dirty="0"/>
              </a:p>
            </p:txBody>
          </p:sp>
        </mc:Choice>
        <mc:Fallback xmlns="">
          <p:sp>
            <p:nvSpPr>
              <p:cNvPr id="94" name="TextBox 93">
                <a:extLst>
                  <a:ext uri="{FF2B5EF4-FFF2-40B4-BE49-F238E27FC236}">
                    <a16:creationId xmlns:a16="http://schemas.microsoft.com/office/drawing/2014/main" id="{D9324D05-CEE3-9939-805B-BD4E31EF190F}"/>
                  </a:ext>
                </a:extLst>
              </p:cNvPr>
              <p:cNvSpPr txBox="1">
                <a:spLocks noRot="1" noChangeAspect="1" noMove="1" noResize="1" noEditPoints="1" noAdjustHandles="1" noChangeArrowheads="1" noChangeShapeType="1" noTextEdit="1"/>
              </p:cNvSpPr>
              <p:nvPr/>
            </p:nvSpPr>
            <p:spPr>
              <a:xfrm>
                <a:off x="6347491" y="339540"/>
                <a:ext cx="4423583" cy="557204"/>
              </a:xfrm>
              <a:prstGeom prst="rect">
                <a:avLst/>
              </a:prstGeom>
              <a:blipFill>
                <a:blip r:embed="rId4"/>
                <a:stretch>
                  <a:fillRect l="-2857" t="-8889" b="-24444"/>
                </a:stretch>
              </a:blipFill>
            </p:spPr>
            <p:txBody>
              <a:bodyPr/>
              <a:lstStyle/>
              <a:p>
                <a:r>
                  <a:rPr lang="en-US">
                    <a:noFill/>
                  </a:rPr>
                  <a:t> </a:t>
                </a:r>
              </a:p>
            </p:txBody>
          </p:sp>
        </mc:Fallback>
      </mc:AlternateContent>
      <p:grpSp>
        <p:nvGrpSpPr>
          <p:cNvPr id="115" name="Group 114">
            <a:extLst>
              <a:ext uri="{FF2B5EF4-FFF2-40B4-BE49-F238E27FC236}">
                <a16:creationId xmlns:a16="http://schemas.microsoft.com/office/drawing/2014/main" id="{3DA4623D-4320-EC79-1F8F-0A2D69B4A17E}"/>
              </a:ext>
            </a:extLst>
          </p:cNvPr>
          <p:cNvGrpSpPr/>
          <p:nvPr/>
        </p:nvGrpSpPr>
        <p:grpSpPr>
          <a:xfrm>
            <a:off x="6874350" y="1039335"/>
            <a:ext cx="3161122" cy="1821975"/>
            <a:chOff x="1316968" y="1083614"/>
            <a:chExt cx="3161122" cy="1821975"/>
          </a:xfrm>
        </p:grpSpPr>
        <p:cxnSp>
          <p:nvCxnSpPr>
            <p:cNvPr id="116" name="Straight Arrow Connector 115">
              <a:extLst>
                <a:ext uri="{FF2B5EF4-FFF2-40B4-BE49-F238E27FC236}">
                  <a16:creationId xmlns:a16="http://schemas.microsoft.com/office/drawing/2014/main" id="{91CCF2F0-A813-EB25-FEFF-5EFF7E8B70A4}"/>
                </a:ext>
              </a:extLst>
            </p:cNvPr>
            <p:cNvCxnSpPr>
              <a:cxnSpLocks/>
              <a:stCxn id="119" idx="0"/>
            </p:cNvCxnSpPr>
            <p:nvPr/>
          </p:nvCxnSpPr>
          <p:spPr>
            <a:xfrm flipH="1" flipV="1">
              <a:off x="1672853" y="2241440"/>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8" name="Rectangle 117">
              <a:extLst>
                <a:ext uri="{FF2B5EF4-FFF2-40B4-BE49-F238E27FC236}">
                  <a16:creationId xmlns:a16="http://schemas.microsoft.com/office/drawing/2014/main" id="{B0BD80AB-7CBB-3041-70DE-3782AFFD617D}"/>
                </a:ext>
              </a:extLst>
            </p:cNvPr>
            <p:cNvSpPr/>
            <p:nvPr/>
          </p:nvSpPr>
          <p:spPr>
            <a:xfrm>
              <a:off x="3795580" y="1766417"/>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70661A71-0E50-F7DD-B390-D778D3137CF6}"/>
                    </a:ext>
                  </a:extLst>
                </p:cNvPr>
                <p:cNvSpPr txBox="1"/>
                <p:nvPr/>
              </p:nvSpPr>
              <p:spPr>
                <a:xfrm>
                  <a:off x="1316968" y="249816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19" name="TextBox 118">
                  <a:extLst>
                    <a:ext uri="{FF2B5EF4-FFF2-40B4-BE49-F238E27FC236}">
                      <a16:creationId xmlns:a16="http://schemas.microsoft.com/office/drawing/2014/main" id="{70661A71-0E50-F7DD-B390-D778D3137CF6}"/>
                    </a:ext>
                  </a:extLst>
                </p:cNvPr>
                <p:cNvSpPr txBox="1">
                  <a:spLocks noRot="1" noChangeAspect="1" noMove="1" noResize="1" noEditPoints="1" noAdjustHandles="1" noChangeArrowheads="1" noChangeShapeType="1" noTextEdit="1"/>
                </p:cNvSpPr>
                <p:nvPr/>
              </p:nvSpPr>
              <p:spPr>
                <a:xfrm>
                  <a:off x="1316968" y="2498161"/>
                  <a:ext cx="722057" cy="369332"/>
                </a:xfrm>
                <a:prstGeom prst="rect">
                  <a:avLst/>
                </a:prstGeom>
                <a:blipFill>
                  <a:blip r:embed="rId5"/>
                  <a:stretch>
                    <a:fillRect l="-5263" r="-3509"/>
                  </a:stretch>
                </a:blipFill>
              </p:spPr>
              <p:txBody>
                <a:bodyPr/>
                <a:lstStyle/>
                <a:p>
                  <a:r>
                    <a:rPr lang="en-US">
                      <a:noFill/>
                    </a:rPr>
                    <a:t> </a:t>
                  </a:r>
                </a:p>
              </p:txBody>
            </p:sp>
          </mc:Fallback>
        </mc:AlternateContent>
        <p:sp>
          <p:nvSpPr>
            <p:cNvPr id="122" name="Rectangle 121">
              <a:extLst>
                <a:ext uri="{FF2B5EF4-FFF2-40B4-BE49-F238E27FC236}">
                  <a16:creationId xmlns:a16="http://schemas.microsoft.com/office/drawing/2014/main" id="{C3C35400-63AE-0044-57EE-E96075F7BECF}"/>
                </a:ext>
              </a:extLst>
            </p:cNvPr>
            <p:cNvSpPr/>
            <p:nvPr/>
          </p:nvSpPr>
          <p:spPr>
            <a:xfrm>
              <a:off x="1390501" y="177595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0246798F-5649-AAA1-1809-AED4F85A760D}"/>
                </a:ext>
              </a:extLst>
            </p:cNvPr>
            <p:cNvSpPr/>
            <p:nvPr/>
          </p:nvSpPr>
          <p:spPr>
            <a:xfrm>
              <a:off x="2443021" y="1771185"/>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4" name="Straight Arrow Connector 123">
              <a:extLst>
                <a:ext uri="{FF2B5EF4-FFF2-40B4-BE49-F238E27FC236}">
                  <a16:creationId xmlns:a16="http://schemas.microsoft.com/office/drawing/2014/main" id="{D03A65D8-9FF9-094C-6C3A-7F1971C423FB}"/>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5" name="TextBox 124">
                  <a:extLst>
                    <a:ext uri="{FF2B5EF4-FFF2-40B4-BE49-F238E27FC236}">
                      <a16:creationId xmlns:a16="http://schemas.microsoft.com/office/drawing/2014/main" id="{E0C92D5C-D0B1-58DE-4CAF-315E9B1B5EE2}"/>
                    </a:ext>
                  </a:extLst>
                </p:cNvPr>
                <p:cNvSpPr txBox="1"/>
                <p:nvPr/>
              </p:nvSpPr>
              <p:spPr>
                <a:xfrm>
                  <a:off x="2369485" y="250768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125" name="TextBox 124">
                  <a:extLst>
                    <a:ext uri="{FF2B5EF4-FFF2-40B4-BE49-F238E27FC236}">
                      <a16:creationId xmlns:a16="http://schemas.microsoft.com/office/drawing/2014/main" id="{E0C92D5C-D0B1-58DE-4CAF-315E9B1B5EE2}"/>
                    </a:ext>
                  </a:extLst>
                </p:cNvPr>
                <p:cNvSpPr txBox="1">
                  <a:spLocks noRot="1" noChangeAspect="1" noMove="1" noResize="1" noEditPoints="1" noAdjustHandles="1" noChangeArrowheads="1" noChangeShapeType="1" noTextEdit="1"/>
                </p:cNvSpPr>
                <p:nvPr/>
              </p:nvSpPr>
              <p:spPr>
                <a:xfrm>
                  <a:off x="2369485" y="2507681"/>
                  <a:ext cx="722057" cy="369332"/>
                </a:xfrm>
                <a:prstGeom prst="rect">
                  <a:avLst/>
                </a:prstGeom>
                <a:blipFill>
                  <a:blip r:embed="rId6"/>
                  <a:stretch>
                    <a:fillRect l="-5172" r="-3448"/>
                  </a:stretch>
                </a:blipFill>
              </p:spPr>
              <p:txBody>
                <a:bodyPr/>
                <a:lstStyle/>
                <a:p>
                  <a:r>
                    <a:rPr lang="en-US">
                      <a:noFill/>
                    </a:rPr>
                    <a:t> </a:t>
                  </a:r>
                </a:p>
              </p:txBody>
            </p:sp>
          </mc:Fallback>
        </mc:AlternateContent>
        <p:cxnSp>
          <p:nvCxnSpPr>
            <p:cNvPr id="126" name="Straight Arrow Connector 125">
              <a:extLst>
                <a:ext uri="{FF2B5EF4-FFF2-40B4-BE49-F238E27FC236}">
                  <a16:creationId xmlns:a16="http://schemas.microsoft.com/office/drawing/2014/main" id="{3B0FC24F-F428-1DE1-A3C8-5315BED64BED}"/>
                </a:ext>
              </a:extLst>
            </p:cNvPr>
            <p:cNvCxnSpPr>
              <a:cxnSpLocks/>
            </p:cNvCxnSpPr>
            <p:nvPr/>
          </p:nvCxnSpPr>
          <p:spPr>
            <a:xfrm flipH="1" flipV="1">
              <a:off x="2611078" y="2279536"/>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189E084B-2CD5-B7DC-3CBD-50273C3495E3}"/>
                    </a:ext>
                  </a:extLst>
                </p:cNvPr>
                <p:cNvSpPr txBox="1"/>
                <p:nvPr/>
              </p:nvSpPr>
              <p:spPr>
                <a:xfrm>
                  <a:off x="3715849" y="2536257"/>
                  <a:ext cx="6976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oMath>
                    </m:oMathPara>
                  </a14:m>
                  <a:endParaRPr lang="en-US" sz="2400" dirty="0"/>
                </a:p>
              </p:txBody>
            </p:sp>
          </mc:Choice>
          <mc:Fallback xmlns="">
            <p:sp>
              <p:nvSpPr>
                <p:cNvPr id="130" name="TextBox 129">
                  <a:extLst>
                    <a:ext uri="{FF2B5EF4-FFF2-40B4-BE49-F238E27FC236}">
                      <a16:creationId xmlns:a16="http://schemas.microsoft.com/office/drawing/2014/main" id="{189E084B-2CD5-B7DC-3CBD-50273C3495E3}"/>
                    </a:ext>
                  </a:extLst>
                </p:cNvPr>
                <p:cNvSpPr txBox="1">
                  <a:spLocks noRot="1" noChangeAspect="1" noMove="1" noResize="1" noEditPoints="1" noAdjustHandles="1" noChangeArrowheads="1" noChangeShapeType="1" noTextEdit="1"/>
                </p:cNvSpPr>
                <p:nvPr/>
              </p:nvSpPr>
              <p:spPr>
                <a:xfrm>
                  <a:off x="3715849" y="2536257"/>
                  <a:ext cx="697627" cy="369332"/>
                </a:xfrm>
                <a:prstGeom prst="rect">
                  <a:avLst/>
                </a:prstGeom>
                <a:blipFill>
                  <a:blip r:embed="rId7"/>
                  <a:stretch>
                    <a:fillRect l="-5357" r="-3571"/>
                  </a:stretch>
                </a:blipFill>
              </p:spPr>
              <p:txBody>
                <a:bodyPr/>
                <a:lstStyle/>
                <a:p>
                  <a:r>
                    <a:rPr lang="en-US">
                      <a:noFill/>
                    </a:rPr>
                    <a:t> </a:t>
                  </a:r>
                </a:p>
              </p:txBody>
            </p:sp>
          </mc:Fallback>
        </mc:AlternateContent>
        <p:cxnSp>
          <p:nvCxnSpPr>
            <p:cNvPr id="131" name="Straight Arrow Connector 130">
              <a:extLst>
                <a:ext uri="{FF2B5EF4-FFF2-40B4-BE49-F238E27FC236}">
                  <a16:creationId xmlns:a16="http://schemas.microsoft.com/office/drawing/2014/main" id="{2B8E06E8-47DB-F21D-52E8-BA1FF00C9A8E}"/>
                </a:ext>
              </a:extLst>
            </p:cNvPr>
            <p:cNvCxnSpPr>
              <a:cxnSpLocks/>
            </p:cNvCxnSpPr>
            <p:nvPr/>
          </p:nvCxnSpPr>
          <p:spPr>
            <a:xfrm flipH="1" flipV="1">
              <a:off x="4001499" y="2279536"/>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AE692D19-FF18-431B-7FCB-78DB87C57904}"/>
                </a:ext>
              </a:extLst>
            </p:cNvPr>
            <p:cNvCxnSpPr>
              <a:cxnSpLocks/>
            </p:cNvCxnSpPr>
            <p:nvPr/>
          </p:nvCxnSpPr>
          <p:spPr>
            <a:xfrm flipH="1" flipV="1">
              <a:off x="4044202" y="144817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874F78F6-C0F7-6A06-2188-488ECC6E340B}"/>
                    </a:ext>
                  </a:extLst>
                </p:cNvPr>
                <p:cNvSpPr txBox="1"/>
                <p:nvPr/>
              </p:nvSpPr>
              <p:spPr>
                <a:xfrm>
                  <a:off x="3722819" y="1083614"/>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oMath>
                    </m:oMathPara>
                  </a14:m>
                  <a:endParaRPr lang="en-US" sz="2400" dirty="0"/>
                </a:p>
              </p:txBody>
            </p:sp>
          </mc:Choice>
          <mc:Fallback xmlns="">
            <p:sp>
              <p:nvSpPr>
                <p:cNvPr id="133" name="TextBox 132">
                  <a:extLst>
                    <a:ext uri="{FF2B5EF4-FFF2-40B4-BE49-F238E27FC236}">
                      <a16:creationId xmlns:a16="http://schemas.microsoft.com/office/drawing/2014/main" id="{874F78F6-C0F7-6A06-2188-488ECC6E340B}"/>
                    </a:ext>
                  </a:extLst>
                </p:cNvPr>
                <p:cNvSpPr txBox="1">
                  <a:spLocks noRot="1" noChangeAspect="1" noMove="1" noResize="1" noEditPoints="1" noAdjustHandles="1" noChangeArrowheads="1" noChangeShapeType="1" noTextEdit="1"/>
                </p:cNvSpPr>
                <p:nvPr/>
              </p:nvSpPr>
              <p:spPr>
                <a:xfrm>
                  <a:off x="3722819" y="1083614"/>
                  <a:ext cx="755271" cy="383118"/>
                </a:xfrm>
                <a:prstGeom prst="rect">
                  <a:avLst/>
                </a:prstGeom>
                <a:blipFill>
                  <a:blip r:embed="rId8"/>
                  <a:stretch>
                    <a:fillRect l="-6667" t="-12903" b="-22581"/>
                  </a:stretch>
                </a:blipFill>
              </p:spPr>
              <p:txBody>
                <a:bodyPr/>
                <a:lstStyle/>
                <a:p>
                  <a:r>
                    <a:rPr lang="en-US">
                      <a:noFill/>
                    </a:rPr>
                    <a:t> </a:t>
                  </a:r>
                </a:p>
              </p:txBody>
            </p:sp>
          </mc:Fallback>
        </mc:AlternateContent>
      </p:grpSp>
      <p:cxnSp>
        <p:nvCxnSpPr>
          <p:cNvPr id="134" name="Straight Arrow Connector 133">
            <a:extLst>
              <a:ext uri="{FF2B5EF4-FFF2-40B4-BE49-F238E27FC236}">
                <a16:creationId xmlns:a16="http://schemas.microsoft.com/office/drawing/2014/main" id="{A95BE2DB-BB0F-F7E5-4195-2B10F4D1E813}"/>
              </a:ext>
            </a:extLst>
          </p:cNvPr>
          <p:cNvCxnSpPr>
            <a:cxnSpLocks/>
          </p:cNvCxnSpPr>
          <p:nvPr/>
        </p:nvCxnSpPr>
        <p:spPr>
          <a:xfrm>
            <a:off x="8100554" y="19456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65" name="Group 164">
            <a:extLst>
              <a:ext uri="{FF2B5EF4-FFF2-40B4-BE49-F238E27FC236}">
                <a16:creationId xmlns:a16="http://schemas.microsoft.com/office/drawing/2014/main" id="{2F1B80A7-31CC-2952-9266-6E39261F54C6}"/>
              </a:ext>
            </a:extLst>
          </p:cNvPr>
          <p:cNvGrpSpPr/>
          <p:nvPr/>
        </p:nvGrpSpPr>
        <p:grpSpPr>
          <a:xfrm>
            <a:off x="135044" y="1045518"/>
            <a:ext cx="4343046" cy="1860071"/>
            <a:chOff x="135044" y="1045518"/>
            <a:chExt cx="4343046" cy="1860071"/>
          </a:xfrm>
        </p:grpSpPr>
        <p:grpSp>
          <p:nvGrpSpPr>
            <p:cNvPr id="114" name="Group 113">
              <a:extLst>
                <a:ext uri="{FF2B5EF4-FFF2-40B4-BE49-F238E27FC236}">
                  <a16:creationId xmlns:a16="http://schemas.microsoft.com/office/drawing/2014/main" id="{05A3BF92-E9D1-8F21-25BE-F4D9C672CC4F}"/>
                </a:ext>
              </a:extLst>
            </p:cNvPr>
            <p:cNvGrpSpPr/>
            <p:nvPr/>
          </p:nvGrpSpPr>
          <p:grpSpPr>
            <a:xfrm>
              <a:off x="135044" y="1045518"/>
              <a:ext cx="4343046" cy="1860071"/>
              <a:chOff x="135044" y="1045518"/>
              <a:chExt cx="4343046" cy="1860071"/>
            </a:xfrm>
          </p:grpSpPr>
          <p:cxnSp>
            <p:nvCxnSpPr>
              <p:cNvPr id="74" name="Straight Arrow Connector 73">
                <a:extLst>
                  <a:ext uri="{FF2B5EF4-FFF2-40B4-BE49-F238E27FC236}">
                    <a16:creationId xmlns:a16="http://schemas.microsoft.com/office/drawing/2014/main" id="{62BE5913-52A8-F02E-959B-EBF15C2C5C00}"/>
                  </a:ext>
                </a:extLst>
              </p:cNvPr>
              <p:cNvCxnSpPr>
                <a:cxnSpLocks/>
                <a:stCxn id="63" idx="0"/>
              </p:cNvCxnSpPr>
              <p:nvPr/>
            </p:nvCxnSpPr>
            <p:spPr>
              <a:xfrm flipH="1" flipV="1">
                <a:off x="1672853" y="2241440"/>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E107C3-A5BA-22F6-FC59-E37F9F4A0E9F}"/>
                  </a:ext>
                </a:extLst>
              </p:cNvPr>
              <p:cNvCxnSpPr>
                <a:cxnSpLocks/>
              </p:cNvCxnSpPr>
              <p:nvPr/>
            </p:nvCxnSpPr>
            <p:spPr>
              <a:xfrm flipH="1" flipV="1">
                <a:off x="1639133" y="141484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5" name="Rectangle 84">
                <a:extLst>
                  <a:ext uri="{FF2B5EF4-FFF2-40B4-BE49-F238E27FC236}">
                    <a16:creationId xmlns:a16="http://schemas.microsoft.com/office/drawing/2014/main" id="{DA35E8BE-BB4D-BE6B-9398-B2F4F76FFAF9}"/>
                  </a:ext>
                </a:extLst>
              </p:cNvPr>
              <p:cNvSpPr/>
              <p:nvPr/>
            </p:nvSpPr>
            <p:spPr>
              <a:xfrm>
                <a:off x="3795580" y="1766417"/>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902AF043-82C5-B2C7-A1E6-C51513D0D14A}"/>
                      </a:ext>
                    </a:extLst>
                  </p:cNvPr>
                  <p:cNvSpPr txBox="1"/>
                  <p:nvPr/>
                </p:nvSpPr>
                <p:spPr>
                  <a:xfrm>
                    <a:off x="1316968" y="249816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63" name="TextBox 62">
                    <a:extLst>
                      <a:ext uri="{FF2B5EF4-FFF2-40B4-BE49-F238E27FC236}">
                        <a16:creationId xmlns:a16="http://schemas.microsoft.com/office/drawing/2014/main" id="{902AF043-82C5-B2C7-A1E6-C51513D0D14A}"/>
                      </a:ext>
                    </a:extLst>
                  </p:cNvPr>
                  <p:cNvSpPr txBox="1">
                    <a:spLocks noRot="1" noChangeAspect="1" noMove="1" noResize="1" noEditPoints="1" noAdjustHandles="1" noChangeArrowheads="1" noChangeShapeType="1" noTextEdit="1"/>
                  </p:cNvSpPr>
                  <p:nvPr/>
                </p:nvSpPr>
                <p:spPr>
                  <a:xfrm>
                    <a:off x="1316968" y="2498161"/>
                    <a:ext cx="722057" cy="369332"/>
                  </a:xfrm>
                  <a:prstGeom prst="rect">
                    <a:avLst/>
                  </a:prstGeom>
                  <a:blipFill>
                    <a:blip r:embed="rId9"/>
                    <a:stretch>
                      <a:fillRect l="-5172"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94A978C7-6676-9CD3-6456-D46C880FE0A9}"/>
                      </a:ext>
                    </a:extLst>
                  </p:cNvPr>
                  <p:cNvSpPr txBox="1"/>
                  <p:nvPr/>
                </p:nvSpPr>
                <p:spPr>
                  <a:xfrm>
                    <a:off x="135044" y="1775953"/>
                    <a:ext cx="72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0</m:t>
                              </m:r>
                              <m:r>
                                <a:rPr lang="en-CA" sz="2400" i="1">
                                  <a:latin typeface="Cambria Math" panose="02040503050406030204" pitchFamily="18" charset="0"/>
                                </a:rPr>
                                <m:t>&gt;</m:t>
                              </m:r>
                            </m:sup>
                          </m:sSup>
                        </m:oMath>
                      </m:oMathPara>
                    </a14:m>
                    <a:endParaRPr lang="en-US" sz="2400" dirty="0"/>
                  </a:p>
                </p:txBody>
              </p:sp>
            </mc:Choice>
            <mc:Fallback xmlns="">
              <p:sp>
                <p:nvSpPr>
                  <p:cNvPr id="66" name="TextBox 65">
                    <a:extLst>
                      <a:ext uri="{FF2B5EF4-FFF2-40B4-BE49-F238E27FC236}">
                        <a16:creationId xmlns:a16="http://schemas.microsoft.com/office/drawing/2014/main" id="{94A978C7-6676-9CD3-6456-D46C880FE0A9}"/>
                      </a:ext>
                    </a:extLst>
                  </p:cNvPr>
                  <p:cNvSpPr txBox="1">
                    <a:spLocks noRot="1" noChangeAspect="1" noMove="1" noResize="1" noEditPoints="1" noAdjustHandles="1" noChangeArrowheads="1" noChangeShapeType="1" noTextEdit="1"/>
                  </p:cNvSpPr>
                  <p:nvPr/>
                </p:nvSpPr>
                <p:spPr>
                  <a:xfrm>
                    <a:off x="135044" y="1775953"/>
                    <a:ext cx="720775" cy="369332"/>
                  </a:xfrm>
                  <a:prstGeom prst="rect">
                    <a:avLst/>
                  </a:prstGeom>
                  <a:blipFill>
                    <a:blip r:embed="rId10"/>
                    <a:stretch>
                      <a:fillRect l="-5172" r="-3448"/>
                    </a:stretch>
                  </a:blipFill>
                </p:spPr>
                <p:txBody>
                  <a:bodyPr/>
                  <a:lstStyle/>
                  <a:p>
                    <a:r>
                      <a:rPr lang="en-US">
                        <a:noFill/>
                      </a:rPr>
                      <a:t> </a:t>
                    </a:r>
                  </a:p>
                </p:txBody>
              </p:sp>
            </mc:Fallback>
          </mc:AlternateContent>
          <p:cxnSp>
            <p:nvCxnSpPr>
              <p:cNvPr id="68" name="Straight Arrow Connector 67">
                <a:extLst>
                  <a:ext uri="{FF2B5EF4-FFF2-40B4-BE49-F238E27FC236}">
                    <a16:creationId xmlns:a16="http://schemas.microsoft.com/office/drawing/2014/main" id="{5660824A-0FAA-C7F0-1D5B-6FC082471314}"/>
                  </a:ext>
                </a:extLst>
              </p:cNvPr>
              <p:cNvCxnSpPr>
                <a:cxnSpLocks/>
                <a:stCxn id="66" idx="3"/>
              </p:cNvCxnSpPr>
              <p:nvPr/>
            </p:nvCxnSpPr>
            <p:spPr>
              <a:xfrm>
                <a:off x="855819" y="1960619"/>
                <a:ext cx="534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D88E2AF9-9947-C571-4EBE-2AC8FBBC679B}"/>
                  </a:ext>
                </a:extLst>
              </p:cNvPr>
              <p:cNvSpPr/>
              <p:nvPr/>
            </p:nvSpPr>
            <p:spPr>
              <a:xfrm>
                <a:off x="1390501" y="177595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A3EACF62-BFF9-E542-3573-779B3233D5DC}"/>
                  </a:ext>
                </a:extLst>
              </p:cNvPr>
              <p:cNvSpPr/>
              <p:nvPr/>
            </p:nvSpPr>
            <p:spPr>
              <a:xfrm>
                <a:off x="2443021" y="1771185"/>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Arrow Connector 72">
                <a:extLst>
                  <a:ext uri="{FF2B5EF4-FFF2-40B4-BE49-F238E27FC236}">
                    <a16:creationId xmlns:a16="http://schemas.microsoft.com/office/drawing/2014/main" id="{D70B9471-7151-4810-E8E7-0B2344AB6BCB}"/>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7EA2CC8-56E6-1F20-E73E-77C85629FD6D}"/>
                      </a:ext>
                    </a:extLst>
                  </p:cNvPr>
                  <p:cNvSpPr txBox="1"/>
                  <p:nvPr/>
                </p:nvSpPr>
                <p:spPr>
                  <a:xfrm>
                    <a:off x="2369485" y="250768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78" name="TextBox 77">
                    <a:extLst>
                      <a:ext uri="{FF2B5EF4-FFF2-40B4-BE49-F238E27FC236}">
                        <a16:creationId xmlns:a16="http://schemas.microsoft.com/office/drawing/2014/main" id="{77EA2CC8-56E6-1F20-E73E-77C85629FD6D}"/>
                      </a:ext>
                    </a:extLst>
                  </p:cNvPr>
                  <p:cNvSpPr txBox="1">
                    <a:spLocks noRot="1" noChangeAspect="1" noMove="1" noResize="1" noEditPoints="1" noAdjustHandles="1" noChangeArrowheads="1" noChangeShapeType="1" noTextEdit="1"/>
                  </p:cNvSpPr>
                  <p:nvPr/>
                </p:nvSpPr>
                <p:spPr>
                  <a:xfrm>
                    <a:off x="2369485" y="2507681"/>
                    <a:ext cx="722057" cy="369332"/>
                  </a:xfrm>
                  <a:prstGeom prst="rect">
                    <a:avLst/>
                  </a:prstGeom>
                  <a:blipFill>
                    <a:blip r:embed="rId11"/>
                    <a:stretch>
                      <a:fillRect l="-5172" r="-3448"/>
                    </a:stretch>
                  </a:blipFill>
                </p:spPr>
                <p:txBody>
                  <a:bodyPr/>
                  <a:lstStyle/>
                  <a:p>
                    <a:r>
                      <a:rPr lang="en-US">
                        <a:noFill/>
                      </a:rPr>
                      <a:t> </a:t>
                    </a:r>
                  </a:p>
                </p:txBody>
              </p:sp>
            </mc:Fallback>
          </mc:AlternateContent>
          <p:cxnSp>
            <p:nvCxnSpPr>
              <p:cNvPr id="79" name="Straight Arrow Connector 78">
                <a:extLst>
                  <a:ext uri="{FF2B5EF4-FFF2-40B4-BE49-F238E27FC236}">
                    <a16:creationId xmlns:a16="http://schemas.microsoft.com/office/drawing/2014/main" id="{1676DAEA-EA20-3721-0FA6-9F938E572C0D}"/>
                  </a:ext>
                </a:extLst>
              </p:cNvPr>
              <p:cNvCxnSpPr>
                <a:cxnSpLocks/>
              </p:cNvCxnSpPr>
              <p:nvPr/>
            </p:nvCxnSpPr>
            <p:spPr>
              <a:xfrm flipH="1" flipV="1">
                <a:off x="2611078" y="2279536"/>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B1F154B2-A137-B354-25AC-D5ACA88E33F0}"/>
                  </a:ext>
                </a:extLst>
              </p:cNvPr>
              <p:cNvCxnSpPr>
                <a:cxnSpLocks/>
              </p:cNvCxnSpPr>
              <p:nvPr/>
            </p:nvCxnSpPr>
            <p:spPr>
              <a:xfrm flipH="1" flipV="1">
                <a:off x="2720226" y="1438657"/>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6CA9509-02DD-48B6-154A-22B74C05A921}"/>
                      </a:ext>
                    </a:extLst>
                  </p:cNvPr>
                  <p:cNvSpPr txBox="1"/>
                  <p:nvPr/>
                </p:nvSpPr>
                <p:spPr>
                  <a:xfrm>
                    <a:off x="1280021" y="1045518"/>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83" name="TextBox 82">
                    <a:extLst>
                      <a:ext uri="{FF2B5EF4-FFF2-40B4-BE49-F238E27FC236}">
                        <a16:creationId xmlns:a16="http://schemas.microsoft.com/office/drawing/2014/main" id="{F6CA9509-02DD-48B6-154A-22B74C05A921}"/>
                      </a:ext>
                    </a:extLst>
                  </p:cNvPr>
                  <p:cNvSpPr txBox="1">
                    <a:spLocks noRot="1" noChangeAspect="1" noMove="1" noResize="1" noEditPoints="1" noAdjustHandles="1" noChangeArrowheads="1" noChangeShapeType="1" noTextEdit="1"/>
                  </p:cNvSpPr>
                  <p:nvPr/>
                </p:nvSpPr>
                <p:spPr>
                  <a:xfrm>
                    <a:off x="1280021" y="1045518"/>
                    <a:ext cx="755271" cy="369332"/>
                  </a:xfrm>
                  <a:prstGeom prst="rect">
                    <a:avLst/>
                  </a:prstGeom>
                  <a:blipFill>
                    <a:blip r:embed="rId12"/>
                    <a:stretch>
                      <a:fillRect l="-6557" t="-1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B3401259-4EAA-9C39-1D45-F999393538AF}"/>
                      </a:ext>
                    </a:extLst>
                  </p:cNvPr>
                  <p:cNvSpPr txBox="1"/>
                  <p:nvPr/>
                </p:nvSpPr>
                <p:spPr>
                  <a:xfrm>
                    <a:off x="2327397" y="1074094"/>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84" name="TextBox 83">
                    <a:extLst>
                      <a:ext uri="{FF2B5EF4-FFF2-40B4-BE49-F238E27FC236}">
                        <a16:creationId xmlns:a16="http://schemas.microsoft.com/office/drawing/2014/main" id="{B3401259-4EAA-9C39-1D45-F999393538AF}"/>
                      </a:ext>
                    </a:extLst>
                  </p:cNvPr>
                  <p:cNvSpPr txBox="1">
                    <a:spLocks noRot="1" noChangeAspect="1" noMove="1" noResize="1" noEditPoints="1" noAdjustHandles="1" noChangeArrowheads="1" noChangeShapeType="1" noTextEdit="1"/>
                  </p:cNvSpPr>
                  <p:nvPr/>
                </p:nvSpPr>
                <p:spPr>
                  <a:xfrm>
                    <a:off x="2327397" y="1074094"/>
                    <a:ext cx="755271" cy="369332"/>
                  </a:xfrm>
                  <a:prstGeom prst="rect">
                    <a:avLst/>
                  </a:prstGeom>
                  <a:blipFill>
                    <a:blip r:embed="rId13"/>
                    <a:stretch>
                      <a:fillRect l="-6667" t="-13333" r="-1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8C995053-AF76-8867-19CC-BB69FA531841}"/>
                      </a:ext>
                    </a:extLst>
                  </p:cNvPr>
                  <p:cNvSpPr txBox="1"/>
                  <p:nvPr/>
                </p:nvSpPr>
                <p:spPr>
                  <a:xfrm>
                    <a:off x="3715849" y="2536257"/>
                    <a:ext cx="6976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oMath>
                      </m:oMathPara>
                    </a14:m>
                    <a:endParaRPr lang="en-US" sz="2400" dirty="0"/>
                  </a:p>
                </p:txBody>
              </p:sp>
            </mc:Choice>
            <mc:Fallback xmlns="">
              <p:sp>
                <p:nvSpPr>
                  <p:cNvPr id="89" name="TextBox 88">
                    <a:extLst>
                      <a:ext uri="{FF2B5EF4-FFF2-40B4-BE49-F238E27FC236}">
                        <a16:creationId xmlns:a16="http://schemas.microsoft.com/office/drawing/2014/main" id="{8C995053-AF76-8867-19CC-BB69FA531841}"/>
                      </a:ext>
                    </a:extLst>
                  </p:cNvPr>
                  <p:cNvSpPr txBox="1">
                    <a:spLocks noRot="1" noChangeAspect="1" noMove="1" noResize="1" noEditPoints="1" noAdjustHandles="1" noChangeArrowheads="1" noChangeShapeType="1" noTextEdit="1"/>
                  </p:cNvSpPr>
                  <p:nvPr/>
                </p:nvSpPr>
                <p:spPr>
                  <a:xfrm>
                    <a:off x="3715849" y="2536257"/>
                    <a:ext cx="697627" cy="369332"/>
                  </a:xfrm>
                  <a:prstGeom prst="rect">
                    <a:avLst/>
                  </a:prstGeom>
                  <a:blipFill>
                    <a:blip r:embed="rId14"/>
                    <a:stretch>
                      <a:fillRect l="-5357" r="-3571"/>
                    </a:stretch>
                  </a:blipFill>
                </p:spPr>
                <p:txBody>
                  <a:bodyPr/>
                  <a:lstStyle/>
                  <a:p>
                    <a:r>
                      <a:rPr lang="en-US">
                        <a:noFill/>
                      </a:rPr>
                      <a:t> </a:t>
                    </a:r>
                  </a:p>
                </p:txBody>
              </p:sp>
            </mc:Fallback>
          </mc:AlternateContent>
          <p:cxnSp>
            <p:nvCxnSpPr>
              <p:cNvPr id="90" name="Straight Arrow Connector 89">
                <a:extLst>
                  <a:ext uri="{FF2B5EF4-FFF2-40B4-BE49-F238E27FC236}">
                    <a16:creationId xmlns:a16="http://schemas.microsoft.com/office/drawing/2014/main" id="{0222AE1F-0E60-BDA3-B811-CA0EDCF7B69A}"/>
                  </a:ext>
                </a:extLst>
              </p:cNvPr>
              <p:cNvCxnSpPr>
                <a:cxnSpLocks/>
              </p:cNvCxnSpPr>
              <p:nvPr/>
            </p:nvCxnSpPr>
            <p:spPr>
              <a:xfrm flipH="1" flipV="1">
                <a:off x="4001499" y="2279536"/>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78753D27-EBDF-628F-6236-3749AA31AB52}"/>
                  </a:ext>
                </a:extLst>
              </p:cNvPr>
              <p:cNvCxnSpPr>
                <a:cxnSpLocks/>
              </p:cNvCxnSpPr>
              <p:nvPr/>
            </p:nvCxnSpPr>
            <p:spPr>
              <a:xfrm flipH="1" flipV="1">
                <a:off x="4044202" y="144817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127C4601-F49C-2410-5526-82FAC3D84935}"/>
                      </a:ext>
                    </a:extLst>
                  </p:cNvPr>
                  <p:cNvSpPr txBox="1"/>
                  <p:nvPr/>
                </p:nvSpPr>
                <p:spPr>
                  <a:xfrm>
                    <a:off x="3722819" y="1083614"/>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oMath>
                      </m:oMathPara>
                    </a14:m>
                    <a:endParaRPr lang="en-US" sz="2400" dirty="0"/>
                  </a:p>
                </p:txBody>
              </p:sp>
            </mc:Choice>
            <mc:Fallback xmlns="">
              <p:sp>
                <p:nvSpPr>
                  <p:cNvPr id="92" name="TextBox 91">
                    <a:extLst>
                      <a:ext uri="{FF2B5EF4-FFF2-40B4-BE49-F238E27FC236}">
                        <a16:creationId xmlns:a16="http://schemas.microsoft.com/office/drawing/2014/main" id="{127C4601-F49C-2410-5526-82FAC3D84935}"/>
                      </a:ext>
                    </a:extLst>
                  </p:cNvPr>
                  <p:cNvSpPr txBox="1">
                    <a:spLocks noRot="1" noChangeAspect="1" noMove="1" noResize="1" noEditPoints="1" noAdjustHandles="1" noChangeArrowheads="1" noChangeShapeType="1" noTextEdit="1"/>
                  </p:cNvSpPr>
                  <p:nvPr/>
                </p:nvSpPr>
                <p:spPr>
                  <a:xfrm>
                    <a:off x="3722819" y="1083614"/>
                    <a:ext cx="755271" cy="383118"/>
                  </a:xfrm>
                  <a:prstGeom prst="rect">
                    <a:avLst/>
                  </a:prstGeom>
                  <a:blipFill>
                    <a:blip r:embed="rId15"/>
                    <a:stretch>
                      <a:fillRect l="-6667" t="-12903" b="-19355"/>
                    </a:stretch>
                  </a:blipFill>
                </p:spPr>
                <p:txBody>
                  <a:bodyPr/>
                  <a:lstStyle/>
                  <a:p>
                    <a:r>
                      <a:rPr lang="en-US">
                        <a:noFill/>
                      </a:rPr>
                      <a:t> </a:t>
                    </a:r>
                  </a:p>
                </p:txBody>
              </p:sp>
            </mc:Fallback>
          </mc:AlternateContent>
        </p:grpSp>
        <p:sp>
          <p:nvSpPr>
            <p:cNvPr id="135" name="TextBox 134">
              <a:extLst>
                <a:ext uri="{FF2B5EF4-FFF2-40B4-BE49-F238E27FC236}">
                  <a16:creationId xmlns:a16="http://schemas.microsoft.com/office/drawing/2014/main" id="{B825A162-4556-E66D-8389-4C53591C27B0}"/>
                </a:ext>
              </a:extLst>
            </p:cNvPr>
            <p:cNvSpPr txBox="1"/>
            <p:nvPr/>
          </p:nvSpPr>
          <p:spPr>
            <a:xfrm>
              <a:off x="3325551" y="1617689"/>
              <a:ext cx="433132" cy="523220"/>
            </a:xfrm>
            <a:prstGeom prst="rect">
              <a:avLst/>
            </a:prstGeom>
            <a:noFill/>
          </p:spPr>
          <p:txBody>
            <a:bodyPr wrap="none" rtlCol="0">
              <a:spAutoFit/>
            </a:bodyPr>
            <a:lstStyle/>
            <a:p>
              <a:r>
                <a:rPr lang="en-US" sz="2800" dirty="0"/>
                <a:t>…</a:t>
              </a:r>
            </a:p>
          </p:txBody>
        </p:sp>
      </p:grpSp>
      <p:sp>
        <p:nvSpPr>
          <p:cNvPr id="136" name="TextBox 135">
            <a:extLst>
              <a:ext uri="{FF2B5EF4-FFF2-40B4-BE49-F238E27FC236}">
                <a16:creationId xmlns:a16="http://schemas.microsoft.com/office/drawing/2014/main" id="{B66E99CB-E2B8-1B4A-C1CA-3FF84B9A20B9}"/>
              </a:ext>
            </a:extLst>
          </p:cNvPr>
          <p:cNvSpPr txBox="1"/>
          <p:nvPr/>
        </p:nvSpPr>
        <p:spPr>
          <a:xfrm>
            <a:off x="9468399" y="1617689"/>
            <a:ext cx="433132" cy="523220"/>
          </a:xfrm>
          <a:prstGeom prst="rect">
            <a:avLst/>
          </a:prstGeom>
          <a:noFill/>
        </p:spPr>
        <p:txBody>
          <a:bodyPr wrap="none" rtlCol="0">
            <a:spAutoFit/>
          </a:bodyPr>
          <a:lstStyle/>
          <a:p>
            <a:r>
              <a:rPr lang="en-US" sz="2800" dirty="0"/>
              <a:t>…</a:t>
            </a:r>
          </a:p>
        </p:txBody>
      </p:sp>
      <p:sp>
        <p:nvSpPr>
          <p:cNvPr id="137" name="Rectangle 136">
            <a:extLst>
              <a:ext uri="{FF2B5EF4-FFF2-40B4-BE49-F238E27FC236}">
                <a16:creationId xmlns:a16="http://schemas.microsoft.com/office/drawing/2014/main" id="{F487EA72-D837-AC90-82BA-605D267DD153}"/>
              </a:ext>
            </a:extLst>
          </p:cNvPr>
          <p:cNvSpPr/>
          <p:nvPr/>
        </p:nvSpPr>
        <p:spPr>
          <a:xfrm>
            <a:off x="6600825" y="3150222"/>
            <a:ext cx="4898782" cy="523220"/>
          </a:xfrm>
          <a:prstGeom prst="rect">
            <a:avLst/>
          </a:prstGeom>
        </p:spPr>
        <p:txBody>
          <a:bodyPr wrap="square">
            <a:spAutoFit/>
          </a:bodyPr>
          <a:lstStyle/>
          <a:p>
            <a:r>
              <a:rPr lang="en-CA" sz="2800" dirty="0"/>
              <a:t>Review Sentiment classification </a:t>
            </a:r>
            <a:endParaRPr lang="en-US" sz="2800" dirty="0"/>
          </a:p>
        </p:txBody>
      </p:sp>
      <p:sp>
        <p:nvSpPr>
          <p:cNvPr id="138" name="TextBox 137">
            <a:extLst>
              <a:ext uri="{FF2B5EF4-FFF2-40B4-BE49-F238E27FC236}">
                <a16:creationId xmlns:a16="http://schemas.microsoft.com/office/drawing/2014/main" id="{9B9C6495-C78C-CC8C-216A-E45B15D01656}"/>
              </a:ext>
            </a:extLst>
          </p:cNvPr>
          <p:cNvSpPr txBox="1"/>
          <p:nvPr/>
        </p:nvSpPr>
        <p:spPr>
          <a:xfrm>
            <a:off x="10765006" y="1114873"/>
            <a:ext cx="1426994" cy="461665"/>
          </a:xfrm>
          <a:prstGeom prst="rect">
            <a:avLst/>
          </a:prstGeom>
          <a:noFill/>
        </p:spPr>
        <p:txBody>
          <a:bodyPr wrap="none" rtlCol="0">
            <a:spAutoFit/>
          </a:bodyPr>
          <a:lstStyle/>
          <a:p>
            <a:r>
              <a:rPr lang="en-US" sz="2400" dirty="0"/>
              <a:t>0/1 or 1-5</a:t>
            </a:r>
          </a:p>
        </p:txBody>
      </p:sp>
      <p:grpSp>
        <p:nvGrpSpPr>
          <p:cNvPr id="139" name="Group 138">
            <a:extLst>
              <a:ext uri="{FF2B5EF4-FFF2-40B4-BE49-F238E27FC236}">
                <a16:creationId xmlns:a16="http://schemas.microsoft.com/office/drawing/2014/main" id="{08152EEB-5665-3858-F7EC-3D66D10D2AC6}"/>
              </a:ext>
            </a:extLst>
          </p:cNvPr>
          <p:cNvGrpSpPr/>
          <p:nvPr/>
        </p:nvGrpSpPr>
        <p:grpSpPr>
          <a:xfrm>
            <a:off x="1074890" y="4288139"/>
            <a:ext cx="3198069" cy="1821975"/>
            <a:chOff x="1280021" y="1045518"/>
            <a:chExt cx="3198069" cy="1821975"/>
          </a:xfrm>
        </p:grpSpPr>
        <p:cxnSp>
          <p:nvCxnSpPr>
            <p:cNvPr id="140" name="Straight Arrow Connector 139">
              <a:extLst>
                <a:ext uri="{FF2B5EF4-FFF2-40B4-BE49-F238E27FC236}">
                  <a16:creationId xmlns:a16="http://schemas.microsoft.com/office/drawing/2014/main" id="{F3E56FCD-8480-72DA-02AA-8A796E99E853}"/>
                </a:ext>
              </a:extLst>
            </p:cNvPr>
            <p:cNvCxnSpPr>
              <a:cxnSpLocks/>
              <a:stCxn id="143" idx="0"/>
            </p:cNvCxnSpPr>
            <p:nvPr/>
          </p:nvCxnSpPr>
          <p:spPr>
            <a:xfrm flipH="1" flipV="1">
              <a:off x="1672853" y="2241440"/>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43480EFE-D89F-837A-D557-99687793F004}"/>
                </a:ext>
              </a:extLst>
            </p:cNvPr>
            <p:cNvCxnSpPr>
              <a:cxnSpLocks/>
            </p:cNvCxnSpPr>
            <p:nvPr/>
          </p:nvCxnSpPr>
          <p:spPr>
            <a:xfrm flipH="1" flipV="1">
              <a:off x="1639133" y="141484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238C2C9D-ECB5-7111-B160-1C43ECF808D4}"/>
                </a:ext>
              </a:extLst>
            </p:cNvPr>
            <p:cNvSpPr/>
            <p:nvPr/>
          </p:nvSpPr>
          <p:spPr>
            <a:xfrm>
              <a:off x="3795580" y="1766417"/>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A55D4660-ED84-A32C-763B-6A91A20BC6B3}"/>
                    </a:ext>
                  </a:extLst>
                </p:cNvPr>
                <p:cNvSpPr txBox="1"/>
                <p:nvPr/>
              </p:nvSpPr>
              <p:spPr>
                <a:xfrm>
                  <a:off x="1316968" y="249816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43" name="TextBox 142">
                  <a:extLst>
                    <a:ext uri="{FF2B5EF4-FFF2-40B4-BE49-F238E27FC236}">
                      <a16:creationId xmlns:a16="http://schemas.microsoft.com/office/drawing/2014/main" id="{A55D4660-ED84-A32C-763B-6A91A20BC6B3}"/>
                    </a:ext>
                  </a:extLst>
                </p:cNvPr>
                <p:cNvSpPr txBox="1">
                  <a:spLocks noRot="1" noChangeAspect="1" noMove="1" noResize="1" noEditPoints="1" noAdjustHandles="1" noChangeArrowheads="1" noChangeShapeType="1" noTextEdit="1"/>
                </p:cNvSpPr>
                <p:nvPr/>
              </p:nvSpPr>
              <p:spPr>
                <a:xfrm>
                  <a:off x="1316968" y="2498161"/>
                  <a:ext cx="722057" cy="369332"/>
                </a:xfrm>
                <a:prstGeom prst="rect">
                  <a:avLst/>
                </a:prstGeom>
                <a:blipFill>
                  <a:blip r:embed="rId16"/>
                  <a:stretch>
                    <a:fillRect l="-5172" r="-1724"/>
                  </a:stretch>
                </a:blipFill>
              </p:spPr>
              <p:txBody>
                <a:bodyPr/>
                <a:lstStyle/>
                <a:p>
                  <a:r>
                    <a:rPr lang="en-US">
                      <a:noFill/>
                    </a:rPr>
                    <a:t> </a:t>
                  </a:r>
                </a:p>
              </p:txBody>
            </p:sp>
          </mc:Fallback>
        </mc:AlternateContent>
        <p:sp>
          <p:nvSpPr>
            <p:cNvPr id="146" name="Rectangle 145">
              <a:extLst>
                <a:ext uri="{FF2B5EF4-FFF2-40B4-BE49-F238E27FC236}">
                  <a16:creationId xmlns:a16="http://schemas.microsoft.com/office/drawing/2014/main" id="{607BBC4B-9CA6-F50F-F848-5685838FADA2}"/>
                </a:ext>
              </a:extLst>
            </p:cNvPr>
            <p:cNvSpPr/>
            <p:nvPr/>
          </p:nvSpPr>
          <p:spPr>
            <a:xfrm>
              <a:off x="1390501" y="177595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Rectangle 146">
              <a:extLst>
                <a:ext uri="{FF2B5EF4-FFF2-40B4-BE49-F238E27FC236}">
                  <a16:creationId xmlns:a16="http://schemas.microsoft.com/office/drawing/2014/main" id="{BE1D656C-AAE4-D234-0BAD-494B36B16865}"/>
                </a:ext>
              </a:extLst>
            </p:cNvPr>
            <p:cNvSpPr/>
            <p:nvPr/>
          </p:nvSpPr>
          <p:spPr>
            <a:xfrm>
              <a:off x="2443021" y="1771185"/>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8" name="Straight Arrow Connector 147">
              <a:extLst>
                <a:ext uri="{FF2B5EF4-FFF2-40B4-BE49-F238E27FC236}">
                  <a16:creationId xmlns:a16="http://schemas.microsoft.com/office/drawing/2014/main" id="{3DD914DE-AA4E-5322-001E-A37138AD5806}"/>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1" name="Straight Arrow Connector 150">
              <a:extLst>
                <a:ext uri="{FF2B5EF4-FFF2-40B4-BE49-F238E27FC236}">
                  <a16:creationId xmlns:a16="http://schemas.microsoft.com/office/drawing/2014/main" id="{2C07BAF6-BAC0-63DC-D9C2-D232E296AE4B}"/>
                </a:ext>
              </a:extLst>
            </p:cNvPr>
            <p:cNvCxnSpPr>
              <a:cxnSpLocks/>
            </p:cNvCxnSpPr>
            <p:nvPr/>
          </p:nvCxnSpPr>
          <p:spPr>
            <a:xfrm flipH="1" flipV="1">
              <a:off x="2720226" y="1438657"/>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2" name="TextBox 151">
                  <a:extLst>
                    <a:ext uri="{FF2B5EF4-FFF2-40B4-BE49-F238E27FC236}">
                      <a16:creationId xmlns:a16="http://schemas.microsoft.com/office/drawing/2014/main" id="{E8C3A306-3E45-16F2-9DE1-05964B37ED6F}"/>
                    </a:ext>
                  </a:extLst>
                </p:cNvPr>
                <p:cNvSpPr txBox="1"/>
                <p:nvPr/>
              </p:nvSpPr>
              <p:spPr>
                <a:xfrm>
                  <a:off x="1280021" y="1045518"/>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52" name="TextBox 151">
                  <a:extLst>
                    <a:ext uri="{FF2B5EF4-FFF2-40B4-BE49-F238E27FC236}">
                      <a16:creationId xmlns:a16="http://schemas.microsoft.com/office/drawing/2014/main" id="{E8C3A306-3E45-16F2-9DE1-05964B37ED6F}"/>
                    </a:ext>
                  </a:extLst>
                </p:cNvPr>
                <p:cNvSpPr txBox="1">
                  <a:spLocks noRot="1" noChangeAspect="1" noMove="1" noResize="1" noEditPoints="1" noAdjustHandles="1" noChangeArrowheads="1" noChangeShapeType="1" noTextEdit="1"/>
                </p:cNvSpPr>
                <p:nvPr/>
              </p:nvSpPr>
              <p:spPr>
                <a:xfrm>
                  <a:off x="1280021" y="1045518"/>
                  <a:ext cx="755271" cy="369332"/>
                </a:xfrm>
                <a:prstGeom prst="rect">
                  <a:avLst/>
                </a:prstGeom>
                <a:blipFill>
                  <a:blip r:embed="rId17"/>
                  <a:stretch>
                    <a:fillRect l="-6667" t="-13333" r="-1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3" name="TextBox 152">
                  <a:extLst>
                    <a:ext uri="{FF2B5EF4-FFF2-40B4-BE49-F238E27FC236}">
                      <a16:creationId xmlns:a16="http://schemas.microsoft.com/office/drawing/2014/main" id="{00093DC0-A8C8-A61C-C123-4BE3FB730173}"/>
                    </a:ext>
                  </a:extLst>
                </p:cNvPr>
                <p:cNvSpPr txBox="1"/>
                <p:nvPr/>
              </p:nvSpPr>
              <p:spPr>
                <a:xfrm>
                  <a:off x="2327397" y="1074094"/>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153" name="TextBox 152">
                  <a:extLst>
                    <a:ext uri="{FF2B5EF4-FFF2-40B4-BE49-F238E27FC236}">
                      <a16:creationId xmlns:a16="http://schemas.microsoft.com/office/drawing/2014/main" id="{00093DC0-A8C8-A61C-C123-4BE3FB730173}"/>
                    </a:ext>
                  </a:extLst>
                </p:cNvPr>
                <p:cNvSpPr txBox="1">
                  <a:spLocks noRot="1" noChangeAspect="1" noMove="1" noResize="1" noEditPoints="1" noAdjustHandles="1" noChangeArrowheads="1" noChangeShapeType="1" noTextEdit="1"/>
                </p:cNvSpPr>
                <p:nvPr/>
              </p:nvSpPr>
              <p:spPr>
                <a:xfrm>
                  <a:off x="2327397" y="1074094"/>
                  <a:ext cx="755271" cy="369332"/>
                </a:xfrm>
                <a:prstGeom prst="rect">
                  <a:avLst/>
                </a:prstGeom>
                <a:blipFill>
                  <a:blip r:embed="rId18"/>
                  <a:stretch>
                    <a:fillRect l="-8333" t="-12903" r="-1667" b="-22581"/>
                  </a:stretch>
                </a:blipFill>
              </p:spPr>
              <p:txBody>
                <a:bodyPr/>
                <a:lstStyle/>
                <a:p>
                  <a:r>
                    <a:rPr lang="en-US">
                      <a:noFill/>
                    </a:rPr>
                    <a:t> </a:t>
                  </a:r>
                </a:p>
              </p:txBody>
            </p:sp>
          </mc:Fallback>
        </mc:AlternateContent>
        <p:cxnSp>
          <p:nvCxnSpPr>
            <p:cNvPr id="156" name="Straight Arrow Connector 155">
              <a:extLst>
                <a:ext uri="{FF2B5EF4-FFF2-40B4-BE49-F238E27FC236}">
                  <a16:creationId xmlns:a16="http://schemas.microsoft.com/office/drawing/2014/main" id="{931A48DC-E364-95B5-A204-0714552C068C}"/>
                </a:ext>
              </a:extLst>
            </p:cNvPr>
            <p:cNvCxnSpPr>
              <a:cxnSpLocks/>
            </p:cNvCxnSpPr>
            <p:nvPr/>
          </p:nvCxnSpPr>
          <p:spPr>
            <a:xfrm flipH="1" flipV="1">
              <a:off x="4044202" y="144817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7" name="TextBox 156">
                  <a:extLst>
                    <a:ext uri="{FF2B5EF4-FFF2-40B4-BE49-F238E27FC236}">
                      <a16:creationId xmlns:a16="http://schemas.microsoft.com/office/drawing/2014/main" id="{CABD4B94-A49B-CFAB-7676-735168FC5F41}"/>
                    </a:ext>
                  </a:extLst>
                </p:cNvPr>
                <p:cNvSpPr txBox="1"/>
                <p:nvPr/>
              </p:nvSpPr>
              <p:spPr>
                <a:xfrm>
                  <a:off x="3722819" y="1083614"/>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oMath>
                    </m:oMathPara>
                  </a14:m>
                  <a:endParaRPr lang="en-US" sz="2400" dirty="0"/>
                </a:p>
              </p:txBody>
            </p:sp>
          </mc:Choice>
          <mc:Fallback xmlns="">
            <p:sp>
              <p:nvSpPr>
                <p:cNvPr id="157" name="TextBox 156">
                  <a:extLst>
                    <a:ext uri="{FF2B5EF4-FFF2-40B4-BE49-F238E27FC236}">
                      <a16:creationId xmlns:a16="http://schemas.microsoft.com/office/drawing/2014/main" id="{CABD4B94-A49B-CFAB-7676-735168FC5F41}"/>
                    </a:ext>
                  </a:extLst>
                </p:cNvPr>
                <p:cNvSpPr txBox="1">
                  <a:spLocks noRot="1" noChangeAspect="1" noMove="1" noResize="1" noEditPoints="1" noAdjustHandles="1" noChangeArrowheads="1" noChangeShapeType="1" noTextEdit="1"/>
                </p:cNvSpPr>
                <p:nvPr/>
              </p:nvSpPr>
              <p:spPr>
                <a:xfrm>
                  <a:off x="3722819" y="1083614"/>
                  <a:ext cx="755271" cy="383118"/>
                </a:xfrm>
                <a:prstGeom prst="rect">
                  <a:avLst/>
                </a:prstGeom>
                <a:blipFill>
                  <a:blip r:embed="rId19"/>
                  <a:stretch>
                    <a:fillRect l="-4918" t="-12500" b="-15625"/>
                  </a:stretch>
                </a:blipFill>
              </p:spPr>
              <p:txBody>
                <a:bodyPr/>
                <a:lstStyle/>
                <a:p>
                  <a:r>
                    <a:rPr lang="en-US">
                      <a:noFill/>
                    </a:rPr>
                    <a:t> </a:t>
                  </a:r>
                </a:p>
              </p:txBody>
            </p:sp>
          </mc:Fallback>
        </mc:AlternateContent>
      </p:grpSp>
      <p:sp>
        <p:nvSpPr>
          <p:cNvPr id="158" name="TextBox 157">
            <a:extLst>
              <a:ext uri="{FF2B5EF4-FFF2-40B4-BE49-F238E27FC236}">
                <a16:creationId xmlns:a16="http://schemas.microsoft.com/office/drawing/2014/main" id="{D22BBA16-E2DC-C32A-BA48-48D491CBD90D}"/>
              </a:ext>
            </a:extLst>
          </p:cNvPr>
          <p:cNvSpPr txBox="1"/>
          <p:nvPr/>
        </p:nvSpPr>
        <p:spPr>
          <a:xfrm>
            <a:off x="840066" y="3698381"/>
            <a:ext cx="2061205" cy="523220"/>
          </a:xfrm>
          <a:prstGeom prst="rect">
            <a:avLst/>
          </a:prstGeom>
          <a:noFill/>
        </p:spPr>
        <p:txBody>
          <a:bodyPr wrap="none" rtlCol="0">
            <a:spAutoFit/>
          </a:bodyPr>
          <a:lstStyle/>
          <a:p>
            <a:r>
              <a:rPr lang="en-US" sz="2800" dirty="0"/>
              <a:t>One to many</a:t>
            </a:r>
          </a:p>
        </p:txBody>
      </p:sp>
      <p:sp>
        <p:nvSpPr>
          <p:cNvPr id="159" name="TextBox 158">
            <a:extLst>
              <a:ext uri="{FF2B5EF4-FFF2-40B4-BE49-F238E27FC236}">
                <a16:creationId xmlns:a16="http://schemas.microsoft.com/office/drawing/2014/main" id="{3181BD82-8085-6355-6392-9A1236F77BBA}"/>
              </a:ext>
            </a:extLst>
          </p:cNvPr>
          <p:cNvSpPr txBox="1"/>
          <p:nvPr/>
        </p:nvSpPr>
        <p:spPr>
          <a:xfrm>
            <a:off x="745014" y="6254130"/>
            <a:ext cx="2714974" cy="523220"/>
          </a:xfrm>
          <a:prstGeom prst="rect">
            <a:avLst/>
          </a:prstGeom>
          <a:noFill/>
        </p:spPr>
        <p:txBody>
          <a:bodyPr wrap="none" rtlCol="0">
            <a:spAutoFit/>
          </a:bodyPr>
          <a:lstStyle/>
          <a:p>
            <a:r>
              <a:rPr lang="en-US" sz="2800" dirty="0"/>
              <a:t>Music generation</a:t>
            </a:r>
          </a:p>
        </p:txBody>
      </p:sp>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00DAABDC-8FBE-46CB-5E1D-65AACCAB863B}"/>
                  </a:ext>
                </a:extLst>
              </p:cNvPr>
              <p:cNvSpPr txBox="1"/>
              <p:nvPr/>
            </p:nvSpPr>
            <p:spPr>
              <a:xfrm>
                <a:off x="244580" y="5014461"/>
                <a:ext cx="72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0</m:t>
                          </m:r>
                          <m:r>
                            <a:rPr lang="en-CA" sz="2400" i="1">
                              <a:latin typeface="Cambria Math" panose="02040503050406030204" pitchFamily="18" charset="0"/>
                            </a:rPr>
                            <m:t>&gt;</m:t>
                          </m:r>
                        </m:sup>
                      </m:sSup>
                    </m:oMath>
                  </m:oMathPara>
                </a14:m>
                <a:endParaRPr lang="en-US" sz="2400" dirty="0"/>
              </a:p>
            </p:txBody>
          </p:sp>
        </mc:Choice>
        <mc:Fallback xmlns="">
          <p:sp>
            <p:nvSpPr>
              <p:cNvPr id="161" name="TextBox 160">
                <a:extLst>
                  <a:ext uri="{FF2B5EF4-FFF2-40B4-BE49-F238E27FC236}">
                    <a16:creationId xmlns:a16="http://schemas.microsoft.com/office/drawing/2014/main" id="{00DAABDC-8FBE-46CB-5E1D-65AACCAB863B}"/>
                  </a:ext>
                </a:extLst>
              </p:cNvPr>
              <p:cNvSpPr txBox="1">
                <a:spLocks noRot="1" noChangeAspect="1" noMove="1" noResize="1" noEditPoints="1" noAdjustHandles="1" noChangeArrowheads="1" noChangeShapeType="1" noTextEdit="1"/>
              </p:cNvSpPr>
              <p:nvPr/>
            </p:nvSpPr>
            <p:spPr>
              <a:xfrm>
                <a:off x="244580" y="5014461"/>
                <a:ext cx="720775" cy="369332"/>
              </a:xfrm>
              <a:prstGeom prst="rect">
                <a:avLst/>
              </a:prstGeom>
              <a:blipFill>
                <a:blip r:embed="rId20"/>
                <a:stretch>
                  <a:fillRect l="-5263" r="-3509"/>
                </a:stretch>
              </a:blipFill>
            </p:spPr>
            <p:txBody>
              <a:bodyPr/>
              <a:lstStyle/>
              <a:p>
                <a:r>
                  <a:rPr lang="en-US">
                    <a:noFill/>
                  </a:rPr>
                  <a:t> </a:t>
                </a:r>
              </a:p>
            </p:txBody>
          </p:sp>
        </mc:Fallback>
      </mc:AlternateContent>
      <p:cxnSp>
        <p:nvCxnSpPr>
          <p:cNvPr id="162" name="Straight Arrow Connector 161">
            <a:extLst>
              <a:ext uri="{FF2B5EF4-FFF2-40B4-BE49-F238E27FC236}">
                <a16:creationId xmlns:a16="http://schemas.microsoft.com/office/drawing/2014/main" id="{A543FB54-133E-B5F3-696B-D2C3FFCC8F15}"/>
              </a:ext>
            </a:extLst>
          </p:cNvPr>
          <p:cNvCxnSpPr>
            <a:cxnSpLocks/>
          </p:cNvCxnSpPr>
          <p:nvPr/>
        </p:nvCxnSpPr>
        <p:spPr>
          <a:xfrm>
            <a:off x="1785527" y="5233384"/>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71343494-BE91-D4DD-20F8-7AD9C9A26B7F}"/>
              </a:ext>
            </a:extLst>
          </p:cNvPr>
          <p:cNvSpPr txBox="1"/>
          <p:nvPr/>
        </p:nvSpPr>
        <p:spPr>
          <a:xfrm>
            <a:off x="3061745" y="4854633"/>
            <a:ext cx="433132" cy="523220"/>
          </a:xfrm>
          <a:prstGeom prst="rect">
            <a:avLst/>
          </a:prstGeom>
          <a:noFill/>
        </p:spPr>
        <p:txBody>
          <a:bodyPr wrap="none" rtlCol="0">
            <a:spAutoFit/>
          </a:bodyPr>
          <a:lstStyle/>
          <a:p>
            <a:r>
              <a:rPr lang="en-US" sz="2800" dirty="0"/>
              <a:t>…</a:t>
            </a:r>
          </a:p>
        </p:txBody>
      </p:sp>
      <p:cxnSp>
        <p:nvCxnSpPr>
          <p:cNvPr id="164" name="Straight Arrow Connector 163">
            <a:extLst>
              <a:ext uri="{FF2B5EF4-FFF2-40B4-BE49-F238E27FC236}">
                <a16:creationId xmlns:a16="http://schemas.microsoft.com/office/drawing/2014/main" id="{37CEA8E9-449B-A8C9-59BF-4A64460DD8DE}"/>
              </a:ext>
            </a:extLst>
          </p:cNvPr>
          <p:cNvCxnSpPr>
            <a:cxnSpLocks/>
          </p:cNvCxnSpPr>
          <p:nvPr/>
        </p:nvCxnSpPr>
        <p:spPr>
          <a:xfrm>
            <a:off x="665258" y="5284303"/>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1" name="Curved Connector 190">
            <a:extLst>
              <a:ext uri="{FF2B5EF4-FFF2-40B4-BE49-F238E27FC236}">
                <a16:creationId xmlns:a16="http://schemas.microsoft.com/office/drawing/2014/main" id="{00006919-C8AD-640F-3421-7694837C38DB}"/>
              </a:ext>
            </a:extLst>
          </p:cNvPr>
          <p:cNvCxnSpPr>
            <a:cxnSpLocks/>
          </p:cNvCxnSpPr>
          <p:nvPr/>
        </p:nvCxnSpPr>
        <p:spPr>
          <a:xfrm>
            <a:off x="1715860" y="4529957"/>
            <a:ext cx="669741" cy="1022473"/>
          </a:xfrm>
          <a:prstGeom prst="curvedConnector4">
            <a:avLst>
              <a:gd name="adj1" fmla="val 30439"/>
              <a:gd name="adj2" fmla="val 12235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2" name="Curved Connector 191">
            <a:extLst>
              <a:ext uri="{FF2B5EF4-FFF2-40B4-BE49-F238E27FC236}">
                <a16:creationId xmlns:a16="http://schemas.microsoft.com/office/drawing/2014/main" id="{2ADC0F8B-2789-B48A-A717-83A8FAF52E41}"/>
              </a:ext>
            </a:extLst>
          </p:cNvPr>
          <p:cNvCxnSpPr>
            <a:cxnSpLocks/>
          </p:cNvCxnSpPr>
          <p:nvPr/>
        </p:nvCxnSpPr>
        <p:spPr>
          <a:xfrm>
            <a:off x="2627282" y="4536604"/>
            <a:ext cx="669741" cy="1022473"/>
          </a:xfrm>
          <a:prstGeom prst="curvedConnector4">
            <a:avLst>
              <a:gd name="adj1" fmla="val 30439"/>
              <a:gd name="adj2" fmla="val 122358"/>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3" name="Curved Connector 192">
            <a:extLst>
              <a:ext uri="{FF2B5EF4-FFF2-40B4-BE49-F238E27FC236}">
                <a16:creationId xmlns:a16="http://schemas.microsoft.com/office/drawing/2014/main" id="{33FAC9B7-F5D2-922A-7C02-619629CAD470}"/>
              </a:ext>
            </a:extLst>
          </p:cNvPr>
          <p:cNvCxnSpPr>
            <a:cxnSpLocks/>
          </p:cNvCxnSpPr>
          <p:nvPr/>
        </p:nvCxnSpPr>
        <p:spPr>
          <a:xfrm>
            <a:off x="3166695" y="4501381"/>
            <a:ext cx="669741" cy="1022473"/>
          </a:xfrm>
          <a:prstGeom prst="curvedConnector4">
            <a:avLst>
              <a:gd name="adj1" fmla="val 30439"/>
              <a:gd name="adj2" fmla="val 122358"/>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95" name="TextBox 194">
            <a:extLst>
              <a:ext uri="{FF2B5EF4-FFF2-40B4-BE49-F238E27FC236}">
                <a16:creationId xmlns:a16="http://schemas.microsoft.com/office/drawing/2014/main" id="{5ABE8369-3D59-3516-8FF8-8F42D503D1B9}"/>
              </a:ext>
            </a:extLst>
          </p:cNvPr>
          <p:cNvSpPr txBox="1"/>
          <p:nvPr/>
        </p:nvSpPr>
        <p:spPr>
          <a:xfrm>
            <a:off x="8344797" y="4818557"/>
            <a:ext cx="433132" cy="523220"/>
          </a:xfrm>
          <a:prstGeom prst="rect">
            <a:avLst/>
          </a:prstGeom>
          <a:noFill/>
        </p:spPr>
        <p:txBody>
          <a:bodyPr wrap="none" rtlCol="0">
            <a:spAutoFit/>
          </a:bodyPr>
          <a:lstStyle/>
          <a:p>
            <a:r>
              <a:rPr lang="en-US" sz="2800" dirty="0"/>
              <a:t>…</a:t>
            </a:r>
          </a:p>
        </p:txBody>
      </p:sp>
      <p:grpSp>
        <p:nvGrpSpPr>
          <p:cNvPr id="218" name="Group 217">
            <a:extLst>
              <a:ext uri="{FF2B5EF4-FFF2-40B4-BE49-F238E27FC236}">
                <a16:creationId xmlns:a16="http://schemas.microsoft.com/office/drawing/2014/main" id="{9BA168B4-BC58-DB23-3C62-8F20225FECB8}"/>
              </a:ext>
            </a:extLst>
          </p:cNvPr>
          <p:cNvGrpSpPr/>
          <p:nvPr/>
        </p:nvGrpSpPr>
        <p:grpSpPr>
          <a:xfrm>
            <a:off x="6026420" y="4191708"/>
            <a:ext cx="5873076" cy="1876735"/>
            <a:chOff x="4766988" y="4039122"/>
            <a:chExt cx="5873076" cy="1876735"/>
          </a:xfrm>
        </p:grpSpPr>
        <p:grpSp>
          <p:nvGrpSpPr>
            <p:cNvPr id="167" name="Group 166">
              <a:extLst>
                <a:ext uri="{FF2B5EF4-FFF2-40B4-BE49-F238E27FC236}">
                  <a16:creationId xmlns:a16="http://schemas.microsoft.com/office/drawing/2014/main" id="{02CCFBD3-8943-6ECC-3560-E1752565598D}"/>
                </a:ext>
              </a:extLst>
            </p:cNvPr>
            <p:cNvGrpSpPr/>
            <p:nvPr/>
          </p:nvGrpSpPr>
          <p:grpSpPr>
            <a:xfrm>
              <a:off x="4766988" y="4762397"/>
              <a:ext cx="3296421" cy="1153460"/>
              <a:chOff x="102558" y="1769002"/>
              <a:chExt cx="3296421" cy="1153460"/>
            </a:xfrm>
          </p:grpSpPr>
          <p:cxnSp>
            <p:nvCxnSpPr>
              <p:cNvPr id="169" name="Straight Arrow Connector 168">
                <a:extLst>
                  <a:ext uri="{FF2B5EF4-FFF2-40B4-BE49-F238E27FC236}">
                    <a16:creationId xmlns:a16="http://schemas.microsoft.com/office/drawing/2014/main" id="{30A2BBF3-7EE4-9C28-58D6-6055B31E3079}"/>
                  </a:ext>
                </a:extLst>
              </p:cNvPr>
              <p:cNvCxnSpPr>
                <a:cxnSpLocks/>
                <a:stCxn id="172" idx="0"/>
              </p:cNvCxnSpPr>
              <p:nvPr/>
            </p:nvCxnSpPr>
            <p:spPr>
              <a:xfrm flipH="1" flipV="1">
                <a:off x="1672853" y="2241440"/>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1" name="Rectangle 170">
                <a:extLst>
                  <a:ext uri="{FF2B5EF4-FFF2-40B4-BE49-F238E27FC236}">
                    <a16:creationId xmlns:a16="http://schemas.microsoft.com/office/drawing/2014/main" id="{D2F9D604-1DF3-691C-FF81-5571DF1599AF}"/>
                  </a:ext>
                </a:extLst>
              </p:cNvPr>
              <p:cNvSpPr/>
              <p:nvPr/>
            </p:nvSpPr>
            <p:spPr>
              <a:xfrm>
                <a:off x="2781083" y="1769002"/>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2" name="TextBox 171">
                    <a:extLst>
                      <a:ext uri="{FF2B5EF4-FFF2-40B4-BE49-F238E27FC236}">
                        <a16:creationId xmlns:a16="http://schemas.microsoft.com/office/drawing/2014/main" id="{FD908669-AE1A-C8A1-CE05-4A5B6122CABD}"/>
                      </a:ext>
                    </a:extLst>
                  </p:cNvPr>
                  <p:cNvSpPr txBox="1"/>
                  <p:nvPr/>
                </p:nvSpPr>
                <p:spPr>
                  <a:xfrm>
                    <a:off x="1316968" y="249816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72" name="TextBox 171">
                    <a:extLst>
                      <a:ext uri="{FF2B5EF4-FFF2-40B4-BE49-F238E27FC236}">
                        <a16:creationId xmlns:a16="http://schemas.microsoft.com/office/drawing/2014/main" id="{FD908669-AE1A-C8A1-CE05-4A5B6122CABD}"/>
                      </a:ext>
                    </a:extLst>
                  </p:cNvPr>
                  <p:cNvSpPr txBox="1">
                    <a:spLocks noRot="1" noChangeAspect="1" noMove="1" noResize="1" noEditPoints="1" noAdjustHandles="1" noChangeArrowheads="1" noChangeShapeType="1" noTextEdit="1"/>
                  </p:cNvSpPr>
                  <p:nvPr/>
                </p:nvSpPr>
                <p:spPr>
                  <a:xfrm>
                    <a:off x="1316968" y="2498161"/>
                    <a:ext cx="722057" cy="369332"/>
                  </a:xfrm>
                  <a:prstGeom prst="rect">
                    <a:avLst/>
                  </a:prstGeom>
                  <a:blipFill>
                    <a:blip r:embed="rId21"/>
                    <a:stretch>
                      <a:fillRect l="-5263" r="-35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3" name="TextBox 172">
                    <a:extLst>
                      <a:ext uri="{FF2B5EF4-FFF2-40B4-BE49-F238E27FC236}">
                        <a16:creationId xmlns:a16="http://schemas.microsoft.com/office/drawing/2014/main" id="{AC211916-C13D-B1C5-438C-B0B16AA28181}"/>
                      </a:ext>
                    </a:extLst>
                  </p:cNvPr>
                  <p:cNvSpPr txBox="1"/>
                  <p:nvPr/>
                </p:nvSpPr>
                <p:spPr>
                  <a:xfrm>
                    <a:off x="102558" y="1801539"/>
                    <a:ext cx="72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0</m:t>
                              </m:r>
                              <m:r>
                                <a:rPr lang="en-CA" sz="2400" i="1">
                                  <a:latin typeface="Cambria Math" panose="02040503050406030204" pitchFamily="18" charset="0"/>
                                </a:rPr>
                                <m:t>&gt;</m:t>
                              </m:r>
                            </m:sup>
                          </m:sSup>
                        </m:oMath>
                      </m:oMathPara>
                    </a14:m>
                    <a:endParaRPr lang="en-US" sz="2400" dirty="0"/>
                  </a:p>
                </p:txBody>
              </p:sp>
            </mc:Choice>
            <mc:Fallback xmlns="">
              <p:sp>
                <p:nvSpPr>
                  <p:cNvPr id="173" name="TextBox 172">
                    <a:extLst>
                      <a:ext uri="{FF2B5EF4-FFF2-40B4-BE49-F238E27FC236}">
                        <a16:creationId xmlns:a16="http://schemas.microsoft.com/office/drawing/2014/main" id="{AC211916-C13D-B1C5-438C-B0B16AA28181}"/>
                      </a:ext>
                    </a:extLst>
                  </p:cNvPr>
                  <p:cNvSpPr txBox="1">
                    <a:spLocks noRot="1" noChangeAspect="1" noMove="1" noResize="1" noEditPoints="1" noAdjustHandles="1" noChangeArrowheads="1" noChangeShapeType="1" noTextEdit="1"/>
                  </p:cNvSpPr>
                  <p:nvPr/>
                </p:nvSpPr>
                <p:spPr>
                  <a:xfrm>
                    <a:off x="102558" y="1801539"/>
                    <a:ext cx="720775" cy="369332"/>
                  </a:xfrm>
                  <a:prstGeom prst="rect">
                    <a:avLst/>
                  </a:prstGeom>
                  <a:blipFill>
                    <a:blip r:embed="rId22"/>
                    <a:stretch>
                      <a:fillRect l="-5172" r="-3448"/>
                    </a:stretch>
                  </a:blipFill>
                </p:spPr>
                <p:txBody>
                  <a:bodyPr/>
                  <a:lstStyle/>
                  <a:p>
                    <a:r>
                      <a:rPr lang="en-US">
                        <a:noFill/>
                      </a:rPr>
                      <a:t> </a:t>
                    </a:r>
                  </a:p>
                </p:txBody>
              </p:sp>
            </mc:Fallback>
          </mc:AlternateContent>
          <p:cxnSp>
            <p:nvCxnSpPr>
              <p:cNvPr id="174" name="Straight Arrow Connector 173">
                <a:extLst>
                  <a:ext uri="{FF2B5EF4-FFF2-40B4-BE49-F238E27FC236}">
                    <a16:creationId xmlns:a16="http://schemas.microsoft.com/office/drawing/2014/main" id="{993B01B0-691E-1B87-D53E-B41039ED8943}"/>
                  </a:ext>
                </a:extLst>
              </p:cNvPr>
              <p:cNvCxnSpPr>
                <a:cxnSpLocks/>
              </p:cNvCxnSpPr>
              <p:nvPr/>
            </p:nvCxnSpPr>
            <p:spPr>
              <a:xfrm>
                <a:off x="855819" y="1960619"/>
                <a:ext cx="534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75" name="Rectangle 174">
                <a:extLst>
                  <a:ext uri="{FF2B5EF4-FFF2-40B4-BE49-F238E27FC236}">
                    <a16:creationId xmlns:a16="http://schemas.microsoft.com/office/drawing/2014/main" id="{82B4B998-B028-5E7F-46E4-D96FF939714E}"/>
                  </a:ext>
                </a:extLst>
              </p:cNvPr>
              <p:cNvSpPr/>
              <p:nvPr/>
            </p:nvSpPr>
            <p:spPr>
              <a:xfrm>
                <a:off x="1390501" y="177595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3" name="TextBox 182">
                    <a:extLst>
                      <a:ext uri="{FF2B5EF4-FFF2-40B4-BE49-F238E27FC236}">
                        <a16:creationId xmlns:a16="http://schemas.microsoft.com/office/drawing/2014/main" id="{0C8498AE-D332-1967-56F2-E15F991F56EB}"/>
                      </a:ext>
                    </a:extLst>
                  </p:cNvPr>
                  <p:cNvSpPr txBox="1"/>
                  <p:nvPr/>
                </p:nvSpPr>
                <p:spPr>
                  <a:xfrm>
                    <a:off x="2701352" y="2553130"/>
                    <a:ext cx="69762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oMath>
                      </m:oMathPara>
                    </a14:m>
                    <a:endParaRPr lang="en-US" sz="2400" dirty="0"/>
                  </a:p>
                </p:txBody>
              </p:sp>
            </mc:Choice>
            <mc:Fallback xmlns="">
              <p:sp>
                <p:nvSpPr>
                  <p:cNvPr id="183" name="TextBox 182">
                    <a:extLst>
                      <a:ext uri="{FF2B5EF4-FFF2-40B4-BE49-F238E27FC236}">
                        <a16:creationId xmlns:a16="http://schemas.microsoft.com/office/drawing/2014/main" id="{0C8498AE-D332-1967-56F2-E15F991F56EB}"/>
                      </a:ext>
                    </a:extLst>
                  </p:cNvPr>
                  <p:cNvSpPr txBox="1">
                    <a:spLocks noRot="1" noChangeAspect="1" noMove="1" noResize="1" noEditPoints="1" noAdjustHandles="1" noChangeArrowheads="1" noChangeShapeType="1" noTextEdit="1"/>
                  </p:cNvSpPr>
                  <p:nvPr/>
                </p:nvSpPr>
                <p:spPr>
                  <a:xfrm>
                    <a:off x="2701352" y="2553130"/>
                    <a:ext cx="697627" cy="369332"/>
                  </a:xfrm>
                  <a:prstGeom prst="rect">
                    <a:avLst/>
                  </a:prstGeom>
                  <a:blipFill>
                    <a:blip r:embed="rId23"/>
                    <a:stretch>
                      <a:fillRect l="-5455" r="-3636"/>
                    </a:stretch>
                  </a:blipFill>
                </p:spPr>
                <p:txBody>
                  <a:bodyPr/>
                  <a:lstStyle/>
                  <a:p>
                    <a:r>
                      <a:rPr lang="en-US">
                        <a:noFill/>
                      </a:rPr>
                      <a:t> </a:t>
                    </a:r>
                  </a:p>
                </p:txBody>
              </p:sp>
            </mc:Fallback>
          </mc:AlternateContent>
          <p:cxnSp>
            <p:nvCxnSpPr>
              <p:cNvPr id="184" name="Straight Arrow Connector 183">
                <a:extLst>
                  <a:ext uri="{FF2B5EF4-FFF2-40B4-BE49-F238E27FC236}">
                    <a16:creationId xmlns:a16="http://schemas.microsoft.com/office/drawing/2014/main" id="{58F37A6C-D229-A4EC-BD39-FA3549D716CB}"/>
                  </a:ext>
                </a:extLst>
              </p:cNvPr>
              <p:cNvCxnSpPr>
                <a:cxnSpLocks/>
              </p:cNvCxnSpPr>
              <p:nvPr/>
            </p:nvCxnSpPr>
            <p:spPr>
              <a:xfrm flipH="1" flipV="1">
                <a:off x="2987002" y="229640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96" name="Group 195">
              <a:extLst>
                <a:ext uri="{FF2B5EF4-FFF2-40B4-BE49-F238E27FC236}">
                  <a16:creationId xmlns:a16="http://schemas.microsoft.com/office/drawing/2014/main" id="{CFAE655F-FCCE-E25C-5D54-D5BDEAFFB4A5}"/>
                </a:ext>
              </a:extLst>
            </p:cNvPr>
            <p:cNvGrpSpPr/>
            <p:nvPr/>
          </p:nvGrpSpPr>
          <p:grpSpPr>
            <a:xfrm>
              <a:off x="8489371" y="4039122"/>
              <a:ext cx="2150693" cy="1178563"/>
              <a:chOff x="2327397" y="1074094"/>
              <a:chExt cx="2150693" cy="1178563"/>
            </a:xfrm>
          </p:grpSpPr>
          <p:grpSp>
            <p:nvGrpSpPr>
              <p:cNvPr id="197" name="Group 196">
                <a:extLst>
                  <a:ext uri="{FF2B5EF4-FFF2-40B4-BE49-F238E27FC236}">
                    <a16:creationId xmlns:a16="http://schemas.microsoft.com/office/drawing/2014/main" id="{13D980E4-5DA7-08F9-63D6-FEB7F2D1DD4C}"/>
                  </a:ext>
                </a:extLst>
              </p:cNvPr>
              <p:cNvGrpSpPr/>
              <p:nvPr/>
            </p:nvGrpSpPr>
            <p:grpSpPr>
              <a:xfrm>
                <a:off x="2327397" y="1074094"/>
                <a:ext cx="2150693" cy="1178563"/>
                <a:chOff x="2327397" y="1074094"/>
                <a:chExt cx="2150693" cy="1178563"/>
              </a:xfrm>
            </p:grpSpPr>
            <p:sp>
              <p:nvSpPr>
                <p:cNvPr id="201" name="Rectangle 200">
                  <a:extLst>
                    <a:ext uri="{FF2B5EF4-FFF2-40B4-BE49-F238E27FC236}">
                      <a16:creationId xmlns:a16="http://schemas.microsoft.com/office/drawing/2014/main" id="{2D0CAE9B-D4AD-50F2-2249-F776FF1071FC}"/>
                    </a:ext>
                  </a:extLst>
                </p:cNvPr>
                <p:cNvSpPr/>
                <p:nvPr/>
              </p:nvSpPr>
              <p:spPr>
                <a:xfrm>
                  <a:off x="3795580" y="1766417"/>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ectangle 205">
                  <a:extLst>
                    <a:ext uri="{FF2B5EF4-FFF2-40B4-BE49-F238E27FC236}">
                      <a16:creationId xmlns:a16="http://schemas.microsoft.com/office/drawing/2014/main" id="{363F2B5D-59A7-72F7-5923-C75B104F105A}"/>
                    </a:ext>
                  </a:extLst>
                </p:cNvPr>
                <p:cNvSpPr/>
                <p:nvPr/>
              </p:nvSpPr>
              <p:spPr>
                <a:xfrm>
                  <a:off x="2443021" y="1771185"/>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7" name="Straight Arrow Connector 206">
                  <a:extLst>
                    <a:ext uri="{FF2B5EF4-FFF2-40B4-BE49-F238E27FC236}">
                      <a16:creationId xmlns:a16="http://schemas.microsoft.com/office/drawing/2014/main" id="{FD53D518-2728-C62B-87AE-B9B992F52BC2}"/>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959A1E09-1E26-4D32-0EF5-652AB31BF78D}"/>
                    </a:ext>
                  </a:extLst>
                </p:cNvPr>
                <p:cNvCxnSpPr>
                  <a:cxnSpLocks/>
                </p:cNvCxnSpPr>
                <p:nvPr/>
              </p:nvCxnSpPr>
              <p:spPr>
                <a:xfrm flipH="1" flipV="1">
                  <a:off x="2720226" y="1438657"/>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2" name="TextBox 211">
                      <a:extLst>
                        <a:ext uri="{FF2B5EF4-FFF2-40B4-BE49-F238E27FC236}">
                          <a16:creationId xmlns:a16="http://schemas.microsoft.com/office/drawing/2014/main" id="{80A0AE1C-A7BE-19C0-6F74-FB8AB6F038ED}"/>
                        </a:ext>
                      </a:extLst>
                    </p:cNvPr>
                    <p:cNvSpPr txBox="1"/>
                    <p:nvPr/>
                  </p:nvSpPr>
                  <p:spPr>
                    <a:xfrm>
                      <a:off x="2327397" y="1074094"/>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212" name="TextBox 211">
                      <a:extLst>
                        <a:ext uri="{FF2B5EF4-FFF2-40B4-BE49-F238E27FC236}">
                          <a16:creationId xmlns:a16="http://schemas.microsoft.com/office/drawing/2014/main" id="{80A0AE1C-A7BE-19C0-6F74-FB8AB6F038ED}"/>
                        </a:ext>
                      </a:extLst>
                    </p:cNvPr>
                    <p:cNvSpPr txBox="1">
                      <a:spLocks noRot="1" noChangeAspect="1" noMove="1" noResize="1" noEditPoints="1" noAdjustHandles="1" noChangeArrowheads="1" noChangeShapeType="1" noTextEdit="1"/>
                    </p:cNvSpPr>
                    <p:nvPr/>
                  </p:nvSpPr>
                  <p:spPr>
                    <a:xfrm>
                      <a:off x="2327397" y="1074094"/>
                      <a:ext cx="755271" cy="369332"/>
                    </a:xfrm>
                    <a:prstGeom prst="rect">
                      <a:avLst/>
                    </a:prstGeom>
                    <a:blipFill>
                      <a:blip r:embed="rId24"/>
                      <a:stretch>
                        <a:fillRect l="-6557" t="-16667" r="-1639" b="-23333"/>
                      </a:stretch>
                    </a:blipFill>
                  </p:spPr>
                  <p:txBody>
                    <a:bodyPr/>
                    <a:lstStyle/>
                    <a:p>
                      <a:r>
                        <a:rPr lang="en-US">
                          <a:noFill/>
                        </a:rPr>
                        <a:t> </a:t>
                      </a:r>
                    </a:p>
                  </p:txBody>
                </p:sp>
              </mc:Fallback>
            </mc:AlternateContent>
            <p:cxnSp>
              <p:nvCxnSpPr>
                <p:cNvPr id="215" name="Straight Arrow Connector 214">
                  <a:extLst>
                    <a:ext uri="{FF2B5EF4-FFF2-40B4-BE49-F238E27FC236}">
                      <a16:creationId xmlns:a16="http://schemas.microsoft.com/office/drawing/2014/main" id="{7D68B157-D420-2BFA-54D4-74108F630BB3}"/>
                    </a:ext>
                  </a:extLst>
                </p:cNvPr>
                <p:cNvCxnSpPr>
                  <a:cxnSpLocks/>
                </p:cNvCxnSpPr>
                <p:nvPr/>
              </p:nvCxnSpPr>
              <p:spPr>
                <a:xfrm flipH="1" flipV="1">
                  <a:off x="4044202" y="144817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6" name="TextBox 215">
                      <a:extLst>
                        <a:ext uri="{FF2B5EF4-FFF2-40B4-BE49-F238E27FC236}">
                          <a16:creationId xmlns:a16="http://schemas.microsoft.com/office/drawing/2014/main" id="{AC0D0953-E47F-36E9-BDE7-1CFC18805CAC}"/>
                        </a:ext>
                      </a:extLst>
                    </p:cNvPr>
                    <p:cNvSpPr txBox="1"/>
                    <p:nvPr/>
                  </p:nvSpPr>
                  <p:spPr>
                    <a:xfrm>
                      <a:off x="3722819" y="1083614"/>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oMath>
                        </m:oMathPara>
                      </a14:m>
                      <a:endParaRPr lang="en-US" sz="2400" dirty="0"/>
                    </a:p>
                  </p:txBody>
                </p:sp>
              </mc:Choice>
              <mc:Fallback xmlns="">
                <p:sp>
                  <p:nvSpPr>
                    <p:cNvPr id="216" name="TextBox 215">
                      <a:extLst>
                        <a:ext uri="{FF2B5EF4-FFF2-40B4-BE49-F238E27FC236}">
                          <a16:creationId xmlns:a16="http://schemas.microsoft.com/office/drawing/2014/main" id="{AC0D0953-E47F-36E9-BDE7-1CFC18805CAC}"/>
                        </a:ext>
                      </a:extLst>
                    </p:cNvPr>
                    <p:cNvSpPr txBox="1">
                      <a:spLocks noRot="1" noChangeAspect="1" noMove="1" noResize="1" noEditPoints="1" noAdjustHandles="1" noChangeArrowheads="1" noChangeShapeType="1" noTextEdit="1"/>
                    </p:cNvSpPr>
                    <p:nvPr/>
                  </p:nvSpPr>
                  <p:spPr>
                    <a:xfrm>
                      <a:off x="3722819" y="1083614"/>
                      <a:ext cx="755271" cy="383118"/>
                    </a:xfrm>
                    <a:prstGeom prst="rect">
                      <a:avLst/>
                    </a:prstGeom>
                    <a:blipFill>
                      <a:blip r:embed="rId25"/>
                      <a:stretch>
                        <a:fillRect l="-5000" t="-12903" b="-22581"/>
                      </a:stretch>
                    </a:blipFill>
                  </p:spPr>
                  <p:txBody>
                    <a:bodyPr/>
                    <a:lstStyle/>
                    <a:p>
                      <a:r>
                        <a:rPr lang="en-US">
                          <a:noFill/>
                        </a:rPr>
                        <a:t> </a:t>
                      </a:r>
                    </a:p>
                  </p:txBody>
                </p:sp>
              </mc:Fallback>
            </mc:AlternateContent>
          </p:grpSp>
          <p:sp>
            <p:nvSpPr>
              <p:cNvPr id="198" name="TextBox 197">
                <a:extLst>
                  <a:ext uri="{FF2B5EF4-FFF2-40B4-BE49-F238E27FC236}">
                    <a16:creationId xmlns:a16="http://schemas.microsoft.com/office/drawing/2014/main" id="{5A28C2A6-70B8-750A-4CFD-E07C11592F6C}"/>
                  </a:ext>
                </a:extLst>
              </p:cNvPr>
              <p:cNvSpPr txBox="1"/>
              <p:nvPr/>
            </p:nvSpPr>
            <p:spPr>
              <a:xfrm>
                <a:off x="3325551" y="1617689"/>
                <a:ext cx="433132" cy="523220"/>
              </a:xfrm>
              <a:prstGeom prst="rect">
                <a:avLst/>
              </a:prstGeom>
              <a:noFill/>
            </p:spPr>
            <p:txBody>
              <a:bodyPr wrap="none" rtlCol="0">
                <a:spAutoFit/>
              </a:bodyPr>
              <a:lstStyle/>
              <a:p>
                <a:r>
                  <a:rPr lang="en-US" sz="2800" dirty="0"/>
                  <a:t>…</a:t>
                </a:r>
              </a:p>
            </p:txBody>
          </p:sp>
        </p:grpSp>
      </p:grpSp>
      <p:cxnSp>
        <p:nvCxnSpPr>
          <p:cNvPr id="217" name="Straight Arrow Connector 216">
            <a:extLst>
              <a:ext uri="{FF2B5EF4-FFF2-40B4-BE49-F238E27FC236}">
                <a16:creationId xmlns:a16="http://schemas.microsoft.com/office/drawing/2014/main" id="{97127CFB-A225-BA17-5EE6-81FDB2092D3E}"/>
              </a:ext>
            </a:extLst>
          </p:cNvPr>
          <p:cNvCxnSpPr>
            <a:cxnSpLocks/>
          </p:cNvCxnSpPr>
          <p:nvPr/>
        </p:nvCxnSpPr>
        <p:spPr>
          <a:xfrm>
            <a:off x="7919119" y="5162670"/>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9" name="TextBox 218">
                <a:extLst>
                  <a:ext uri="{FF2B5EF4-FFF2-40B4-BE49-F238E27FC236}">
                    <a16:creationId xmlns:a16="http://schemas.microsoft.com/office/drawing/2014/main" id="{610A5EA6-A2C7-2925-945A-683F31559DA9}"/>
                  </a:ext>
                </a:extLst>
              </p:cNvPr>
              <p:cNvSpPr txBox="1"/>
              <p:nvPr/>
            </p:nvSpPr>
            <p:spPr>
              <a:xfrm>
                <a:off x="7014035" y="3664515"/>
                <a:ext cx="3587329" cy="557204"/>
              </a:xfrm>
              <a:prstGeom prst="rect">
                <a:avLst/>
              </a:prstGeom>
              <a:noFill/>
            </p:spPr>
            <p:txBody>
              <a:bodyPr wrap="none" rtlCol="0">
                <a:spAutoFit/>
              </a:bodyPr>
              <a:lstStyle/>
              <a:p>
                <a:r>
                  <a:rPr lang="en-US" sz="2800" dirty="0"/>
                  <a:t>Many to many, </a:t>
                </a:r>
                <a14:m>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𝑥</m:t>
                        </m:r>
                      </m:sub>
                    </m:sSub>
                    <m:r>
                      <a:rPr lang="en-US" sz="2800" i="1" smtClean="0">
                        <a:latin typeface="Cambria Math" panose="02040503050406030204" pitchFamily="18" charset="0"/>
                        <a:ea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𝑦</m:t>
                        </m:r>
                      </m:sub>
                    </m:sSub>
                  </m:oMath>
                </a14:m>
                <a:endParaRPr lang="en-US" sz="2800" dirty="0"/>
              </a:p>
            </p:txBody>
          </p:sp>
        </mc:Choice>
        <mc:Fallback xmlns="">
          <p:sp>
            <p:nvSpPr>
              <p:cNvPr id="219" name="TextBox 218">
                <a:extLst>
                  <a:ext uri="{FF2B5EF4-FFF2-40B4-BE49-F238E27FC236}">
                    <a16:creationId xmlns:a16="http://schemas.microsoft.com/office/drawing/2014/main" id="{610A5EA6-A2C7-2925-945A-683F31559DA9}"/>
                  </a:ext>
                </a:extLst>
              </p:cNvPr>
              <p:cNvSpPr txBox="1">
                <a:spLocks noRot="1" noChangeAspect="1" noMove="1" noResize="1" noEditPoints="1" noAdjustHandles="1" noChangeArrowheads="1" noChangeShapeType="1" noTextEdit="1"/>
              </p:cNvSpPr>
              <p:nvPr/>
            </p:nvSpPr>
            <p:spPr>
              <a:xfrm>
                <a:off x="7014035" y="3664515"/>
                <a:ext cx="3587329" cy="557204"/>
              </a:xfrm>
              <a:prstGeom prst="rect">
                <a:avLst/>
              </a:prstGeom>
              <a:blipFill>
                <a:blip r:embed="rId26"/>
                <a:stretch>
                  <a:fillRect l="-3534" t="-8889" b="-24444"/>
                </a:stretch>
              </a:blipFill>
            </p:spPr>
            <p:txBody>
              <a:bodyPr/>
              <a:lstStyle/>
              <a:p>
                <a:r>
                  <a:rPr lang="en-US">
                    <a:noFill/>
                  </a:rPr>
                  <a:t> </a:t>
                </a:r>
              </a:p>
            </p:txBody>
          </p:sp>
        </mc:Fallback>
      </mc:AlternateContent>
      <p:sp>
        <p:nvSpPr>
          <p:cNvPr id="220" name="TextBox 219">
            <a:extLst>
              <a:ext uri="{FF2B5EF4-FFF2-40B4-BE49-F238E27FC236}">
                <a16:creationId xmlns:a16="http://schemas.microsoft.com/office/drawing/2014/main" id="{E9BF9DCD-8140-28AA-7ACF-FC21A49F6926}"/>
              </a:ext>
            </a:extLst>
          </p:cNvPr>
          <p:cNvSpPr txBox="1"/>
          <p:nvPr/>
        </p:nvSpPr>
        <p:spPr>
          <a:xfrm>
            <a:off x="7271818" y="6144982"/>
            <a:ext cx="1786771" cy="523220"/>
          </a:xfrm>
          <a:prstGeom prst="rect">
            <a:avLst/>
          </a:prstGeom>
          <a:noFill/>
        </p:spPr>
        <p:txBody>
          <a:bodyPr wrap="none" rtlCol="0">
            <a:spAutoFit/>
          </a:bodyPr>
          <a:lstStyle/>
          <a:p>
            <a:r>
              <a:rPr lang="en-US" sz="2800" dirty="0"/>
              <a:t>Translation</a:t>
            </a:r>
          </a:p>
        </p:txBody>
      </p:sp>
      <p:cxnSp>
        <p:nvCxnSpPr>
          <p:cNvPr id="223" name="Straight Connector 222">
            <a:extLst>
              <a:ext uri="{FF2B5EF4-FFF2-40B4-BE49-F238E27FC236}">
                <a16:creationId xmlns:a16="http://schemas.microsoft.com/office/drawing/2014/main" id="{8FCB6D71-1038-B005-AB8F-70FC5C11A88D}"/>
              </a:ext>
            </a:extLst>
          </p:cNvPr>
          <p:cNvCxnSpPr/>
          <p:nvPr/>
        </p:nvCxnSpPr>
        <p:spPr>
          <a:xfrm flipV="1">
            <a:off x="135044" y="3653346"/>
            <a:ext cx="12056956" cy="4019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707E9ABA-39ED-1D0D-ABE3-3431CE862F00}"/>
              </a:ext>
            </a:extLst>
          </p:cNvPr>
          <p:cNvCxnSpPr>
            <a:cxnSpLocks/>
          </p:cNvCxnSpPr>
          <p:nvPr/>
        </p:nvCxnSpPr>
        <p:spPr>
          <a:xfrm flipH="1" flipV="1">
            <a:off x="5373143" y="244731"/>
            <a:ext cx="28494" cy="616186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FAC029FA-5E8D-9AFC-C180-4DBD97EAE053}"/>
              </a:ext>
            </a:extLst>
          </p:cNvPr>
          <p:cNvSpPr txBox="1"/>
          <p:nvPr/>
        </p:nvSpPr>
        <p:spPr>
          <a:xfrm>
            <a:off x="7324202" y="4239976"/>
            <a:ext cx="1379160" cy="523220"/>
          </a:xfrm>
          <a:prstGeom prst="rect">
            <a:avLst/>
          </a:prstGeom>
          <a:noFill/>
        </p:spPr>
        <p:txBody>
          <a:bodyPr wrap="none" rtlCol="0">
            <a:spAutoFit/>
          </a:bodyPr>
          <a:lstStyle/>
          <a:p>
            <a:r>
              <a:rPr lang="en-US" sz="2800" dirty="0">
                <a:solidFill>
                  <a:srgbClr val="0070C0"/>
                </a:solidFill>
              </a:rPr>
              <a:t>Encoder</a:t>
            </a:r>
          </a:p>
        </p:txBody>
      </p:sp>
      <p:sp>
        <p:nvSpPr>
          <p:cNvPr id="229" name="TextBox 228">
            <a:extLst>
              <a:ext uri="{FF2B5EF4-FFF2-40B4-BE49-F238E27FC236}">
                <a16:creationId xmlns:a16="http://schemas.microsoft.com/office/drawing/2014/main" id="{1F0E4ECF-BEE8-39D6-7264-ED534F51D026}"/>
              </a:ext>
            </a:extLst>
          </p:cNvPr>
          <p:cNvSpPr txBox="1"/>
          <p:nvPr/>
        </p:nvSpPr>
        <p:spPr>
          <a:xfrm>
            <a:off x="9891193" y="5349648"/>
            <a:ext cx="1414426" cy="523220"/>
          </a:xfrm>
          <a:prstGeom prst="rect">
            <a:avLst/>
          </a:prstGeom>
          <a:noFill/>
        </p:spPr>
        <p:txBody>
          <a:bodyPr wrap="none" rtlCol="0">
            <a:spAutoFit/>
          </a:bodyPr>
          <a:lstStyle/>
          <a:p>
            <a:r>
              <a:rPr lang="en-US" sz="2800" dirty="0">
                <a:solidFill>
                  <a:srgbClr val="0070C0"/>
                </a:solidFill>
              </a:rPr>
              <a:t>Decoder</a:t>
            </a:r>
          </a:p>
        </p:txBody>
      </p:sp>
      <p:cxnSp>
        <p:nvCxnSpPr>
          <p:cNvPr id="2" name="Straight Arrow Connector 1">
            <a:extLst>
              <a:ext uri="{FF2B5EF4-FFF2-40B4-BE49-F238E27FC236}">
                <a16:creationId xmlns:a16="http://schemas.microsoft.com/office/drawing/2014/main" id="{193CBB0A-0163-26A1-E048-34332177AC3D}"/>
              </a:ext>
            </a:extLst>
          </p:cNvPr>
          <p:cNvCxnSpPr>
            <a:cxnSpLocks/>
          </p:cNvCxnSpPr>
          <p:nvPr/>
        </p:nvCxnSpPr>
        <p:spPr>
          <a:xfrm>
            <a:off x="9352572" y="5160332"/>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DE926C18-84AE-7864-A558-424A4CE83ECE}"/>
              </a:ext>
            </a:extLst>
          </p:cNvPr>
          <p:cNvCxnSpPr>
            <a:cxnSpLocks/>
          </p:cNvCxnSpPr>
          <p:nvPr/>
        </p:nvCxnSpPr>
        <p:spPr>
          <a:xfrm>
            <a:off x="7550637" y="1967551"/>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32782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59212-0FCA-5C90-7C58-A426111951FF}"/>
              </a:ext>
            </a:extLst>
          </p:cNvPr>
          <p:cNvSpPr>
            <a:spLocks noGrp="1"/>
          </p:cNvSpPr>
          <p:nvPr>
            <p:ph type="title"/>
          </p:nvPr>
        </p:nvSpPr>
        <p:spPr>
          <a:xfrm>
            <a:off x="838200" y="365126"/>
            <a:ext cx="10515600" cy="520700"/>
          </a:xfrm>
        </p:spPr>
        <p:txBody>
          <a:bodyPr>
            <a:normAutofit fontScale="90000"/>
          </a:bodyPr>
          <a:lstStyle/>
          <a:p>
            <a:r>
              <a:rPr lang="en-US" dirty="0"/>
              <a:t>Speech recognition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58FD77C-D315-2702-C998-A9C349A97179}"/>
                  </a:ext>
                </a:extLst>
              </p:cNvPr>
              <p:cNvSpPr>
                <a:spLocks noGrp="1"/>
              </p:cNvSpPr>
              <p:nvPr>
                <p:ph idx="1"/>
              </p:nvPr>
            </p:nvSpPr>
            <p:spPr>
              <a:xfrm>
                <a:off x="838200" y="1071563"/>
                <a:ext cx="10515600" cy="5105400"/>
              </a:xfrm>
            </p:spPr>
            <p:txBody>
              <a:bodyPr>
                <a:normAutofit/>
              </a:bodyPr>
              <a:lstStyle/>
              <a:p>
                <a:r>
                  <a:rPr lang="en-CA" altLang="zh-CN" dirty="0"/>
                  <a:t>The </a:t>
                </a:r>
                <a:r>
                  <a:rPr lang="en-US" altLang="zh-CN" dirty="0"/>
                  <a:t>potato</a:t>
                </a:r>
                <a:r>
                  <a:rPr lang="zh-CN" altLang="en-US" dirty="0"/>
                  <a:t> </a:t>
                </a:r>
                <a:r>
                  <a:rPr lang="en-US" altLang="zh-CN" dirty="0"/>
                  <a:t>and</a:t>
                </a:r>
                <a:r>
                  <a:rPr lang="zh-CN" altLang="en-US" dirty="0"/>
                  <a:t> </a:t>
                </a:r>
                <a:r>
                  <a:rPr lang="en-US" altLang="zh-CN" dirty="0"/>
                  <a:t>pea curry</a:t>
                </a:r>
              </a:p>
              <a:p>
                <a:r>
                  <a:rPr lang="en-CA" altLang="zh-CN" dirty="0"/>
                  <a:t>The </a:t>
                </a:r>
                <a:r>
                  <a:rPr lang="en-US" altLang="zh-CN" dirty="0"/>
                  <a:t>potato</a:t>
                </a:r>
                <a:r>
                  <a:rPr lang="zh-CN" altLang="en-US" dirty="0"/>
                  <a:t> </a:t>
                </a:r>
                <a:r>
                  <a:rPr lang="en-US" altLang="zh-CN" dirty="0"/>
                  <a:t>and</a:t>
                </a:r>
                <a:r>
                  <a:rPr lang="zh-CN" altLang="en-US" dirty="0"/>
                  <a:t> </a:t>
                </a:r>
                <a:r>
                  <a:rPr lang="en-US" altLang="zh-CN" dirty="0"/>
                  <a:t>pee curry.</a:t>
                </a:r>
              </a:p>
              <a:p>
                <a:endParaRPr lang="en-US" dirty="0"/>
              </a:p>
              <a:p>
                <a14:m>
                  <m:oMath xmlns:m="http://schemas.openxmlformats.org/officeDocument/2006/math">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𝑇h𝑒</m:t>
                        </m:r>
                        <m:r>
                          <a:rPr lang="en-CA" b="0" i="1" smtClean="0">
                            <a:latin typeface="Cambria Math" panose="02040503050406030204" pitchFamily="18" charset="0"/>
                          </a:rPr>
                          <m:t> </m:t>
                        </m:r>
                        <m:r>
                          <a:rPr lang="en-CA" b="0" i="1" smtClean="0">
                            <a:latin typeface="Cambria Math" panose="02040503050406030204" pitchFamily="18" charset="0"/>
                          </a:rPr>
                          <m:t>𝑝𝑜𝑡𝑎𝑡𝑜</m:t>
                        </m:r>
                        <m:r>
                          <a:rPr lang="en-CA" b="0" i="1" smtClean="0">
                            <a:latin typeface="Cambria Math" panose="02040503050406030204" pitchFamily="18" charset="0"/>
                          </a:rPr>
                          <m:t> </m:t>
                        </m:r>
                        <m:r>
                          <a:rPr lang="en-CA" b="0" i="1" smtClean="0">
                            <a:latin typeface="Cambria Math" panose="02040503050406030204" pitchFamily="18" charset="0"/>
                          </a:rPr>
                          <m:t>𝑎𝑛𝑑</m:t>
                        </m:r>
                        <m:r>
                          <a:rPr lang="en-CA" b="0" i="1" smtClean="0">
                            <a:latin typeface="Cambria Math" panose="02040503050406030204" pitchFamily="18" charset="0"/>
                          </a:rPr>
                          <m:t> </m:t>
                        </m:r>
                        <m:r>
                          <a:rPr lang="en-CA" b="0" i="1" smtClean="0">
                            <a:latin typeface="Cambria Math" panose="02040503050406030204" pitchFamily="18" charset="0"/>
                          </a:rPr>
                          <m:t>𝑝𝑒𝑎</m:t>
                        </m:r>
                        <m:r>
                          <a:rPr lang="en-CA" b="0" i="1" smtClean="0">
                            <a:latin typeface="Cambria Math" panose="02040503050406030204" pitchFamily="18" charset="0"/>
                          </a:rPr>
                          <m:t> </m:t>
                        </m:r>
                        <m:r>
                          <a:rPr lang="en-CA" b="0" i="1" smtClean="0">
                            <a:latin typeface="Cambria Math" panose="02040503050406030204" pitchFamily="18" charset="0"/>
                          </a:rPr>
                          <m:t>𝑐𝑢𝑟𝑟𝑦</m:t>
                        </m:r>
                      </m:e>
                    </m:d>
                    <m:r>
                      <a:rPr lang="en-CA" b="0" i="1" smtClean="0">
                        <a:latin typeface="Cambria Math" panose="02040503050406030204" pitchFamily="18" charset="0"/>
                      </a:rPr>
                      <m:t>=3.7 </m:t>
                    </m:r>
                    <m:r>
                      <a:rPr lang="en-CA" b="0" i="1" smtClean="0">
                        <a:latin typeface="Cambria Math" panose="02040503050406030204" pitchFamily="18" charset="0"/>
                        <a:ea typeface="Cambria Math" panose="02040503050406030204" pitchFamily="18" charset="0"/>
                      </a:rPr>
                      <m:t>× </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10</m:t>
                        </m:r>
                      </m:e>
                      <m:sup>
                        <m:r>
                          <a:rPr lang="en-CA" b="0" i="1" smtClean="0">
                            <a:latin typeface="Cambria Math" panose="02040503050406030204" pitchFamily="18" charset="0"/>
                            <a:ea typeface="Cambria Math" panose="02040503050406030204" pitchFamily="18" charset="0"/>
                          </a:rPr>
                          <m:t>−9</m:t>
                        </m:r>
                      </m:sup>
                    </m:sSup>
                  </m:oMath>
                </a14:m>
                <a:endParaRPr lang="en-CA" b="0" dirty="0">
                  <a:ea typeface="Cambria Math" panose="02040503050406030204" pitchFamily="18" charset="0"/>
                </a:endParaRPr>
              </a:p>
              <a:p>
                <a14:m>
                  <m:oMath xmlns:m="http://schemas.openxmlformats.org/officeDocument/2006/math">
                    <m:r>
                      <a:rPr lang="en-CA" i="1">
                        <a:latin typeface="Cambria Math" panose="02040503050406030204" pitchFamily="18" charset="0"/>
                      </a:rPr>
                      <m:t>𝑃</m:t>
                    </m:r>
                    <m:d>
                      <m:dPr>
                        <m:ctrlPr>
                          <a:rPr lang="en-CA" i="1">
                            <a:latin typeface="Cambria Math" panose="02040503050406030204" pitchFamily="18" charset="0"/>
                          </a:rPr>
                        </m:ctrlPr>
                      </m:dPr>
                      <m:e>
                        <m:r>
                          <a:rPr lang="en-CA" i="1">
                            <a:latin typeface="Cambria Math" panose="02040503050406030204" pitchFamily="18" charset="0"/>
                          </a:rPr>
                          <m:t>𝑇h𝑒</m:t>
                        </m:r>
                        <m:r>
                          <a:rPr lang="en-CA" i="1">
                            <a:latin typeface="Cambria Math" panose="02040503050406030204" pitchFamily="18" charset="0"/>
                          </a:rPr>
                          <m:t> </m:t>
                        </m:r>
                        <m:r>
                          <a:rPr lang="en-CA" i="1">
                            <a:latin typeface="Cambria Math" panose="02040503050406030204" pitchFamily="18" charset="0"/>
                          </a:rPr>
                          <m:t>𝑝𝑜𝑡𝑎𝑡𝑜</m:t>
                        </m:r>
                        <m:r>
                          <a:rPr lang="en-CA" i="1">
                            <a:latin typeface="Cambria Math" panose="02040503050406030204" pitchFamily="18" charset="0"/>
                          </a:rPr>
                          <m:t> </m:t>
                        </m:r>
                        <m:r>
                          <a:rPr lang="en-CA" i="1">
                            <a:latin typeface="Cambria Math" panose="02040503050406030204" pitchFamily="18" charset="0"/>
                          </a:rPr>
                          <m:t>𝑎𝑛𝑑</m:t>
                        </m:r>
                        <m:r>
                          <a:rPr lang="en-CA" i="1">
                            <a:latin typeface="Cambria Math" panose="02040503050406030204" pitchFamily="18" charset="0"/>
                          </a:rPr>
                          <m:t> </m:t>
                        </m:r>
                        <m:r>
                          <a:rPr lang="en-CA" i="1">
                            <a:latin typeface="Cambria Math" panose="02040503050406030204" pitchFamily="18" charset="0"/>
                          </a:rPr>
                          <m:t>𝑝𝑒𝑒</m:t>
                        </m:r>
                        <m:r>
                          <a:rPr lang="en-CA" i="1">
                            <a:latin typeface="Cambria Math" panose="02040503050406030204" pitchFamily="18" charset="0"/>
                          </a:rPr>
                          <m:t> </m:t>
                        </m:r>
                        <m:r>
                          <a:rPr lang="en-CA" i="1">
                            <a:latin typeface="Cambria Math" panose="02040503050406030204" pitchFamily="18" charset="0"/>
                          </a:rPr>
                          <m:t>𝑐𝑢𝑟𝑟𝑦</m:t>
                        </m:r>
                      </m:e>
                    </m:d>
                    <m:r>
                      <a:rPr lang="en-CA" i="1">
                        <a:latin typeface="Cambria Math" panose="02040503050406030204" pitchFamily="18" charset="0"/>
                      </a:rPr>
                      <m:t>=1.2 </m:t>
                    </m:r>
                    <m:r>
                      <a:rPr lang="en-CA" i="1">
                        <a:latin typeface="Cambria Math" panose="02040503050406030204" pitchFamily="18" charset="0"/>
                        <a:ea typeface="Cambria Math" panose="02040503050406030204" pitchFamily="18" charset="0"/>
                      </a:rPr>
                      <m:t>× </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10</m:t>
                        </m:r>
                      </m:e>
                      <m:sup>
                        <m:r>
                          <a:rPr lang="en-CA" i="1">
                            <a:latin typeface="Cambria Math" panose="02040503050406030204" pitchFamily="18" charset="0"/>
                            <a:ea typeface="Cambria Math" panose="02040503050406030204" pitchFamily="18" charset="0"/>
                          </a:rPr>
                          <m:t>−16</m:t>
                        </m:r>
                      </m:sup>
                    </m:sSup>
                  </m:oMath>
                </a14:m>
                <a:endParaRPr lang="en-US" dirty="0"/>
              </a:p>
              <a:p>
                <a:endParaRPr lang="en-US" dirty="0"/>
              </a:p>
              <a:p>
                <a14:m>
                  <m:oMath xmlns:m="http://schemas.openxmlformats.org/officeDocument/2006/math">
                    <m:r>
                      <a:rPr lang="en-CA" i="1">
                        <a:latin typeface="Cambria Math" panose="02040503050406030204" pitchFamily="18" charset="0"/>
                      </a:rPr>
                      <m:t>𝑃</m:t>
                    </m:r>
                    <m:d>
                      <m:dPr>
                        <m:ctrlPr>
                          <a:rPr lang="en-CA" i="1" smtClean="0">
                            <a:latin typeface="Cambria Math" panose="02040503050406030204" pitchFamily="18" charset="0"/>
                          </a:rPr>
                        </m:ctrlPr>
                      </m:dPr>
                      <m:e>
                        <m:sSup>
                          <m:sSupPr>
                            <m:ctrlPr>
                              <a:rPr lang="en-CA"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&lt;1&gt;</m:t>
                            </m:r>
                          </m:sup>
                        </m:sSup>
                        <m:r>
                          <a:rPr lang="en-CA" b="0" i="1" smtClean="0">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𝑦</m:t>
                            </m:r>
                          </m:e>
                          <m:sup>
                            <m:r>
                              <a:rPr lang="en-CA" i="1">
                                <a:latin typeface="Cambria Math" panose="02040503050406030204" pitchFamily="18" charset="0"/>
                              </a:rPr>
                              <m:t>&lt;</m:t>
                            </m:r>
                            <m:r>
                              <a:rPr lang="en-CA" b="0" i="1" smtClean="0">
                                <a:latin typeface="Cambria Math" panose="02040503050406030204" pitchFamily="18" charset="0"/>
                              </a:rPr>
                              <m:t>2</m:t>
                            </m:r>
                            <m:r>
                              <a:rPr lang="en-CA" i="1">
                                <a:latin typeface="Cambria Math" panose="02040503050406030204" pitchFamily="18" charset="0"/>
                              </a:rPr>
                              <m:t>&gt;</m:t>
                            </m:r>
                          </m:sup>
                        </m:sSup>
                        <m:r>
                          <a:rPr lang="en-CA" b="0" i="1" smtClean="0">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𝑦</m:t>
                            </m:r>
                          </m:e>
                          <m:sup>
                            <m:r>
                              <a:rPr lang="en-CA" i="1">
                                <a:latin typeface="Cambria Math" panose="02040503050406030204" pitchFamily="18" charset="0"/>
                              </a:rPr>
                              <m:t>&lt;</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𝑇</m:t>
                                </m:r>
                              </m:e>
                              <m:sub>
                                <m:r>
                                  <a:rPr lang="en-CA" b="0" i="1" smtClean="0">
                                    <a:latin typeface="Cambria Math" panose="02040503050406030204" pitchFamily="18" charset="0"/>
                                  </a:rPr>
                                  <m:t>𝑦</m:t>
                                </m:r>
                              </m:sub>
                            </m:sSub>
                            <m:r>
                              <a:rPr lang="en-CA" i="1">
                                <a:latin typeface="Cambria Math" panose="02040503050406030204" pitchFamily="18" charset="0"/>
                              </a:rPr>
                              <m:t>&gt;</m:t>
                            </m:r>
                          </m:sup>
                        </m:sSup>
                      </m:e>
                    </m:d>
                  </m:oMath>
                </a14:m>
                <a:endParaRPr lang="en-US" dirty="0"/>
              </a:p>
              <a:p>
                <a:r>
                  <a:rPr lang="en-US" dirty="0"/>
                  <a:t>Training set: Large corpus of text (like wiki page </a:t>
                </a:r>
                <a:r>
                  <a:rPr lang="en-US" dirty="0" err="1"/>
                  <a:t>etc</a:t>
                </a:r>
                <a:r>
                  <a:rPr lang="en-US" dirty="0"/>
                  <a:t>)</a:t>
                </a:r>
              </a:p>
              <a:p>
                <a:r>
                  <a:rPr lang="en-US" dirty="0"/>
                  <a:t>“</a:t>
                </a:r>
                <a:r>
                  <a:rPr lang="en-CA" dirty="0"/>
                  <a:t>Caterpillars have soft bodies”</a:t>
                </a:r>
              </a:p>
              <a:p>
                <a:endParaRPr lang="en-CA" dirty="0"/>
              </a:p>
              <a:p>
                <a:endParaRPr lang="en-US" dirty="0"/>
              </a:p>
            </p:txBody>
          </p:sp>
        </mc:Choice>
        <mc:Fallback xmlns="">
          <p:sp>
            <p:nvSpPr>
              <p:cNvPr id="3" name="Content Placeholder 2">
                <a:extLst>
                  <a:ext uri="{FF2B5EF4-FFF2-40B4-BE49-F238E27FC236}">
                    <a16:creationId xmlns:a16="http://schemas.microsoft.com/office/drawing/2014/main" id="{D58FD77C-D315-2702-C998-A9C349A97179}"/>
                  </a:ext>
                </a:extLst>
              </p:cNvPr>
              <p:cNvSpPr>
                <a:spLocks noGrp="1" noRot="1" noChangeAspect="1" noMove="1" noResize="1" noEditPoints="1" noAdjustHandles="1" noChangeArrowheads="1" noChangeShapeType="1" noTextEdit="1"/>
              </p:cNvSpPr>
              <p:nvPr>
                <p:ph idx="1"/>
              </p:nvPr>
            </p:nvSpPr>
            <p:spPr>
              <a:xfrm>
                <a:off x="838200" y="1071563"/>
                <a:ext cx="10515600" cy="5105400"/>
              </a:xfrm>
              <a:blipFill>
                <a:blip r:embed="rId3"/>
                <a:stretch>
                  <a:fillRect l="-1086" t="-1985"/>
                </a:stretch>
              </a:blipFill>
            </p:spPr>
            <p:txBody>
              <a:bodyPr/>
              <a:lstStyle/>
              <a:p>
                <a:r>
                  <a:rPr lang="en-US">
                    <a:noFill/>
                  </a:rPr>
                  <a:t> </a:t>
                </a:r>
              </a:p>
            </p:txBody>
          </p:sp>
        </mc:Fallback>
      </mc:AlternateContent>
    </p:spTree>
    <p:extLst>
      <p:ext uri="{BB962C8B-B14F-4D97-AF65-F5344CB8AC3E}">
        <p14:creationId xmlns:p14="http://schemas.microsoft.com/office/powerpoint/2010/main" val="13915092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7C184-8A57-C8E2-0BA6-41FD414C9D14}"/>
              </a:ext>
            </a:extLst>
          </p:cNvPr>
          <p:cNvSpPr>
            <a:spLocks noGrp="1"/>
          </p:cNvSpPr>
          <p:nvPr>
            <p:ph type="title"/>
          </p:nvPr>
        </p:nvSpPr>
        <p:spPr/>
        <p:txBody>
          <a:bodyPr/>
          <a:lstStyle/>
          <a:p>
            <a:r>
              <a:rPr lang="en-US" dirty="0"/>
              <a:t>Basic Transformations</a:t>
            </a:r>
          </a:p>
        </p:txBody>
      </p:sp>
      <p:sp>
        <p:nvSpPr>
          <p:cNvPr id="3" name="Content Placeholder 2">
            <a:extLst>
              <a:ext uri="{FF2B5EF4-FFF2-40B4-BE49-F238E27FC236}">
                <a16:creationId xmlns:a16="http://schemas.microsoft.com/office/drawing/2014/main" id="{6C1F2AE4-E07D-3052-DE33-192DE763DACB}"/>
              </a:ext>
            </a:extLst>
          </p:cNvPr>
          <p:cNvSpPr>
            <a:spLocks noGrp="1"/>
          </p:cNvSpPr>
          <p:nvPr>
            <p:ph idx="1"/>
          </p:nvPr>
        </p:nvSpPr>
        <p:spPr/>
        <p:txBody>
          <a:bodyPr>
            <a:normAutofit/>
          </a:bodyPr>
          <a:lstStyle/>
          <a:p>
            <a:r>
              <a:rPr lang="en-CA" b="1" dirty="0"/>
              <a:t>Tokenization</a:t>
            </a:r>
            <a:r>
              <a:rPr lang="en-CA" dirty="0"/>
              <a:t> is the process of breaking down a text into words. </a:t>
            </a:r>
          </a:p>
          <a:p>
            <a:r>
              <a:rPr lang="en-CA" b="1" dirty="0"/>
              <a:t>Stemming</a:t>
            </a:r>
            <a:r>
              <a:rPr lang="en-CA" dirty="0"/>
              <a:t> is a crude way of chopping of an end to get base word and often includes removal of derivational affixes. A </a:t>
            </a:r>
            <a:r>
              <a:rPr lang="en-CA" b="1" dirty="0"/>
              <a:t>derivational affix</a:t>
            </a:r>
            <a:r>
              <a:rPr lang="en-CA" dirty="0"/>
              <a:t> is an </a:t>
            </a:r>
            <a:r>
              <a:rPr lang="en-CA" b="1" dirty="0"/>
              <a:t>affix</a:t>
            </a:r>
            <a:r>
              <a:rPr lang="en-CA" dirty="0"/>
              <a:t> by means of which one word is formed (derived) from another. The derived word is often of a different word class from the original. Example: Hexagon, Hexa- means six</a:t>
            </a:r>
          </a:p>
          <a:p>
            <a:r>
              <a:rPr lang="en-CA" b="1" dirty="0"/>
              <a:t>Lemmatization</a:t>
            </a:r>
            <a:r>
              <a:rPr lang="en-CA" dirty="0"/>
              <a:t> performs vocabulary and morphological analysis of the word and is normally aimed at removing inflectional endings only. An </a:t>
            </a:r>
            <a:r>
              <a:rPr lang="en-CA" b="1" dirty="0"/>
              <a:t>inflectional ending</a:t>
            </a:r>
            <a:r>
              <a:rPr lang="en-CA" dirty="0"/>
              <a:t> is a group of letters added to the end of a word to change its meaning. Some </a:t>
            </a:r>
            <a:r>
              <a:rPr lang="en-CA" b="1" dirty="0"/>
              <a:t>inflectional endings</a:t>
            </a:r>
            <a:r>
              <a:rPr lang="en-CA" dirty="0"/>
              <a:t> are: -s. bat. bats.</a:t>
            </a:r>
          </a:p>
          <a:p>
            <a:endParaRPr lang="en-US" dirty="0"/>
          </a:p>
        </p:txBody>
      </p:sp>
    </p:spTree>
    <p:extLst>
      <p:ext uri="{BB962C8B-B14F-4D97-AF65-F5344CB8AC3E}">
        <p14:creationId xmlns:p14="http://schemas.microsoft.com/office/powerpoint/2010/main" val="778657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1D11F-A4B8-F7E6-F785-06696C520380}"/>
              </a:ext>
            </a:extLst>
          </p:cNvPr>
          <p:cNvSpPr>
            <a:spLocks noGrp="1"/>
          </p:cNvSpPr>
          <p:nvPr>
            <p:ph type="title"/>
          </p:nvPr>
        </p:nvSpPr>
        <p:spPr/>
        <p:txBody>
          <a:bodyPr/>
          <a:lstStyle/>
          <a:p>
            <a:r>
              <a:rPr lang="en-US" dirty="0"/>
              <a:t>Language modelling with RNN</a:t>
            </a:r>
          </a:p>
        </p:txBody>
      </p:sp>
      <p:sp>
        <p:nvSpPr>
          <p:cNvPr id="3" name="Content Placeholder 2">
            <a:extLst>
              <a:ext uri="{FF2B5EF4-FFF2-40B4-BE49-F238E27FC236}">
                <a16:creationId xmlns:a16="http://schemas.microsoft.com/office/drawing/2014/main" id="{8530F624-BD4B-F7F2-8FE2-3EBFE93C47E9}"/>
              </a:ext>
            </a:extLst>
          </p:cNvPr>
          <p:cNvSpPr>
            <a:spLocks noGrp="1"/>
          </p:cNvSpPr>
          <p:nvPr>
            <p:ph idx="1"/>
          </p:nvPr>
        </p:nvSpPr>
        <p:spPr/>
        <p:txBody>
          <a:bodyPr/>
          <a:lstStyle/>
          <a:p>
            <a:r>
              <a:rPr lang="en-US" dirty="0"/>
              <a:t>First, tokenize: </a:t>
            </a:r>
            <a:r>
              <a:rPr lang="en-CA" dirty="0"/>
              <a:t> form a vocabulary dictionary and then map each of these words to one-hot vectors.</a:t>
            </a:r>
          </a:p>
          <a:p>
            <a:r>
              <a:rPr lang="en-CA" dirty="0"/>
              <a:t>Add extra token for EOS (End Of Sentence)</a:t>
            </a:r>
          </a:p>
          <a:p>
            <a:r>
              <a:rPr lang="en-CA" dirty="0"/>
              <a:t>For unknow words which is not in your dictionary, then make UNK as taken for such words.</a:t>
            </a:r>
          </a:p>
          <a:p>
            <a:r>
              <a:rPr lang="en-CA" dirty="0"/>
              <a:t>Next, take the input sentence and map to the individual tokens in your vocabulary</a:t>
            </a:r>
          </a:p>
          <a:p>
            <a:endParaRPr lang="en-CA" dirty="0"/>
          </a:p>
          <a:p>
            <a:endParaRPr lang="en-US" dirty="0"/>
          </a:p>
        </p:txBody>
      </p:sp>
    </p:spTree>
    <p:extLst>
      <p:ext uri="{BB962C8B-B14F-4D97-AF65-F5344CB8AC3E}">
        <p14:creationId xmlns:p14="http://schemas.microsoft.com/office/powerpoint/2010/main" val="384474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55E97-B598-003A-9581-D2196CEFEE1F}"/>
              </a:ext>
            </a:extLst>
          </p:cNvPr>
          <p:cNvSpPr>
            <a:spLocks noGrp="1"/>
          </p:cNvSpPr>
          <p:nvPr>
            <p:ph type="title"/>
          </p:nvPr>
        </p:nvSpPr>
        <p:spPr>
          <a:xfrm>
            <a:off x="809178" y="250824"/>
            <a:ext cx="10515600" cy="930275"/>
          </a:xfrm>
        </p:spPr>
        <p:txBody>
          <a:bodyPr/>
          <a:lstStyle/>
          <a:p>
            <a:r>
              <a:rPr lang="en-CA" dirty="0"/>
              <a:t>Non-sequential data vs Sequential data</a:t>
            </a:r>
            <a:endParaRPr lang="en-US" dirty="0"/>
          </a:p>
        </p:txBody>
      </p:sp>
      <p:pic>
        <p:nvPicPr>
          <p:cNvPr id="6" name="Content Placeholder 5" descr="Diagram&#10;&#10;Description automatically generated">
            <a:extLst>
              <a:ext uri="{FF2B5EF4-FFF2-40B4-BE49-F238E27FC236}">
                <a16:creationId xmlns:a16="http://schemas.microsoft.com/office/drawing/2014/main" id="{DF5B27C0-B02B-1CDD-5435-5FCBFC162D90}"/>
              </a:ext>
            </a:extLst>
          </p:cNvPr>
          <p:cNvPicPr>
            <a:picLocks noGrp="1" noChangeAspect="1"/>
          </p:cNvPicPr>
          <p:nvPr>
            <p:ph idx="1"/>
          </p:nvPr>
        </p:nvPicPr>
        <p:blipFill>
          <a:blip r:embed="rId3"/>
          <a:stretch>
            <a:fillRect/>
          </a:stretch>
        </p:blipFill>
        <p:spPr>
          <a:xfrm>
            <a:off x="188091" y="1689100"/>
            <a:ext cx="5719817" cy="4351338"/>
          </a:xfrm>
        </p:spPr>
      </p:pic>
      <p:pic>
        <p:nvPicPr>
          <p:cNvPr id="8" name="Picture 7" descr="Diagram&#10;&#10;Description automatically generated">
            <a:extLst>
              <a:ext uri="{FF2B5EF4-FFF2-40B4-BE49-F238E27FC236}">
                <a16:creationId xmlns:a16="http://schemas.microsoft.com/office/drawing/2014/main" id="{0B419A4C-174B-AB6F-9F5D-7B6D70216012}"/>
              </a:ext>
            </a:extLst>
          </p:cNvPr>
          <p:cNvPicPr>
            <a:picLocks noChangeAspect="1"/>
          </p:cNvPicPr>
          <p:nvPr/>
        </p:nvPicPr>
        <p:blipFill>
          <a:blip r:embed="rId4"/>
          <a:stretch>
            <a:fillRect/>
          </a:stretch>
        </p:blipFill>
        <p:spPr>
          <a:xfrm>
            <a:off x="6096000" y="1549400"/>
            <a:ext cx="5662467" cy="4870450"/>
          </a:xfrm>
          <a:prstGeom prst="rect">
            <a:avLst/>
          </a:prstGeom>
        </p:spPr>
      </p:pic>
      <p:sp>
        <p:nvSpPr>
          <p:cNvPr id="9" name="TextBox 8">
            <a:extLst>
              <a:ext uri="{FF2B5EF4-FFF2-40B4-BE49-F238E27FC236}">
                <a16:creationId xmlns:a16="http://schemas.microsoft.com/office/drawing/2014/main" id="{C7DE6B00-13E6-C1DF-FBCD-0811B4DCBFD8}"/>
              </a:ext>
            </a:extLst>
          </p:cNvPr>
          <p:cNvSpPr txBox="1"/>
          <p:nvPr/>
        </p:nvSpPr>
        <p:spPr>
          <a:xfrm>
            <a:off x="381000" y="6419850"/>
            <a:ext cx="8223020" cy="369332"/>
          </a:xfrm>
          <a:prstGeom prst="rect">
            <a:avLst/>
          </a:prstGeom>
          <a:noFill/>
        </p:spPr>
        <p:txBody>
          <a:bodyPr wrap="none" rtlCol="0">
            <a:spAutoFit/>
          </a:bodyPr>
          <a:lstStyle/>
          <a:p>
            <a:r>
              <a:rPr lang="en-US" dirty="0"/>
              <a:t>Source: https://</a:t>
            </a:r>
            <a:r>
              <a:rPr lang="en-US" dirty="0" err="1"/>
              <a:t>naokishibuya.medium.com</a:t>
            </a:r>
            <a:r>
              <a:rPr lang="en-US" dirty="0"/>
              <a:t>/recurrent-neural-networks-3c53e40b0376</a:t>
            </a:r>
          </a:p>
        </p:txBody>
      </p:sp>
      <p:sp>
        <p:nvSpPr>
          <p:cNvPr id="10" name="TextBox 9">
            <a:extLst>
              <a:ext uri="{FF2B5EF4-FFF2-40B4-BE49-F238E27FC236}">
                <a16:creationId xmlns:a16="http://schemas.microsoft.com/office/drawing/2014/main" id="{C66A6E13-1A95-7AE0-8F31-C58300B9479F}"/>
              </a:ext>
            </a:extLst>
          </p:cNvPr>
          <p:cNvSpPr txBox="1"/>
          <p:nvPr/>
        </p:nvSpPr>
        <p:spPr>
          <a:xfrm>
            <a:off x="5247581" y="1689100"/>
            <a:ext cx="1943161" cy="830997"/>
          </a:xfrm>
          <a:prstGeom prst="rect">
            <a:avLst/>
          </a:prstGeom>
          <a:noFill/>
        </p:spPr>
        <p:txBody>
          <a:bodyPr wrap="none" rtlCol="0">
            <a:spAutoFit/>
          </a:bodyPr>
          <a:lstStyle/>
          <a:p>
            <a:r>
              <a:rPr lang="en-US" sz="2400" dirty="0"/>
              <a:t>It is a hot dog</a:t>
            </a:r>
          </a:p>
          <a:p>
            <a:r>
              <a:rPr lang="en-US" sz="2400" dirty="0"/>
              <a:t>The dog is hot</a:t>
            </a:r>
          </a:p>
        </p:txBody>
      </p:sp>
    </p:spTree>
    <p:extLst>
      <p:ext uri="{BB962C8B-B14F-4D97-AF65-F5344CB8AC3E}">
        <p14:creationId xmlns:p14="http://schemas.microsoft.com/office/powerpoint/2010/main" val="3535592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1277224-2CA6-590F-E3AF-13A4176410DB}"/>
              </a:ext>
            </a:extLst>
          </p:cNvPr>
          <p:cNvGrpSpPr/>
          <p:nvPr/>
        </p:nvGrpSpPr>
        <p:grpSpPr>
          <a:xfrm>
            <a:off x="2304976" y="1671775"/>
            <a:ext cx="6960880" cy="2784052"/>
            <a:chOff x="135044" y="1045518"/>
            <a:chExt cx="4812532" cy="1821455"/>
          </a:xfrm>
        </p:grpSpPr>
        <p:cxnSp>
          <p:nvCxnSpPr>
            <p:cNvPr id="7" name="Straight Arrow Connector 6">
              <a:extLst>
                <a:ext uri="{FF2B5EF4-FFF2-40B4-BE49-F238E27FC236}">
                  <a16:creationId xmlns:a16="http://schemas.microsoft.com/office/drawing/2014/main" id="{11B872A4-C5BE-2E69-6412-3848426F465D}"/>
                </a:ext>
              </a:extLst>
            </p:cNvPr>
            <p:cNvCxnSpPr>
              <a:cxnSpLocks/>
            </p:cNvCxnSpPr>
            <p:nvPr/>
          </p:nvCxnSpPr>
          <p:spPr>
            <a:xfrm flipV="1">
              <a:off x="1528514" y="2297871"/>
              <a:ext cx="13646" cy="2643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65B24F9-3354-32C2-35AC-A0D4E3656235}"/>
                </a:ext>
              </a:extLst>
            </p:cNvPr>
            <p:cNvCxnSpPr>
              <a:cxnSpLocks/>
            </p:cNvCxnSpPr>
            <p:nvPr/>
          </p:nvCxnSpPr>
          <p:spPr>
            <a:xfrm flipH="1" flipV="1">
              <a:off x="1639133" y="141484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F8E524F-0A4F-5C42-75FE-AB72D7B22B7A}"/>
                </a:ext>
              </a:extLst>
            </p:cNvPr>
            <p:cNvSpPr/>
            <p:nvPr/>
          </p:nvSpPr>
          <p:spPr>
            <a:xfrm>
              <a:off x="3489352" y="1766417"/>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93A26C3-8DA6-F2DF-E295-72484A10BFB3}"/>
                    </a:ext>
                  </a:extLst>
                </p:cNvPr>
                <p:cNvSpPr txBox="1"/>
                <p:nvPr/>
              </p:nvSpPr>
              <p:spPr>
                <a:xfrm>
                  <a:off x="1096533" y="2594464"/>
                  <a:ext cx="848868" cy="272509"/>
                </a:xfrm>
                <a:prstGeom prst="rect">
                  <a:avLst/>
                </a:prstGeom>
                <a:noFill/>
              </p:spPr>
              <p:txBody>
                <a:bodyPr wrap="square" lIns="0" tIns="0" rIns="0" bIns="0" rtlCol="0">
                  <a:spAutoFit/>
                </a:bodyPr>
                <a:lstStyle/>
                <a:p>
                  <a14:m>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a14:m>
                  <a:r>
                    <a:rPr lang="en-US" sz="2400" dirty="0"/>
                    <a:t>= </a:t>
                  </a:r>
                  <a14:m>
                    <m:oMath xmlns:m="http://schemas.openxmlformats.org/officeDocument/2006/math">
                      <m:acc>
                        <m:accPr>
                          <m:chr m:val="⃑"/>
                          <m:ctrlPr>
                            <a:rPr lang="en-US" sz="2400" i="1">
                              <a:latin typeface="Cambria Math" panose="02040503050406030204" pitchFamily="18" charset="0"/>
                            </a:rPr>
                          </m:ctrlPr>
                        </m:accPr>
                        <m:e>
                          <m:r>
                            <a:rPr lang="en-CA" sz="2400" i="1">
                              <a:latin typeface="Cambria Math" panose="02040503050406030204" pitchFamily="18" charset="0"/>
                            </a:rPr>
                            <m:t>0</m:t>
                          </m:r>
                        </m:e>
                      </m:acc>
                    </m:oMath>
                  </a14:m>
                  <a:endParaRPr lang="en-US" sz="2400" dirty="0"/>
                </a:p>
              </p:txBody>
            </p:sp>
          </mc:Choice>
          <mc:Fallback xmlns="">
            <p:sp>
              <p:nvSpPr>
                <p:cNvPr id="10" name="TextBox 9">
                  <a:extLst>
                    <a:ext uri="{FF2B5EF4-FFF2-40B4-BE49-F238E27FC236}">
                      <a16:creationId xmlns:a16="http://schemas.microsoft.com/office/drawing/2014/main" id="{A93A26C3-8DA6-F2DF-E295-72484A10BFB3}"/>
                    </a:ext>
                  </a:extLst>
                </p:cNvPr>
                <p:cNvSpPr txBox="1">
                  <a:spLocks noRot="1" noChangeAspect="1" noMove="1" noResize="1" noEditPoints="1" noAdjustHandles="1" noChangeArrowheads="1" noChangeShapeType="1" noTextEdit="1"/>
                </p:cNvSpPr>
                <p:nvPr/>
              </p:nvSpPr>
              <p:spPr>
                <a:xfrm>
                  <a:off x="1096533" y="2594464"/>
                  <a:ext cx="848868" cy="272509"/>
                </a:xfrm>
                <a:prstGeom prst="rect">
                  <a:avLst/>
                </a:prstGeom>
                <a:blipFill>
                  <a:blip r:embed="rId3"/>
                  <a:stretch>
                    <a:fillRect l="-5102" t="-12121" b="-42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296BEDD-E4F1-B9B8-08C9-A0A1491FF593}"/>
                    </a:ext>
                  </a:extLst>
                </p:cNvPr>
                <p:cNvSpPr txBox="1"/>
                <p:nvPr/>
              </p:nvSpPr>
              <p:spPr>
                <a:xfrm>
                  <a:off x="135044" y="1775953"/>
                  <a:ext cx="72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0</m:t>
                            </m:r>
                            <m:r>
                              <a:rPr lang="en-CA" sz="2400" i="1">
                                <a:latin typeface="Cambria Math" panose="02040503050406030204" pitchFamily="18" charset="0"/>
                              </a:rPr>
                              <m:t>&gt;</m:t>
                            </m:r>
                          </m:sup>
                        </m:sSup>
                      </m:oMath>
                    </m:oMathPara>
                  </a14:m>
                  <a:endParaRPr lang="en-US" sz="2400" dirty="0"/>
                </a:p>
              </p:txBody>
            </p:sp>
          </mc:Choice>
          <mc:Fallback xmlns="">
            <p:sp>
              <p:nvSpPr>
                <p:cNvPr id="11" name="TextBox 10">
                  <a:extLst>
                    <a:ext uri="{FF2B5EF4-FFF2-40B4-BE49-F238E27FC236}">
                      <a16:creationId xmlns:a16="http://schemas.microsoft.com/office/drawing/2014/main" id="{6296BEDD-E4F1-B9B8-08C9-A0A1491FF593}"/>
                    </a:ext>
                  </a:extLst>
                </p:cNvPr>
                <p:cNvSpPr txBox="1">
                  <a:spLocks noRot="1" noChangeAspect="1" noMove="1" noResize="1" noEditPoints="1" noAdjustHandles="1" noChangeArrowheads="1" noChangeShapeType="1" noTextEdit="1"/>
                </p:cNvSpPr>
                <p:nvPr/>
              </p:nvSpPr>
              <p:spPr>
                <a:xfrm>
                  <a:off x="135044" y="1775953"/>
                  <a:ext cx="720775" cy="369332"/>
                </a:xfrm>
                <a:prstGeom prst="rect">
                  <a:avLst/>
                </a:prstGeom>
                <a:blipFill>
                  <a:blip r:embed="rId4"/>
                  <a:stretch>
                    <a:fillRect/>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19806F60-8A88-B6BD-11AA-1A924DC69F24}"/>
                </a:ext>
              </a:extLst>
            </p:cNvPr>
            <p:cNvCxnSpPr>
              <a:cxnSpLocks/>
              <a:stCxn id="11" idx="3"/>
            </p:cNvCxnSpPr>
            <p:nvPr/>
          </p:nvCxnSpPr>
          <p:spPr>
            <a:xfrm>
              <a:off x="855819" y="1960619"/>
              <a:ext cx="534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A81496D-80BF-2788-7AAE-6A05E5F5DF86}"/>
                    </a:ext>
                  </a:extLst>
                </p:cNvPr>
                <p:cNvSpPr/>
                <p:nvPr/>
              </p:nvSpPr>
              <p:spPr>
                <a:xfrm>
                  <a:off x="1390501" y="177595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3" name="Rectangle 12">
                  <a:extLst>
                    <a:ext uri="{FF2B5EF4-FFF2-40B4-BE49-F238E27FC236}">
                      <a16:creationId xmlns:a16="http://schemas.microsoft.com/office/drawing/2014/main" id="{8A81496D-80BF-2788-7AAE-6A05E5F5DF86}"/>
                    </a:ext>
                  </a:extLst>
                </p:cNvPr>
                <p:cNvSpPr>
                  <a:spLocks noRot="1" noChangeAspect="1" noMove="1" noResize="1" noEditPoints="1" noAdjustHandles="1" noChangeArrowheads="1" noChangeShapeType="1" noTextEdit="1"/>
                </p:cNvSpPr>
                <p:nvPr/>
              </p:nvSpPr>
              <p:spPr>
                <a:xfrm>
                  <a:off x="1390501" y="1775953"/>
                  <a:ext cx="524024" cy="481472"/>
                </a:xfrm>
                <a:prstGeom prst="rect">
                  <a:avLst/>
                </a:prstGeom>
                <a:blipFill>
                  <a:blip r:embed="rId5"/>
                  <a:stretch>
                    <a:fillRect l="-6557"/>
                  </a:stretch>
                </a:blipFill>
              </p:spPr>
              <p:txBody>
                <a:bodyPr/>
                <a:lstStyle/>
                <a:p>
                  <a:r>
                    <a:rPr lang="en-US">
                      <a:noFill/>
                    </a:rPr>
                    <a:t> </a:t>
                  </a:r>
                </a:p>
              </p:txBody>
            </p:sp>
          </mc:Fallback>
        </mc:AlternateContent>
        <p:sp>
          <p:nvSpPr>
            <p:cNvPr id="14" name="Rectangle 13">
              <a:extLst>
                <a:ext uri="{FF2B5EF4-FFF2-40B4-BE49-F238E27FC236}">
                  <a16:creationId xmlns:a16="http://schemas.microsoft.com/office/drawing/2014/main" id="{B35914AF-AA03-38CC-8B41-EA75F7FF781B}"/>
                </a:ext>
              </a:extLst>
            </p:cNvPr>
            <p:cNvSpPr/>
            <p:nvPr/>
          </p:nvSpPr>
          <p:spPr>
            <a:xfrm>
              <a:off x="2443021" y="1771185"/>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BB48DB6-5ADA-FC2D-91AF-893435322DC0}"/>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3DDA92E-70AA-09A9-C2E9-2458989180CB}"/>
                    </a:ext>
                  </a:extLst>
                </p:cNvPr>
                <p:cNvSpPr txBox="1"/>
                <p:nvPr/>
              </p:nvSpPr>
              <p:spPr>
                <a:xfrm>
                  <a:off x="2327181" y="2582808"/>
                  <a:ext cx="1231727" cy="241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&lt;1&gt;</m:t>
                            </m:r>
                          </m:sup>
                        </m:sSup>
                      </m:oMath>
                    </m:oMathPara>
                  </a14:m>
                  <a:endParaRPr lang="en-US" sz="2400" dirty="0"/>
                </a:p>
              </p:txBody>
            </p:sp>
          </mc:Choice>
          <mc:Fallback xmlns="">
            <p:sp>
              <p:nvSpPr>
                <p:cNvPr id="16" name="TextBox 15">
                  <a:extLst>
                    <a:ext uri="{FF2B5EF4-FFF2-40B4-BE49-F238E27FC236}">
                      <a16:creationId xmlns:a16="http://schemas.microsoft.com/office/drawing/2014/main" id="{93DDA92E-70AA-09A9-C2E9-2458989180CB}"/>
                    </a:ext>
                  </a:extLst>
                </p:cNvPr>
                <p:cNvSpPr txBox="1">
                  <a:spLocks noRot="1" noChangeAspect="1" noMove="1" noResize="1" noEditPoints="1" noAdjustHandles="1" noChangeArrowheads="1" noChangeShapeType="1" noTextEdit="1"/>
                </p:cNvSpPr>
                <p:nvPr/>
              </p:nvSpPr>
              <p:spPr>
                <a:xfrm>
                  <a:off x="2327181" y="2582808"/>
                  <a:ext cx="1231727" cy="241634"/>
                </a:xfrm>
                <a:prstGeom prst="rect">
                  <a:avLst/>
                </a:prstGeom>
                <a:blipFill>
                  <a:blip r:embed="rId6"/>
                  <a:stretch>
                    <a:fillRect l="-2128" r="-709" b="-23333"/>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8A006AB5-FE74-8C68-3F3C-37757B004A50}"/>
                </a:ext>
              </a:extLst>
            </p:cNvPr>
            <p:cNvCxnSpPr>
              <a:cxnSpLocks/>
            </p:cNvCxnSpPr>
            <p:nvPr/>
          </p:nvCxnSpPr>
          <p:spPr>
            <a:xfrm flipH="1" flipV="1">
              <a:off x="2709862" y="2279536"/>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9357108-560B-FAC2-FE4F-80EE296FE7F3}"/>
                </a:ext>
              </a:extLst>
            </p:cNvPr>
            <p:cNvCxnSpPr>
              <a:cxnSpLocks/>
            </p:cNvCxnSpPr>
            <p:nvPr/>
          </p:nvCxnSpPr>
          <p:spPr>
            <a:xfrm flipH="1" flipV="1">
              <a:off x="2720226" y="1438657"/>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393886F-2615-0DF1-46D4-790A2D934BF1}"/>
                    </a:ext>
                  </a:extLst>
                </p:cNvPr>
                <p:cNvSpPr txBox="1"/>
                <p:nvPr/>
              </p:nvSpPr>
              <p:spPr>
                <a:xfrm>
                  <a:off x="1280021" y="1045518"/>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9" name="TextBox 18">
                  <a:extLst>
                    <a:ext uri="{FF2B5EF4-FFF2-40B4-BE49-F238E27FC236}">
                      <a16:creationId xmlns:a16="http://schemas.microsoft.com/office/drawing/2014/main" id="{9393886F-2615-0DF1-46D4-790A2D934BF1}"/>
                    </a:ext>
                  </a:extLst>
                </p:cNvPr>
                <p:cNvSpPr txBox="1">
                  <a:spLocks noRot="1" noChangeAspect="1" noMove="1" noResize="1" noEditPoints="1" noAdjustHandles="1" noChangeArrowheads="1" noChangeShapeType="1" noTextEdit="1"/>
                </p:cNvSpPr>
                <p:nvPr/>
              </p:nvSpPr>
              <p:spPr>
                <a:xfrm>
                  <a:off x="1280021" y="1045518"/>
                  <a:ext cx="755271" cy="369332"/>
                </a:xfrm>
                <a:prstGeom prst="rect">
                  <a:avLst/>
                </a:prstGeom>
                <a:blipFill>
                  <a:blip r:embed="rId7"/>
                  <a:stretch>
                    <a:fillRect t="-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64B4259B-64D3-E7AA-0655-CC85CCAD19F2}"/>
                    </a:ext>
                  </a:extLst>
                </p:cNvPr>
                <p:cNvSpPr txBox="1"/>
                <p:nvPr/>
              </p:nvSpPr>
              <p:spPr>
                <a:xfrm>
                  <a:off x="2327397" y="1074094"/>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20" name="TextBox 19">
                  <a:extLst>
                    <a:ext uri="{FF2B5EF4-FFF2-40B4-BE49-F238E27FC236}">
                      <a16:creationId xmlns:a16="http://schemas.microsoft.com/office/drawing/2014/main" id="{64B4259B-64D3-E7AA-0655-CC85CCAD19F2}"/>
                    </a:ext>
                  </a:extLst>
                </p:cNvPr>
                <p:cNvSpPr txBox="1">
                  <a:spLocks noRot="1" noChangeAspect="1" noMove="1" noResize="1" noEditPoints="1" noAdjustHandles="1" noChangeArrowheads="1" noChangeShapeType="1" noTextEdit="1"/>
                </p:cNvSpPr>
                <p:nvPr/>
              </p:nvSpPr>
              <p:spPr>
                <a:xfrm>
                  <a:off x="2327397" y="1074094"/>
                  <a:ext cx="755271" cy="369332"/>
                </a:xfrm>
                <a:prstGeom prst="rect">
                  <a:avLst/>
                </a:prstGeom>
                <a:blipFill>
                  <a:blip r:embed="rId8"/>
                  <a:stretch>
                    <a:fillRect t="-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0BEA9E9-0C06-718D-6057-020B06B72ADD}"/>
                    </a:ext>
                  </a:extLst>
                </p:cNvPr>
                <p:cNvSpPr txBox="1"/>
                <p:nvPr/>
              </p:nvSpPr>
              <p:spPr>
                <a:xfrm>
                  <a:off x="3715849" y="2536257"/>
                  <a:ext cx="1231727" cy="241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&lt;2&gt;</m:t>
                            </m:r>
                          </m:sup>
                        </m:sSup>
                      </m:oMath>
                    </m:oMathPara>
                  </a14:m>
                  <a:endParaRPr lang="en-US" sz="2400" dirty="0"/>
                </a:p>
              </p:txBody>
            </p:sp>
          </mc:Choice>
          <mc:Fallback xmlns="">
            <p:sp>
              <p:nvSpPr>
                <p:cNvPr id="21" name="TextBox 20">
                  <a:extLst>
                    <a:ext uri="{FF2B5EF4-FFF2-40B4-BE49-F238E27FC236}">
                      <a16:creationId xmlns:a16="http://schemas.microsoft.com/office/drawing/2014/main" id="{80BEA9E9-0C06-718D-6057-020B06B72ADD}"/>
                    </a:ext>
                  </a:extLst>
                </p:cNvPr>
                <p:cNvSpPr txBox="1">
                  <a:spLocks noRot="1" noChangeAspect="1" noMove="1" noResize="1" noEditPoints="1" noAdjustHandles="1" noChangeArrowheads="1" noChangeShapeType="1" noTextEdit="1"/>
                </p:cNvSpPr>
                <p:nvPr/>
              </p:nvSpPr>
              <p:spPr>
                <a:xfrm>
                  <a:off x="3715849" y="2536257"/>
                  <a:ext cx="1231727" cy="241634"/>
                </a:xfrm>
                <a:prstGeom prst="rect">
                  <a:avLst/>
                </a:prstGeom>
                <a:blipFill>
                  <a:blip r:embed="rId9"/>
                  <a:stretch>
                    <a:fillRect l="-1418" r="-1418" b="-23333"/>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1CC6CB9-E929-A38D-C9CD-9C05F1B3E9FD}"/>
                </a:ext>
              </a:extLst>
            </p:cNvPr>
            <p:cNvCxnSpPr>
              <a:cxnSpLocks/>
            </p:cNvCxnSpPr>
            <p:nvPr/>
          </p:nvCxnSpPr>
          <p:spPr>
            <a:xfrm flipH="1" flipV="1">
              <a:off x="3744659" y="2260840"/>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24787D77-AD09-09EB-5195-06535E9B3DFD}"/>
                </a:ext>
              </a:extLst>
            </p:cNvPr>
            <p:cNvCxnSpPr>
              <a:cxnSpLocks/>
            </p:cNvCxnSpPr>
            <p:nvPr/>
          </p:nvCxnSpPr>
          <p:spPr>
            <a:xfrm flipH="1" flipV="1">
              <a:off x="3737975" y="144817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12ADE37E-7D43-8F56-37EB-9CE972978BD3}"/>
                    </a:ext>
                  </a:extLst>
                </p:cNvPr>
                <p:cNvSpPr txBox="1"/>
                <p:nvPr/>
              </p:nvSpPr>
              <p:spPr>
                <a:xfrm>
                  <a:off x="3722819" y="1083614"/>
                  <a:ext cx="755271" cy="2416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24" name="TextBox 23">
                  <a:extLst>
                    <a:ext uri="{FF2B5EF4-FFF2-40B4-BE49-F238E27FC236}">
                      <a16:creationId xmlns:a16="http://schemas.microsoft.com/office/drawing/2014/main" id="{12ADE37E-7D43-8F56-37EB-9CE972978BD3}"/>
                    </a:ext>
                  </a:extLst>
                </p:cNvPr>
                <p:cNvSpPr txBox="1">
                  <a:spLocks noRot="1" noChangeAspect="1" noMove="1" noResize="1" noEditPoints="1" noAdjustHandles="1" noChangeArrowheads="1" noChangeShapeType="1" noTextEdit="1"/>
                </p:cNvSpPr>
                <p:nvPr/>
              </p:nvSpPr>
              <p:spPr>
                <a:xfrm>
                  <a:off x="3722819" y="1083614"/>
                  <a:ext cx="755271" cy="241634"/>
                </a:xfrm>
                <a:prstGeom prst="rect">
                  <a:avLst/>
                </a:prstGeom>
                <a:blipFill>
                  <a:blip r:embed="rId10"/>
                  <a:stretch>
                    <a:fillRect t="-13333" b="-23333"/>
                  </a:stretch>
                </a:blipFill>
              </p:spPr>
              <p:txBody>
                <a:bodyPr/>
                <a:lstStyle/>
                <a:p>
                  <a:r>
                    <a:rPr lang="en-US">
                      <a:noFill/>
                    </a:rPr>
                    <a:t> </a:t>
                  </a:r>
                </a:p>
              </p:txBody>
            </p:sp>
          </mc:Fallback>
        </mc:AlternateContent>
      </p:grpSp>
      <p:cxnSp>
        <p:nvCxnSpPr>
          <p:cNvPr id="26" name="Straight Arrow Connector 25">
            <a:extLst>
              <a:ext uri="{FF2B5EF4-FFF2-40B4-BE49-F238E27FC236}">
                <a16:creationId xmlns:a16="http://schemas.microsoft.com/office/drawing/2014/main" id="{B0540D2E-A005-CAA2-6052-0F2435129A4C}"/>
              </a:ext>
            </a:extLst>
          </p:cNvPr>
          <p:cNvCxnSpPr>
            <a:cxnSpLocks/>
          </p:cNvCxnSpPr>
          <p:nvPr/>
        </p:nvCxnSpPr>
        <p:spPr>
          <a:xfrm flipV="1">
            <a:off x="4941329" y="3105222"/>
            <a:ext cx="595558" cy="28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22AE743-B9A4-230C-DD6D-6B3D53788067}"/>
                  </a:ext>
                </a:extLst>
              </p:cNvPr>
              <p:cNvSpPr txBox="1"/>
              <p:nvPr/>
            </p:nvSpPr>
            <p:spPr>
              <a:xfrm>
                <a:off x="2490737" y="3256730"/>
                <a:ext cx="280526" cy="48596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CA" sz="2800" b="0" i="1" smtClean="0">
                              <a:latin typeface="Cambria Math" panose="02040503050406030204" pitchFamily="18" charset="0"/>
                            </a:rPr>
                            <m:t>0</m:t>
                          </m:r>
                        </m:e>
                      </m:acc>
                    </m:oMath>
                  </m:oMathPara>
                </a14:m>
                <a:endParaRPr lang="en-US" sz="2800" dirty="0"/>
              </a:p>
            </p:txBody>
          </p:sp>
        </mc:Choice>
        <mc:Fallback xmlns="">
          <p:sp>
            <p:nvSpPr>
              <p:cNvPr id="27" name="TextBox 26">
                <a:extLst>
                  <a:ext uri="{FF2B5EF4-FFF2-40B4-BE49-F238E27FC236}">
                    <a16:creationId xmlns:a16="http://schemas.microsoft.com/office/drawing/2014/main" id="{422AE743-B9A4-230C-DD6D-6B3D53788067}"/>
                  </a:ext>
                </a:extLst>
              </p:cNvPr>
              <p:cNvSpPr txBox="1">
                <a:spLocks noRot="1" noChangeAspect="1" noMove="1" noResize="1" noEditPoints="1" noAdjustHandles="1" noChangeArrowheads="1" noChangeShapeType="1" noTextEdit="1"/>
              </p:cNvSpPr>
              <p:nvPr/>
            </p:nvSpPr>
            <p:spPr>
              <a:xfrm>
                <a:off x="2490737" y="3256730"/>
                <a:ext cx="280526" cy="485967"/>
              </a:xfrm>
              <a:prstGeom prst="rect">
                <a:avLst/>
              </a:prstGeom>
              <a:blipFill>
                <a:blip r:embed="rId11"/>
                <a:stretch>
                  <a:fillRect l="-30435" r="-26087" b="-7692"/>
                </a:stretch>
              </a:blipFill>
            </p:spPr>
            <p:txBody>
              <a:bodyPr/>
              <a:lstStyle/>
              <a:p>
                <a:r>
                  <a:rPr lang="en-US">
                    <a:noFill/>
                  </a:rPr>
                  <a:t> </a:t>
                </a:r>
              </a:p>
            </p:txBody>
          </p:sp>
        </mc:Fallback>
      </mc:AlternateContent>
      <p:sp>
        <p:nvSpPr>
          <p:cNvPr id="31" name="TextBox 30">
            <a:extLst>
              <a:ext uri="{FF2B5EF4-FFF2-40B4-BE49-F238E27FC236}">
                <a16:creationId xmlns:a16="http://schemas.microsoft.com/office/drawing/2014/main" id="{717AC27E-A7B8-0DFB-20F2-631825289748}"/>
              </a:ext>
            </a:extLst>
          </p:cNvPr>
          <p:cNvSpPr txBox="1"/>
          <p:nvPr/>
        </p:nvSpPr>
        <p:spPr>
          <a:xfrm>
            <a:off x="3112798" y="2179421"/>
            <a:ext cx="1207703" cy="461665"/>
          </a:xfrm>
          <a:prstGeom prst="rect">
            <a:avLst/>
          </a:prstGeom>
          <a:noFill/>
        </p:spPr>
        <p:txBody>
          <a:bodyPr wrap="none" rtlCol="0">
            <a:spAutoFit/>
          </a:bodyPr>
          <a:lstStyle/>
          <a:p>
            <a:r>
              <a:rPr lang="en-US" sz="2400" dirty="0" err="1"/>
              <a:t>Softmax</a:t>
            </a:r>
            <a:endParaRPr lang="en-US" sz="2400" dirty="0"/>
          </a:p>
        </p:txBody>
      </p:sp>
      <p:sp>
        <p:nvSpPr>
          <p:cNvPr id="33" name="TextBox 32">
            <a:extLst>
              <a:ext uri="{FF2B5EF4-FFF2-40B4-BE49-F238E27FC236}">
                <a16:creationId xmlns:a16="http://schemas.microsoft.com/office/drawing/2014/main" id="{C3786EF8-CB1B-B9A2-A868-54D1BD5A63D7}"/>
              </a:ext>
            </a:extLst>
          </p:cNvPr>
          <p:cNvSpPr txBox="1"/>
          <p:nvPr/>
        </p:nvSpPr>
        <p:spPr>
          <a:xfrm>
            <a:off x="5485536" y="4502122"/>
            <a:ext cx="1596656" cy="461665"/>
          </a:xfrm>
          <a:prstGeom prst="rect">
            <a:avLst/>
          </a:prstGeom>
          <a:noFill/>
        </p:spPr>
        <p:txBody>
          <a:bodyPr wrap="none" rtlCol="0">
            <a:spAutoFit/>
          </a:bodyPr>
          <a:lstStyle/>
          <a:p>
            <a:r>
              <a:rPr lang="en-CA" sz="2400" dirty="0"/>
              <a:t>Caterpillars</a:t>
            </a:r>
            <a:endParaRPr lang="en-US" sz="2400" dirty="0"/>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75ABBDEC-B301-28A1-1E49-3C067691B1C0}"/>
                  </a:ext>
                </a:extLst>
              </p:cNvPr>
              <p:cNvSpPr txBox="1"/>
              <p:nvPr/>
            </p:nvSpPr>
            <p:spPr>
              <a:xfrm>
                <a:off x="4802469" y="1158225"/>
                <a:ext cx="297434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r>
                        <a:rPr lang="en-CA" sz="2400" b="0" i="1" smtClean="0">
                          <a:latin typeface="Cambria Math" panose="02040503050406030204" pitchFamily="18" charset="0"/>
                        </a:rPr>
                        <m:t>(</m:t>
                      </m:r>
                      <m:r>
                        <a:rPr lang="en-CA" sz="2400" b="0" i="1" smtClean="0">
                          <a:latin typeface="Cambria Math" panose="02040503050406030204" pitchFamily="18" charset="0"/>
                        </a:rPr>
                        <m:t>h𝑎𝑣𝑒</m:t>
                      </m:r>
                      <m:r>
                        <a:rPr lang="en-CA" sz="2400" b="0" i="1" smtClean="0">
                          <a:latin typeface="Cambria Math" panose="02040503050406030204" pitchFamily="18" charset="0"/>
                        </a:rPr>
                        <m:t>|</m:t>
                      </m:r>
                      <m:r>
                        <a:rPr lang="en-CA" sz="2400" b="0" i="1" smtClean="0">
                          <a:latin typeface="Cambria Math" panose="02040503050406030204" pitchFamily="18" charset="0"/>
                        </a:rPr>
                        <m:t>𝐶𝑎𝑡𝑒𝑟𝑝𝑖𝑙𝑙𝑎𝑟𝑠</m:t>
                      </m:r>
                      <m:r>
                        <a:rPr lang="en-CA" sz="2400" b="0" i="1" smtClean="0">
                          <a:latin typeface="Cambria Math" panose="02040503050406030204" pitchFamily="18" charset="0"/>
                        </a:rPr>
                        <m:t>)</m:t>
                      </m:r>
                    </m:oMath>
                  </m:oMathPara>
                </a14:m>
                <a:endParaRPr lang="en-US" sz="2400" dirty="0"/>
              </a:p>
            </p:txBody>
          </p:sp>
        </mc:Choice>
        <mc:Fallback xmlns="">
          <p:sp>
            <p:nvSpPr>
              <p:cNvPr id="34" name="TextBox 33">
                <a:extLst>
                  <a:ext uri="{FF2B5EF4-FFF2-40B4-BE49-F238E27FC236}">
                    <a16:creationId xmlns:a16="http://schemas.microsoft.com/office/drawing/2014/main" id="{75ABBDEC-B301-28A1-1E49-3C067691B1C0}"/>
                  </a:ext>
                </a:extLst>
              </p:cNvPr>
              <p:cNvSpPr txBox="1">
                <a:spLocks noRot="1" noChangeAspect="1" noMove="1" noResize="1" noEditPoints="1" noAdjustHandles="1" noChangeArrowheads="1" noChangeShapeType="1" noTextEdit="1"/>
              </p:cNvSpPr>
              <p:nvPr/>
            </p:nvSpPr>
            <p:spPr>
              <a:xfrm>
                <a:off x="4802469" y="1158225"/>
                <a:ext cx="2974340" cy="369332"/>
              </a:xfrm>
              <a:prstGeom prst="rect">
                <a:avLst/>
              </a:prstGeom>
              <a:blipFill>
                <a:blip r:embed="rId12"/>
                <a:stretch>
                  <a:fillRect l="-2128" r="-2979"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3FABF096-F9D2-D276-827A-D4C49972BC16}"/>
                  </a:ext>
                </a:extLst>
              </p:cNvPr>
              <p:cNvSpPr txBox="1"/>
              <p:nvPr/>
            </p:nvSpPr>
            <p:spPr>
              <a:xfrm>
                <a:off x="8061058" y="1158225"/>
                <a:ext cx="364708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r>
                        <a:rPr lang="en-CA" sz="2400" b="0" i="1" smtClean="0">
                          <a:latin typeface="Cambria Math" panose="02040503050406030204" pitchFamily="18" charset="0"/>
                        </a:rPr>
                        <m:t>(</m:t>
                      </m:r>
                      <m:r>
                        <a:rPr lang="en-CA" sz="2400" b="0" i="1" smtClean="0">
                          <a:latin typeface="Cambria Math" panose="02040503050406030204" pitchFamily="18" charset="0"/>
                        </a:rPr>
                        <m:t>𝑠𝑜𝑓𝑡</m:t>
                      </m:r>
                      <m:r>
                        <a:rPr lang="en-CA" sz="2400" b="0" i="1" smtClean="0">
                          <a:latin typeface="Cambria Math" panose="02040503050406030204" pitchFamily="18" charset="0"/>
                        </a:rPr>
                        <m:t>|</m:t>
                      </m:r>
                      <m:r>
                        <a:rPr lang="en-CA" sz="2400" b="0" i="1" smtClean="0">
                          <a:latin typeface="Cambria Math" panose="02040503050406030204" pitchFamily="18" charset="0"/>
                        </a:rPr>
                        <m:t>𝐶𝑎𝑡𝑒𝑟𝑝𝑖𝑙𝑙𝑎𝑟𝑠</m:t>
                      </m:r>
                      <m:r>
                        <a:rPr lang="en-CA" sz="2400" b="0" i="1" smtClean="0">
                          <a:latin typeface="Cambria Math" panose="02040503050406030204" pitchFamily="18" charset="0"/>
                        </a:rPr>
                        <m:t> </m:t>
                      </m:r>
                      <m:r>
                        <a:rPr lang="en-CA" sz="2400" b="0" i="1" smtClean="0">
                          <a:latin typeface="Cambria Math" panose="02040503050406030204" pitchFamily="18" charset="0"/>
                        </a:rPr>
                        <m:t>h𝑎𝑣𝑒</m:t>
                      </m:r>
                      <m:r>
                        <a:rPr lang="en-CA" sz="2400" b="0" i="1" smtClean="0">
                          <a:latin typeface="Cambria Math" panose="02040503050406030204" pitchFamily="18" charset="0"/>
                        </a:rPr>
                        <m:t>)</m:t>
                      </m:r>
                    </m:oMath>
                  </m:oMathPara>
                </a14:m>
                <a:endParaRPr lang="en-US" sz="2400" dirty="0"/>
              </a:p>
            </p:txBody>
          </p:sp>
        </mc:Choice>
        <mc:Fallback xmlns="">
          <p:sp>
            <p:nvSpPr>
              <p:cNvPr id="36" name="TextBox 35">
                <a:extLst>
                  <a:ext uri="{FF2B5EF4-FFF2-40B4-BE49-F238E27FC236}">
                    <a16:creationId xmlns:a16="http://schemas.microsoft.com/office/drawing/2014/main" id="{3FABF096-F9D2-D276-827A-D4C49972BC16}"/>
                  </a:ext>
                </a:extLst>
              </p:cNvPr>
              <p:cNvSpPr txBox="1">
                <a:spLocks noRot="1" noChangeAspect="1" noMove="1" noResize="1" noEditPoints="1" noAdjustHandles="1" noChangeArrowheads="1" noChangeShapeType="1" noTextEdit="1"/>
              </p:cNvSpPr>
              <p:nvPr/>
            </p:nvSpPr>
            <p:spPr>
              <a:xfrm>
                <a:off x="8061058" y="1158225"/>
                <a:ext cx="3647089" cy="369332"/>
              </a:xfrm>
              <a:prstGeom prst="rect">
                <a:avLst/>
              </a:prstGeom>
              <a:blipFill>
                <a:blip r:embed="rId13"/>
                <a:stretch>
                  <a:fillRect l="-1384" t="-6667" r="-2076" b="-3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BDBC5B8A-AAEA-99CC-B6E4-70D798F71043}"/>
                  </a:ext>
                </a:extLst>
              </p:cNvPr>
              <p:cNvSpPr txBox="1"/>
              <p:nvPr/>
            </p:nvSpPr>
            <p:spPr>
              <a:xfrm>
                <a:off x="929731" y="1226057"/>
                <a:ext cx="307148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𝑤𝑜𝑟𝑑</m:t>
                          </m:r>
                          <m:r>
                            <a:rPr lang="en-CA" sz="2400" b="0" i="1" smtClean="0">
                              <a:latin typeface="Cambria Math" panose="02040503050406030204" pitchFamily="18" charset="0"/>
                            </a:rPr>
                            <m:t> </m:t>
                          </m:r>
                          <m:r>
                            <a:rPr lang="en-CA" sz="2400" b="0" i="1" smtClean="0">
                              <a:latin typeface="Cambria Math" panose="02040503050406030204" pitchFamily="18" charset="0"/>
                            </a:rPr>
                            <m:t>𝑖𝑛</m:t>
                          </m:r>
                          <m:r>
                            <a:rPr lang="en-CA" sz="2400" b="0" i="1" smtClean="0">
                              <a:latin typeface="Cambria Math" panose="02040503050406030204" pitchFamily="18" charset="0"/>
                            </a:rPr>
                            <m:t> </m:t>
                          </m:r>
                          <m:r>
                            <a:rPr lang="en-CA" sz="2400" b="0" i="1" smtClean="0">
                              <a:latin typeface="Cambria Math" panose="02040503050406030204" pitchFamily="18" charset="0"/>
                            </a:rPr>
                            <m:t>𝑑𝑖𝑐</m:t>
                          </m:r>
                        </m:e>
                      </m:d>
                    </m:oMath>
                  </m:oMathPara>
                </a14:m>
                <a:endParaRPr lang="en-CA" sz="2400" b="0" dirty="0"/>
              </a:p>
              <a:p>
                <a:r>
                  <a:rPr lang="en-US" sz="2400" dirty="0"/>
                  <a:t>P(a), p(middle), p(</a:t>
                </a:r>
                <a:r>
                  <a:rPr lang="en-US" sz="2400" dirty="0" err="1"/>
                  <a:t>zulu</a:t>
                </a:r>
                <a:r>
                  <a:rPr lang="en-US" sz="2400" dirty="0"/>
                  <a:t>)…</a:t>
                </a:r>
              </a:p>
            </p:txBody>
          </p:sp>
        </mc:Choice>
        <mc:Fallback xmlns="">
          <p:sp>
            <p:nvSpPr>
              <p:cNvPr id="37" name="TextBox 36">
                <a:extLst>
                  <a:ext uri="{FF2B5EF4-FFF2-40B4-BE49-F238E27FC236}">
                    <a16:creationId xmlns:a16="http://schemas.microsoft.com/office/drawing/2014/main" id="{BDBC5B8A-AAEA-99CC-B6E4-70D798F71043}"/>
                  </a:ext>
                </a:extLst>
              </p:cNvPr>
              <p:cNvSpPr txBox="1">
                <a:spLocks noRot="1" noChangeAspect="1" noMove="1" noResize="1" noEditPoints="1" noAdjustHandles="1" noChangeArrowheads="1" noChangeShapeType="1" noTextEdit="1"/>
              </p:cNvSpPr>
              <p:nvPr/>
            </p:nvSpPr>
            <p:spPr>
              <a:xfrm>
                <a:off x="929731" y="1226057"/>
                <a:ext cx="3071482" cy="738664"/>
              </a:xfrm>
              <a:prstGeom prst="rect">
                <a:avLst/>
              </a:prstGeom>
              <a:blipFill>
                <a:blip r:embed="rId14"/>
                <a:stretch>
                  <a:fillRect l="-6198" t="-3390" r="-5372" b="-23729"/>
                </a:stretch>
              </a:blipFill>
            </p:spPr>
            <p:txBody>
              <a:bodyPr/>
              <a:lstStyle/>
              <a:p>
                <a:r>
                  <a:rPr lang="en-US">
                    <a:noFill/>
                  </a:rPr>
                  <a:t> </a:t>
                </a:r>
              </a:p>
            </p:txBody>
          </p:sp>
        </mc:Fallback>
      </mc:AlternateContent>
      <p:sp>
        <p:nvSpPr>
          <p:cNvPr id="45" name="Rectangle 44">
            <a:extLst>
              <a:ext uri="{FF2B5EF4-FFF2-40B4-BE49-F238E27FC236}">
                <a16:creationId xmlns:a16="http://schemas.microsoft.com/office/drawing/2014/main" id="{0BDF54FC-FF77-13F6-5926-2F813CA4BECF}"/>
              </a:ext>
            </a:extLst>
          </p:cNvPr>
          <p:cNvSpPr/>
          <p:nvPr/>
        </p:nvSpPr>
        <p:spPr>
          <a:xfrm>
            <a:off x="9633515" y="2766390"/>
            <a:ext cx="757952" cy="735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Arrow Connector 45">
            <a:extLst>
              <a:ext uri="{FF2B5EF4-FFF2-40B4-BE49-F238E27FC236}">
                <a16:creationId xmlns:a16="http://schemas.microsoft.com/office/drawing/2014/main" id="{A5F9312E-34B7-C362-1FC8-C189155E0CC5}"/>
              </a:ext>
            </a:extLst>
          </p:cNvPr>
          <p:cNvCxnSpPr>
            <a:cxnSpLocks/>
          </p:cNvCxnSpPr>
          <p:nvPr/>
        </p:nvCxnSpPr>
        <p:spPr>
          <a:xfrm flipH="1" flipV="1">
            <a:off x="10002793" y="3522104"/>
            <a:ext cx="7440" cy="392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AA109C29-706E-5EC1-2D49-F0C736091103}"/>
              </a:ext>
            </a:extLst>
          </p:cNvPr>
          <p:cNvCxnSpPr>
            <a:cxnSpLocks/>
          </p:cNvCxnSpPr>
          <p:nvPr/>
        </p:nvCxnSpPr>
        <p:spPr>
          <a:xfrm flipH="1" flipV="1">
            <a:off x="9993126" y="2279969"/>
            <a:ext cx="7440" cy="392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5F600ADA-1149-5CD8-C0F5-B684AA1DF8B0}"/>
              </a:ext>
            </a:extLst>
          </p:cNvPr>
          <p:cNvSpPr txBox="1"/>
          <p:nvPr/>
        </p:nvSpPr>
        <p:spPr>
          <a:xfrm>
            <a:off x="7484277" y="4502121"/>
            <a:ext cx="779252" cy="461665"/>
          </a:xfrm>
          <a:prstGeom prst="rect">
            <a:avLst/>
          </a:prstGeom>
          <a:noFill/>
        </p:spPr>
        <p:txBody>
          <a:bodyPr wrap="none" rtlCol="0">
            <a:spAutoFit/>
          </a:bodyPr>
          <a:lstStyle/>
          <a:p>
            <a:r>
              <a:rPr lang="en-CA" sz="2400" dirty="0"/>
              <a:t>have</a:t>
            </a:r>
            <a:endParaRPr lang="en-US" sz="2400" dirty="0"/>
          </a:p>
        </p:txBody>
      </p:sp>
      <p:cxnSp>
        <p:nvCxnSpPr>
          <p:cNvPr id="50" name="Straight Arrow Connector 49">
            <a:extLst>
              <a:ext uri="{FF2B5EF4-FFF2-40B4-BE49-F238E27FC236}">
                <a16:creationId xmlns:a16="http://schemas.microsoft.com/office/drawing/2014/main" id="{F485495C-44E2-F83F-D333-9DC78E2B9F8B}"/>
              </a:ext>
            </a:extLst>
          </p:cNvPr>
          <p:cNvCxnSpPr>
            <a:cxnSpLocks/>
          </p:cNvCxnSpPr>
          <p:nvPr/>
        </p:nvCxnSpPr>
        <p:spPr>
          <a:xfrm flipH="1">
            <a:off x="6283864" y="1524733"/>
            <a:ext cx="208889" cy="2469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D41F0D4A-47E7-94FF-7E49-4B7DB657BF3A}"/>
              </a:ext>
            </a:extLst>
          </p:cNvPr>
          <p:cNvCxnSpPr>
            <a:cxnSpLocks/>
          </p:cNvCxnSpPr>
          <p:nvPr/>
        </p:nvCxnSpPr>
        <p:spPr>
          <a:xfrm flipH="1">
            <a:off x="8263529" y="1513679"/>
            <a:ext cx="191137" cy="2238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2FE25B9F-AAE7-40B2-0B62-4A388B4BDCEE}"/>
                  </a:ext>
                </a:extLst>
              </p:cNvPr>
              <p:cNvSpPr txBox="1"/>
              <p:nvPr/>
            </p:nvSpPr>
            <p:spPr>
              <a:xfrm>
                <a:off x="171089" y="5768939"/>
                <a:ext cx="5848652" cy="903517"/>
              </a:xfrm>
              <a:prstGeom prst="rect">
                <a:avLst/>
              </a:prstGeom>
              <a:noFill/>
            </p:spPr>
            <p:txBody>
              <a:bodyPr wrap="none" lIns="0" tIns="0" rIns="0" bIns="0" rtlCol="0">
                <a:spAutoFit/>
              </a:bodyPr>
              <a:lstStyle/>
              <a:p>
                <a14:m>
                  <m:oMath xmlns:m="http://schemas.openxmlformats.org/officeDocument/2006/math">
                    <m:sSup>
                      <m:sSupPr>
                        <m:ctrlPr>
                          <a:rPr lang="en-US" sz="2800" i="1" smtClean="0">
                            <a:latin typeface="Cambria Math" panose="02040503050406030204" pitchFamily="18" charset="0"/>
                          </a:rPr>
                        </m:ctrlPr>
                      </m:sSupPr>
                      <m:e>
                        <m:r>
                          <a:rPr lang="en-CA" sz="2800" i="1">
                            <a:latin typeface="Cambria Math" panose="02040503050406030204" pitchFamily="18" charset="0"/>
                          </a:rPr>
                          <m:t>𝑎</m:t>
                        </m:r>
                      </m:e>
                      <m:sup>
                        <m:r>
                          <a:rPr lang="en-CA" sz="2800" i="1">
                            <a:latin typeface="Cambria Math" panose="02040503050406030204" pitchFamily="18" charset="0"/>
                          </a:rPr>
                          <m:t>&lt;</m:t>
                        </m:r>
                        <m:r>
                          <a:rPr lang="en-CA" sz="2800" b="0" i="1" smtClean="0">
                            <a:latin typeface="Cambria Math" panose="02040503050406030204" pitchFamily="18" charset="0"/>
                          </a:rPr>
                          <m:t>𝑡</m:t>
                        </m:r>
                        <m:r>
                          <a:rPr lang="en-CA" sz="2800" i="1">
                            <a:latin typeface="Cambria Math" panose="02040503050406030204" pitchFamily="18" charset="0"/>
                          </a:rPr>
                          <m:t>&gt;</m:t>
                        </m:r>
                      </m:sup>
                    </m:sSup>
                    <m:r>
                      <a:rPr lang="en-CA" sz="2800" b="0" i="0" smtClean="0">
                        <a:latin typeface="Cambria Math" panose="02040503050406030204" pitchFamily="18" charset="0"/>
                      </a:rPr>
                      <m:t>=</m:t>
                    </m:r>
                    <m:r>
                      <m:rPr>
                        <m:sty m:val="p"/>
                      </m:rPr>
                      <a:rPr lang="en-CA" sz="2800" b="0" i="0" smtClean="0">
                        <a:latin typeface="Cambria Math" panose="02040503050406030204" pitchFamily="18" charset="0"/>
                      </a:rPr>
                      <m:t>g</m:t>
                    </m:r>
                    <m:r>
                      <a:rPr lang="en-CA" sz="2800" b="0" i="0"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𝑎𝑎</m:t>
                        </m:r>
                      </m:sub>
                    </m:sSub>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−1&gt;</m:t>
                        </m:r>
                      </m:sup>
                    </m:sSup>
                    <m:r>
                      <a:rPr lang="en-CA" sz="2800" b="0" i="1" smtClean="0">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𝑤</m:t>
                        </m:r>
                      </m:e>
                      <m:sub>
                        <m:r>
                          <a:rPr lang="en-CA" sz="2800" i="1">
                            <a:latin typeface="Cambria Math" panose="02040503050406030204" pitchFamily="18" charset="0"/>
                          </a:rPr>
                          <m:t>𝑎</m:t>
                        </m:r>
                        <m:r>
                          <a:rPr lang="en-CA" sz="2800" b="0" i="1" smtClean="0">
                            <a:latin typeface="Cambria Math" panose="02040503050406030204" pitchFamily="18" charset="0"/>
                          </a:rPr>
                          <m:t>𝑥</m:t>
                        </m:r>
                      </m:sub>
                    </m:sSub>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𝑥</m:t>
                        </m:r>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p>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𝑎</m:t>
                        </m:r>
                      </m:sub>
                    </m:sSub>
                  </m:oMath>
                </a14:m>
                <a:r>
                  <a:rPr lang="en-US" sz="2800" dirty="0"/>
                  <a:t>)</a:t>
                </a:r>
              </a:p>
              <a:p>
                <a14:m>
                  <m:oMath xmlns:m="http://schemas.openxmlformats.org/officeDocument/2006/math">
                    <m:sSup>
                      <m:sSupPr>
                        <m:ctrlPr>
                          <a:rPr lang="en-US" sz="2800" i="1" smtClean="0">
                            <a:latin typeface="Cambria Math" panose="02040503050406030204" pitchFamily="18" charset="0"/>
                          </a:rPr>
                        </m:ctrlPr>
                      </m:sSupPr>
                      <m:e>
                        <m:acc>
                          <m:accPr>
                            <m:chr m:val="̂"/>
                            <m:ctrlPr>
                              <a:rPr lang="en-US" sz="2800" i="1" smtClean="0">
                                <a:latin typeface="Cambria Math" panose="02040503050406030204" pitchFamily="18" charset="0"/>
                              </a:rPr>
                            </m:ctrlPr>
                          </m:accPr>
                          <m:e>
                            <m:r>
                              <a:rPr lang="en-CA" sz="2800" b="0" i="1" smtClean="0">
                                <a:latin typeface="Cambria Math" panose="02040503050406030204" pitchFamily="18" charset="0"/>
                              </a:rPr>
                              <m:t>𝑦</m:t>
                            </m:r>
                          </m:e>
                        </m:acc>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p>
                    <m:r>
                      <a:rPr lang="en-CA" sz="2800" b="0" i="1" smtClean="0">
                        <a:latin typeface="Cambria Math" panose="02040503050406030204" pitchFamily="18" charset="0"/>
                      </a:rPr>
                      <m:t>=</m:t>
                    </m:r>
                    <m:r>
                      <a:rPr lang="en-CA" sz="2800" b="0" i="1" smtClean="0">
                        <a:latin typeface="Cambria Math" panose="02040503050406030204" pitchFamily="18" charset="0"/>
                      </a:rPr>
                      <m:t>𝑓</m:t>
                    </m:r>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𝑦𝑎</m:t>
                        </m:r>
                      </m:sub>
                    </m:sSub>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p>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𝑦</m:t>
                        </m:r>
                      </m:sub>
                    </m:sSub>
                    <m:r>
                      <a:rPr lang="en-CA" sz="2800" b="0" i="1" smtClean="0">
                        <a:latin typeface="Cambria Math" panose="02040503050406030204" pitchFamily="18" charset="0"/>
                      </a:rPr>
                      <m:t>)</m:t>
                    </m:r>
                  </m:oMath>
                </a14:m>
                <a:r>
                  <a:rPr lang="en-US" sz="2800" dirty="0"/>
                  <a:t> </a:t>
                </a:r>
              </a:p>
            </p:txBody>
          </p:sp>
        </mc:Choice>
        <mc:Fallback xmlns="">
          <p:sp>
            <p:nvSpPr>
              <p:cNvPr id="52" name="TextBox 51">
                <a:extLst>
                  <a:ext uri="{FF2B5EF4-FFF2-40B4-BE49-F238E27FC236}">
                    <a16:creationId xmlns:a16="http://schemas.microsoft.com/office/drawing/2014/main" id="{2FE25B9F-AAE7-40B2-0B62-4A388B4BDCEE}"/>
                  </a:ext>
                </a:extLst>
              </p:cNvPr>
              <p:cNvSpPr txBox="1">
                <a:spLocks noRot="1" noChangeAspect="1" noMove="1" noResize="1" noEditPoints="1" noAdjustHandles="1" noChangeArrowheads="1" noChangeShapeType="1" noTextEdit="1"/>
              </p:cNvSpPr>
              <p:nvPr/>
            </p:nvSpPr>
            <p:spPr>
              <a:xfrm>
                <a:off x="171089" y="5768939"/>
                <a:ext cx="5848652" cy="903517"/>
              </a:xfrm>
              <a:prstGeom prst="rect">
                <a:avLst/>
              </a:prstGeom>
              <a:blipFill>
                <a:blip r:embed="rId15"/>
                <a:stretch>
                  <a:fillRect l="-2169" t="-12500" r="-2603" b="-11111"/>
                </a:stretch>
              </a:blipFill>
            </p:spPr>
            <p:txBody>
              <a:bodyPr/>
              <a:lstStyle/>
              <a:p>
                <a:r>
                  <a:rPr lang="en-US">
                    <a:noFill/>
                  </a:rPr>
                  <a:t> </a:t>
                </a:r>
              </a:p>
            </p:txBody>
          </p:sp>
        </mc:Fallback>
      </mc:AlternateContent>
      <p:sp>
        <p:nvSpPr>
          <p:cNvPr id="53" name="Rectangle 52">
            <a:extLst>
              <a:ext uri="{FF2B5EF4-FFF2-40B4-BE49-F238E27FC236}">
                <a16:creationId xmlns:a16="http://schemas.microsoft.com/office/drawing/2014/main" id="{8235B4AE-0466-A916-80E7-5C2C0A573DA2}"/>
              </a:ext>
            </a:extLst>
          </p:cNvPr>
          <p:cNvSpPr/>
          <p:nvPr/>
        </p:nvSpPr>
        <p:spPr>
          <a:xfrm>
            <a:off x="614454" y="63707"/>
            <a:ext cx="5583131" cy="646331"/>
          </a:xfrm>
          <a:prstGeom prst="rect">
            <a:avLst/>
          </a:prstGeom>
        </p:spPr>
        <p:txBody>
          <a:bodyPr wrap="none">
            <a:spAutoFit/>
          </a:bodyPr>
          <a:lstStyle/>
          <a:p>
            <a:r>
              <a:rPr lang="en-CA" sz="3600" dirty="0"/>
              <a:t>Caterpillars have soft bodies.</a:t>
            </a:r>
            <a:endParaRPr lang="en-US" sz="3600" dirty="0"/>
          </a:p>
        </p:txBody>
      </p:sp>
      <p:cxnSp>
        <p:nvCxnSpPr>
          <p:cNvPr id="54" name="Straight Arrow Connector 53">
            <a:extLst>
              <a:ext uri="{FF2B5EF4-FFF2-40B4-BE49-F238E27FC236}">
                <a16:creationId xmlns:a16="http://schemas.microsoft.com/office/drawing/2014/main" id="{2D17DD60-8EF7-265D-06ED-28617DC67253}"/>
              </a:ext>
            </a:extLst>
          </p:cNvPr>
          <p:cNvCxnSpPr>
            <a:cxnSpLocks/>
          </p:cNvCxnSpPr>
          <p:nvPr/>
        </p:nvCxnSpPr>
        <p:spPr>
          <a:xfrm>
            <a:off x="7957796" y="3059537"/>
            <a:ext cx="544182" cy="7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A606D298-E998-24A8-9541-CCBC9DD9E919}"/>
              </a:ext>
            </a:extLst>
          </p:cNvPr>
          <p:cNvSpPr txBox="1"/>
          <p:nvPr/>
        </p:nvSpPr>
        <p:spPr>
          <a:xfrm>
            <a:off x="8872538" y="2725962"/>
            <a:ext cx="433132" cy="523220"/>
          </a:xfrm>
          <a:prstGeom prst="rect">
            <a:avLst/>
          </a:prstGeom>
          <a:noFill/>
        </p:spPr>
        <p:txBody>
          <a:bodyPr wrap="none" rtlCol="0">
            <a:spAutoFit/>
          </a:bodyPr>
          <a:lstStyle/>
          <a:p>
            <a:r>
              <a:rPr lang="en-US" sz="2800" dirty="0"/>
              <a:t>…</a:t>
            </a: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BE3888CC-A4D9-9EBE-DA05-483018266518}"/>
                  </a:ext>
                </a:extLst>
              </p:cNvPr>
              <p:cNvSpPr txBox="1"/>
              <p:nvPr/>
            </p:nvSpPr>
            <p:spPr>
              <a:xfrm>
                <a:off x="6537218" y="5560551"/>
                <a:ext cx="4817216" cy="120603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ℒ</m:t>
                      </m:r>
                      <m:d>
                        <m:dPr>
                          <m:ctrlPr>
                            <a:rPr lang="en-CA" sz="2800" b="0" i="1" smtClean="0">
                              <a:latin typeface="Cambria Math" panose="02040503050406030204" pitchFamily="18" charset="0"/>
                              <a:ea typeface="Cambria Math" panose="02040503050406030204" pitchFamily="18" charset="0"/>
                            </a:rPr>
                          </m:ctrlPr>
                        </m:dPr>
                        <m:e>
                          <m:acc>
                            <m:accPr>
                              <m:chr m:val="̂"/>
                              <m:ctrlPr>
                                <a:rPr lang="en-CA" sz="2800" b="0" i="1" smtClean="0">
                                  <a:latin typeface="Cambria Math" panose="02040503050406030204" pitchFamily="18" charset="0"/>
                                  <a:ea typeface="Cambria Math" panose="02040503050406030204" pitchFamily="18" charset="0"/>
                                </a:rPr>
                              </m:ctrlPr>
                            </m:accPr>
                            <m:e>
                              <m:r>
                                <a:rPr lang="en-CA" sz="2800" b="0" i="1" smtClean="0">
                                  <a:latin typeface="Cambria Math" panose="02040503050406030204" pitchFamily="18" charset="0"/>
                                  <a:ea typeface="Cambria Math" panose="02040503050406030204" pitchFamily="18" charset="0"/>
                                </a:rPr>
                                <m:t>𝑦</m:t>
                              </m:r>
                            </m:e>
                          </m:acc>
                          <m:r>
                            <a:rPr lang="en-CA" sz="2800" b="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𝑦</m:t>
                          </m:r>
                        </m:e>
                      </m:d>
                      <m:r>
                        <a:rPr lang="en-CA" sz="2800" b="0" i="1" smtClean="0">
                          <a:latin typeface="Cambria Math" panose="02040503050406030204" pitchFamily="18" charset="0"/>
                          <a:ea typeface="Cambria Math" panose="02040503050406030204" pitchFamily="18" charset="0"/>
                        </a:rPr>
                        <m:t>=</m:t>
                      </m:r>
                      <m:nary>
                        <m:naryPr>
                          <m:chr m:val="∑"/>
                          <m:ctrlPr>
                            <a:rPr lang="en-CA" sz="2800" b="0" i="1" smtClean="0">
                              <a:latin typeface="Cambria Math" panose="02040503050406030204" pitchFamily="18" charset="0"/>
                              <a:ea typeface="Cambria Math" panose="02040503050406030204" pitchFamily="18" charset="0"/>
                            </a:rPr>
                          </m:ctrlPr>
                        </m:naryPr>
                        <m:sub>
                          <m:r>
                            <m:rPr>
                              <m:brk m:alnAt="23"/>
                            </m:rPr>
                            <a:rPr lang="en-CA" sz="2800" b="0" i="1" smtClean="0">
                              <a:latin typeface="Cambria Math" panose="02040503050406030204" pitchFamily="18" charset="0"/>
                              <a:ea typeface="Cambria Math" panose="02040503050406030204" pitchFamily="18" charset="0"/>
                            </a:rPr>
                            <m:t>𝑡</m:t>
                          </m:r>
                          <m:r>
                            <a:rPr lang="en-CA" sz="2800" b="0" i="1" smtClean="0">
                              <a:latin typeface="Cambria Math" panose="02040503050406030204" pitchFamily="18" charset="0"/>
                              <a:ea typeface="Cambria Math" panose="02040503050406030204" pitchFamily="18" charset="0"/>
                            </a:rPr>
                            <m:t>=1</m:t>
                          </m:r>
                        </m:sub>
                        <m:sup>
                          <m:r>
                            <a:rPr lang="en-CA" sz="2800" b="0" i="1" smtClean="0">
                              <a:latin typeface="Cambria Math" panose="02040503050406030204" pitchFamily="18" charset="0"/>
                              <a:ea typeface="Cambria Math" panose="02040503050406030204" pitchFamily="18" charset="0"/>
                            </a:rPr>
                            <m:t>𝑡</m:t>
                          </m:r>
                        </m:sup>
                        <m:e>
                          <m:sSup>
                            <m:sSupPr>
                              <m:ctrlPr>
                                <a:rPr lang="en-US" sz="2800" i="1">
                                  <a:latin typeface="Cambria Math" panose="02040503050406030204" pitchFamily="18" charset="0"/>
                                </a:rPr>
                              </m:ctrlPr>
                            </m:sSupPr>
                            <m:e>
                              <m:r>
                                <a:rPr lang="en-US" sz="2800" i="1">
                                  <a:latin typeface="Cambria Math" panose="02040503050406030204" pitchFamily="18" charset="0"/>
                                  <a:ea typeface="Cambria Math" panose="02040503050406030204" pitchFamily="18" charset="0"/>
                                </a:rPr>
                                <m:t>ℒ</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acc>
                                <m:accPr>
                                  <m:chr m:val="̂"/>
                                  <m:ctrlPr>
                                    <a:rPr lang="en-CA" sz="2800" i="1">
                                      <a:latin typeface="Cambria Math" panose="02040503050406030204" pitchFamily="18" charset="0"/>
                                    </a:rPr>
                                  </m:ctrlPr>
                                </m:accPr>
                                <m:e>
                                  <m:r>
                                    <a:rPr lang="en-CA" sz="2800" i="1">
                                      <a:latin typeface="Cambria Math" panose="02040503050406030204" pitchFamily="18" charset="0"/>
                                    </a:rPr>
                                    <m:t>𝑦</m:t>
                                  </m:r>
                                </m:e>
                              </m:acc>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m:t>
                          </m:r>
                        </m:e>
                      </m:nary>
                    </m:oMath>
                  </m:oMathPara>
                </a14:m>
                <a:endParaRPr lang="en-US" sz="2800" dirty="0"/>
              </a:p>
            </p:txBody>
          </p:sp>
        </mc:Choice>
        <mc:Fallback xmlns="">
          <p:sp>
            <p:nvSpPr>
              <p:cNvPr id="56" name="TextBox 55">
                <a:extLst>
                  <a:ext uri="{FF2B5EF4-FFF2-40B4-BE49-F238E27FC236}">
                    <a16:creationId xmlns:a16="http://schemas.microsoft.com/office/drawing/2014/main" id="{BE3888CC-A4D9-9EBE-DA05-483018266518}"/>
                  </a:ext>
                </a:extLst>
              </p:cNvPr>
              <p:cNvSpPr txBox="1">
                <a:spLocks noRot="1" noChangeAspect="1" noMove="1" noResize="1" noEditPoints="1" noAdjustHandles="1" noChangeArrowheads="1" noChangeShapeType="1" noTextEdit="1"/>
              </p:cNvSpPr>
              <p:nvPr/>
            </p:nvSpPr>
            <p:spPr>
              <a:xfrm>
                <a:off x="6537218" y="5560551"/>
                <a:ext cx="4817216" cy="1206036"/>
              </a:xfrm>
              <a:prstGeom prst="rect">
                <a:avLst/>
              </a:prstGeom>
              <a:blipFill>
                <a:blip r:embed="rId16"/>
                <a:stretch>
                  <a:fillRect l="-1312" t="-113542" r="-2100" b="-1739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74794AC8-F0B3-5A48-B5A7-8C6AA2F0B773}"/>
                  </a:ext>
                </a:extLst>
              </p:cNvPr>
              <p:cNvSpPr txBox="1"/>
              <p:nvPr/>
            </p:nvSpPr>
            <p:spPr>
              <a:xfrm>
                <a:off x="4321416" y="4845086"/>
                <a:ext cx="8158258" cy="10455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US" sz="2800" i="1" smtClean="0">
                              <a:latin typeface="Cambria Math" panose="02040503050406030204" pitchFamily="18" charset="0"/>
                              <a:ea typeface="Cambria Math" panose="02040503050406030204" pitchFamily="18" charset="0"/>
                            </a:rPr>
                            <m:t>ℒ</m:t>
                          </m:r>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p>
                      <m:d>
                        <m:dPr>
                          <m:ctrlPr>
                            <a:rPr lang="en-CA" sz="2800" b="0" i="1" smtClean="0">
                              <a:latin typeface="Cambria Math" panose="02040503050406030204" pitchFamily="18" charset="0"/>
                            </a:rPr>
                          </m:ctrlPr>
                        </m:dPr>
                        <m:e>
                          <m:sSup>
                            <m:sSupPr>
                              <m:ctrlPr>
                                <a:rPr lang="en-CA" sz="2800" b="0" i="1" smtClean="0">
                                  <a:latin typeface="Cambria Math" panose="02040503050406030204" pitchFamily="18" charset="0"/>
                                </a:rPr>
                              </m:ctrlPr>
                            </m:sSupPr>
                            <m:e>
                              <m:acc>
                                <m:accPr>
                                  <m:chr m:val="̂"/>
                                  <m:ctrlPr>
                                    <a:rPr lang="en-CA" sz="2800" b="0" i="1" smtClean="0">
                                      <a:latin typeface="Cambria Math" panose="02040503050406030204" pitchFamily="18" charset="0"/>
                                    </a:rPr>
                                  </m:ctrlPr>
                                </m:accPr>
                                <m:e>
                                  <m:r>
                                    <a:rPr lang="en-CA" sz="2800" b="0" i="1" smtClean="0">
                                      <a:latin typeface="Cambria Math" panose="02040503050406030204" pitchFamily="18" charset="0"/>
                                    </a:rPr>
                                    <m:t>𝑦</m:t>
                                  </m:r>
                                </m:e>
                              </m:acc>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𝑦</m:t>
                              </m:r>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p>
                        </m:e>
                      </m:d>
                      <m:r>
                        <a:rPr lang="en-CA" sz="2800" b="0" i="1" smtClean="0">
                          <a:latin typeface="Cambria Math" panose="02040503050406030204" pitchFamily="18" charset="0"/>
                        </a:rPr>
                        <m:t>=−</m:t>
                      </m:r>
                      <m:nary>
                        <m:naryPr>
                          <m:chr m:val="∑"/>
                          <m:supHide m:val="on"/>
                          <m:ctrlPr>
                            <a:rPr lang="en-CA" sz="2800" b="0" i="1" smtClean="0">
                              <a:latin typeface="Cambria Math" panose="02040503050406030204" pitchFamily="18" charset="0"/>
                            </a:rPr>
                          </m:ctrlPr>
                        </m:naryPr>
                        <m:sub>
                          <m:r>
                            <m:rPr>
                              <m:brk m:alnAt="7"/>
                            </m:rPr>
                            <a:rPr lang="en-CA" sz="2800" b="0" i="1" smtClean="0">
                              <a:latin typeface="Cambria Math" panose="02040503050406030204" pitchFamily="18" charset="0"/>
                            </a:rPr>
                            <m:t>𝑖</m:t>
                          </m:r>
                        </m:sub>
                        <m:sup/>
                        <m:e>
                          <m:sSubSup>
                            <m:sSubSupPr>
                              <m:ctrlPr>
                                <a:rPr lang="en-CA" sz="2800" b="0" i="1" smtClean="0">
                                  <a:latin typeface="Cambria Math" panose="02040503050406030204" pitchFamily="18" charset="0"/>
                                </a:rPr>
                              </m:ctrlPr>
                            </m:sSubSupPr>
                            <m:e>
                              <m:r>
                                <a:rPr lang="en-CA" sz="2800" b="0" i="1" smtClean="0">
                                  <a:latin typeface="Cambria Math" panose="02040503050406030204" pitchFamily="18" charset="0"/>
                                </a:rPr>
                                <m:t>𝑦</m:t>
                              </m:r>
                            </m:e>
                            <m:sub>
                              <m:r>
                                <a:rPr lang="en-CA" sz="2800" b="0" i="1" smtClean="0">
                                  <a:latin typeface="Cambria Math" panose="02040503050406030204" pitchFamily="18" charset="0"/>
                                </a:rPr>
                                <m:t>𝑖</m:t>
                              </m:r>
                            </m:sub>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bSup>
                        </m:e>
                      </m:nary>
                      <m:r>
                        <a:rPr lang="en-CA" sz="2800" b="0" i="1" smtClean="0">
                          <a:latin typeface="Cambria Math" panose="02040503050406030204" pitchFamily="18" charset="0"/>
                        </a:rPr>
                        <m:t>𝑙𝑜𝑔</m:t>
                      </m:r>
                      <m:sSubSup>
                        <m:sSubSupPr>
                          <m:ctrlPr>
                            <a:rPr lang="en-CA" sz="2800" b="0" i="1" smtClean="0">
                              <a:latin typeface="Cambria Math" panose="02040503050406030204" pitchFamily="18" charset="0"/>
                            </a:rPr>
                          </m:ctrlPr>
                        </m:sSubSupPr>
                        <m:e>
                          <m:acc>
                            <m:accPr>
                              <m:chr m:val="̂"/>
                              <m:ctrlPr>
                                <a:rPr lang="en-CA" sz="2800" b="0" i="1" smtClean="0">
                                  <a:latin typeface="Cambria Math" panose="02040503050406030204" pitchFamily="18" charset="0"/>
                                </a:rPr>
                              </m:ctrlPr>
                            </m:accPr>
                            <m:e>
                              <m:r>
                                <a:rPr lang="en-CA" sz="2800" b="0" i="1" smtClean="0">
                                  <a:latin typeface="Cambria Math" panose="02040503050406030204" pitchFamily="18" charset="0"/>
                                </a:rPr>
                                <m:t>𝑦</m:t>
                              </m:r>
                            </m:e>
                          </m:acc>
                        </m:e>
                        <m:sub>
                          <m:r>
                            <a:rPr lang="en-CA" sz="2800" b="0" i="1" smtClean="0">
                              <a:latin typeface="Cambria Math" panose="02040503050406030204" pitchFamily="18" charset="0"/>
                            </a:rPr>
                            <m:t>𝑖</m:t>
                          </m:r>
                        </m:sub>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bSup>
                    </m:oMath>
                  </m:oMathPara>
                </a14:m>
                <a:endParaRPr lang="en-US" sz="2800" dirty="0"/>
              </a:p>
            </p:txBody>
          </p:sp>
        </mc:Choice>
        <mc:Fallback xmlns="">
          <p:sp>
            <p:nvSpPr>
              <p:cNvPr id="57" name="TextBox 56">
                <a:extLst>
                  <a:ext uri="{FF2B5EF4-FFF2-40B4-BE49-F238E27FC236}">
                    <a16:creationId xmlns:a16="http://schemas.microsoft.com/office/drawing/2014/main" id="{74794AC8-F0B3-5A48-B5A7-8C6AA2F0B773}"/>
                  </a:ext>
                </a:extLst>
              </p:cNvPr>
              <p:cNvSpPr txBox="1">
                <a:spLocks noRot="1" noChangeAspect="1" noMove="1" noResize="1" noEditPoints="1" noAdjustHandles="1" noChangeArrowheads="1" noChangeShapeType="1" noTextEdit="1"/>
              </p:cNvSpPr>
              <p:nvPr/>
            </p:nvSpPr>
            <p:spPr>
              <a:xfrm>
                <a:off x="4321416" y="4845086"/>
                <a:ext cx="8158258" cy="1045543"/>
              </a:xfrm>
              <a:prstGeom prst="rect">
                <a:avLst/>
              </a:prstGeom>
              <a:blipFill>
                <a:blip r:embed="rId17"/>
                <a:stretch>
                  <a:fillRect t="-145783" b="-20241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C01EB4ED-89B0-01E5-C67C-EFB5DC134650}"/>
                  </a:ext>
                </a:extLst>
              </p:cNvPr>
              <p:cNvSpPr txBox="1"/>
              <p:nvPr/>
            </p:nvSpPr>
            <p:spPr>
              <a:xfrm>
                <a:off x="9732445" y="4013245"/>
                <a:ext cx="2192748" cy="835165"/>
              </a:xfrm>
              <a:prstGeom prst="rect">
                <a:avLst/>
              </a:prstGeom>
              <a:noFill/>
            </p:spPr>
            <p:txBody>
              <a:bodyPr wrap="square" rtlCol="0">
                <a:spAutoFit/>
              </a:bodyPr>
              <a:lstStyle/>
              <a:p>
                <a14:m>
                  <m:oMath xmlns:m="http://schemas.openxmlformats.org/officeDocument/2006/math">
                    <m:sSup>
                      <m:sSupPr>
                        <m:ctrlPr>
                          <a:rPr lang="en-US" sz="2400" i="1" smtClean="0">
                            <a:latin typeface="Cambria Math" panose="02040503050406030204" pitchFamily="18" charset="0"/>
                          </a:rPr>
                        </m:ctrlPr>
                      </m:sSupPr>
                      <m:e>
                        <m:r>
                          <a:rPr lang="en-CA" sz="2400" i="1">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5</m:t>
                        </m:r>
                        <m:r>
                          <a:rPr lang="en-CA" sz="2400" i="1">
                            <a:latin typeface="Cambria Math" panose="02040503050406030204" pitchFamily="18" charset="0"/>
                          </a:rPr>
                          <m:t>&gt;</m:t>
                        </m:r>
                      </m:sup>
                    </m:sSup>
                    <m:r>
                      <a:rPr lang="en-CA" sz="2400" i="1">
                        <a:latin typeface="Cambria Math" panose="02040503050406030204" pitchFamily="18" charset="0"/>
                      </a:rPr>
                      <m:t>=</m:t>
                    </m:r>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&lt;</m:t>
                        </m:r>
                        <m:r>
                          <a:rPr lang="en-CA" sz="2400" b="0" i="1" smtClean="0">
                            <a:latin typeface="Cambria Math" panose="02040503050406030204" pitchFamily="18" charset="0"/>
                          </a:rPr>
                          <m:t>4</m:t>
                        </m:r>
                        <m:r>
                          <a:rPr lang="en-CA" sz="2400" i="1">
                            <a:latin typeface="Cambria Math" panose="02040503050406030204" pitchFamily="18" charset="0"/>
                          </a:rPr>
                          <m:t>&gt;</m:t>
                        </m:r>
                      </m:sup>
                    </m:sSup>
                  </m:oMath>
                </a14:m>
                <a:r>
                  <a:rPr lang="en-US" sz="2400" dirty="0"/>
                  <a:t>(bodies)</a:t>
                </a:r>
              </a:p>
            </p:txBody>
          </p:sp>
        </mc:Choice>
        <mc:Fallback xmlns="">
          <p:sp>
            <p:nvSpPr>
              <p:cNvPr id="58" name="TextBox 57">
                <a:extLst>
                  <a:ext uri="{FF2B5EF4-FFF2-40B4-BE49-F238E27FC236}">
                    <a16:creationId xmlns:a16="http://schemas.microsoft.com/office/drawing/2014/main" id="{C01EB4ED-89B0-01E5-C67C-EFB5DC134650}"/>
                  </a:ext>
                </a:extLst>
              </p:cNvPr>
              <p:cNvSpPr txBox="1">
                <a:spLocks noRot="1" noChangeAspect="1" noMove="1" noResize="1" noEditPoints="1" noAdjustHandles="1" noChangeArrowheads="1" noChangeShapeType="1" noTextEdit="1"/>
              </p:cNvSpPr>
              <p:nvPr/>
            </p:nvSpPr>
            <p:spPr>
              <a:xfrm>
                <a:off x="9732445" y="4013245"/>
                <a:ext cx="2192748" cy="835165"/>
              </a:xfrm>
              <a:prstGeom prst="rect">
                <a:avLst/>
              </a:prstGeom>
              <a:blipFill>
                <a:blip r:embed="rId18"/>
                <a:stretch>
                  <a:fillRect l="-578" b="-164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3F153CEC-A343-A490-9B96-CEBB00AE9FE1}"/>
                  </a:ext>
                </a:extLst>
              </p:cNvPr>
              <p:cNvSpPr txBox="1"/>
              <p:nvPr/>
            </p:nvSpPr>
            <p:spPr>
              <a:xfrm>
                <a:off x="3095415" y="689665"/>
                <a:ext cx="877772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solidFill>
                            <a:srgbClr val="00B050"/>
                          </a:solidFill>
                          <a:latin typeface="Cambria Math" panose="02040503050406030204" pitchFamily="18" charset="0"/>
                        </a:rPr>
                        <m:t>𝑝</m:t>
                      </m:r>
                      <m:d>
                        <m:dPr>
                          <m:ctrlPr>
                            <a:rPr lang="en-CA" sz="2400" b="0" i="1" smtClean="0">
                              <a:solidFill>
                                <a:srgbClr val="00B050"/>
                              </a:solidFill>
                              <a:latin typeface="Cambria Math" panose="02040503050406030204" pitchFamily="18" charset="0"/>
                            </a:rPr>
                          </m:ctrlPr>
                        </m:dPr>
                        <m:e>
                          <m:sSup>
                            <m:sSupPr>
                              <m:ctrlPr>
                                <a:rPr lang="en-CA" sz="2400" b="0" i="1" smtClean="0">
                                  <a:solidFill>
                                    <a:srgbClr val="00B050"/>
                                  </a:solidFill>
                                  <a:latin typeface="Cambria Math" panose="02040503050406030204" pitchFamily="18" charset="0"/>
                                </a:rPr>
                              </m:ctrlPr>
                            </m:sSupPr>
                            <m:e>
                              <m:r>
                                <a:rPr lang="en-CA" sz="2400" b="0" i="1" smtClean="0">
                                  <a:solidFill>
                                    <a:srgbClr val="00B050"/>
                                  </a:solidFill>
                                  <a:latin typeface="Cambria Math" panose="02040503050406030204" pitchFamily="18" charset="0"/>
                                </a:rPr>
                                <m:t>𝑦</m:t>
                              </m:r>
                            </m:e>
                            <m:sup>
                              <m:r>
                                <a:rPr lang="en-CA" sz="2400" b="0" i="1" smtClean="0">
                                  <a:solidFill>
                                    <a:srgbClr val="00B050"/>
                                  </a:solidFill>
                                  <a:latin typeface="Cambria Math" panose="02040503050406030204" pitchFamily="18" charset="0"/>
                                </a:rPr>
                                <m:t>&lt;1&gt;</m:t>
                              </m:r>
                            </m:sup>
                          </m:sSup>
                          <m:r>
                            <a:rPr lang="en-CA" sz="2400" b="0" i="1" smtClean="0">
                              <a:solidFill>
                                <a:srgbClr val="00B050"/>
                              </a:solidFill>
                              <a:latin typeface="Cambria Math" panose="02040503050406030204" pitchFamily="18" charset="0"/>
                            </a:rPr>
                            <m:t>,</m:t>
                          </m:r>
                          <m:sSup>
                            <m:sSupPr>
                              <m:ctrlPr>
                                <a:rPr lang="en-CA" sz="2400" b="0" i="1" smtClean="0">
                                  <a:solidFill>
                                    <a:srgbClr val="00B050"/>
                                  </a:solidFill>
                                  <a:latin typeface="Cambria Math" panose="02040503050406030204" pitchFamily="18" charset="0"/>
                                </a:rPr>
                              </m:ctrlPr>
                            </m:sSupPr>
                            <m:e>
                              <m:r>
                                <a:rPr lang="en-CA" sz="2400" b="0" i="1" smtClean="0">
                                  <a:solidFill>
                                    <a:srgbClr val="00B050"/>
                                  </a:solidFill>
                                  <a:latin typeface="Cambria Math" panose="02040503050406030204" pitchFamily="18" charset="0"/>
                                </a:rPr>
                                <m:t>𝑦</m:t>
                              </m:r>
                            </m:e>
                            <m:sup>
                              <m:r>
                                <a:rPr lang="en-CA" sz="2400" b="0" i="1" smtClean="0">
                                  <a:solidFill>
                                    <a:srgbClr val="00B050"/>
                                  </a:solidFill>
                                  <a:latin typeface="Cambria Math" panose="02040503050406030204" pitchFamily="18" charset="0"/>
                                </a:rPr>
                                <m:t>&lt;2&gt;</m:t>
                              </m:r>
                            </m:sup>
                          </m:sSup>
                          <m:r>
                            <a:rPr lang="en-CA" sz="2400" b="0" i="1" smtClean="0">
                              <a:solidFill>
                                <a:srgbClr val="00B050"/>
                              </a:solidFill>
                              <a:latin typeface="Cambria Math" panose="02040503050406030204" pitchFamily="18" charset="0"/>
                            </a:rPr>
                            <m:t>,</m:t>
                          </m:r>
                          <m:sSup>
                            <m:sSupPr>
                              <m:ctrlPr>
                                <a:rPr lang="en-CA" sz="2400" b="0" i="1" smtClean="0">
                                  <a:solidFill>
                                    <a:srgbClr val="00B050"/>
                                  </a:solidFill>
                                  <a:latin typeface="Cambria Math" panose="02040503050406030204" pitchFamily="18" charset="0"/>
                                </a:rPr>
                              </m:ctrlPr>
                            </m:sSupPr>
                            <m:e>
                              <m:r>
                                <a:rPr lang="en-CA" sz="2400" b="0" i="1" smtClean="0">
                                  <a:solidFill>
                                    <a:srgbClr val="00B050"/>
                                  </a:solidFill>
                                  <a:latin typeface="Cambria Math" panose="02040503050406030204" pitchFamily="18" charset="0"/>
                                </a:rPr>
                                <m:t>𝑦</m:t>
                              </m:r>
                            </m:e>
                            <m:sup>
                              <m:r>
                                <a:rPr lang="en-CA" sz="2400" b="0" i="1" smtClean="0">
                                  <a:solidFill>
                                    <a:srgbClr val="00B050"/>
                                  </a:solidFill>
                                  <a:latin typeface="Cambria Math" panose="02040503050406030204" pitchFamily="18" charset="0"/>
                                </a:rPr>
                                <m:t>&lt;3&gt;</m:t>
                              </m:r>
                            </m:sup>
                          </m:sSup>
                        </m:e>
                      </m:d>
                      <m:r>
                        <a:rPr lang="en-CA" sz="2400" b="0" i="1" smtClean="0">
                          <a:solidFill>
                            <a:srgbClr val="00B050"/>
                          </a:solidFill>
                          <a:latin typeface="Cambria Math" panose="02040503050406030204" pitchFamily="18" charset="0"/>
                        </a:rPr>
                        <m:t>=</m:t>
                      </m:r>
                      <m:r>
                        <a:rPr lang="en-CA" sz="2400" b="0" i="1" smtClean="0">
                          <a:solidFill>
                            <a:srgbClr val="00B050"/>
                          </a:solidFill>
                          <a:latin typeface="Cambria Math" panose="02040503050406030204" pitchFamily="18" charset="0"/>
                        </a:rPr>
                        <m:t>𝑝</m:t>
                      </m:r>
                      <m:d>
                        <m:dPr>
                          <m:ctrlPr>
                            <a:rPr lang="en-CA" sz="2400" b="0" i="1" smtClean="0">
                              <a:solidFill>
                                <a:srgbClr val="00B050"/>
                              </a:solidFill>
                              <a:latin typeface="Cambria Math" panose="02040503050406030204" pitchFamily="18" charset="0"/>
                            </a:rPr>
                          </m:ctrlPr>
                        </m:dPr>
                        <m:e>
                          <m:sSup>
                            <m:sSupPr>
                              <m:ctrlPr>
                                <a:rPr lang="en-CA" sz="2400" b="0" i="1" smtClean="0">
                                  <a:solidFill>
                                    <a:srgbClr val="00B050"/>
                                  </a:solidFill>
                                  <a:latin typeface="Cambria Math" panose="02040503050406030204" pitchFamily="18" charset="0"/>
                                </a:rPr>
                              </m:ctrlPr>
                            </m:sSupPr>
                            <m:e>
                              <m:r>
                                <a:rPr lang="en-CA" sz="2400" b="0" i="1" smtClean="0">
                                  <a:solidFill>
                                    <a:srgbClr val="00B050"/>
                                  </a:solidFill>
                                  <a:latin typeface="Cambria Math" panose="02040503050406030204" pitchFamily="18" charset="0"/>
                                </a:rPr>
                                <m:t>𝑦</m:t>
                              </m:r>
                            </m:e>
                            <m:sup>
                              <m:r>
                                <a:rPr lang="en-CA" sz="2400" b="0" i="1" smtClean="0">
                                  <a:solidFill>
                                    <a:srgbClr val="00B050"/>
                                  </a:solidFill>
                                  <a:latin typeface="Cambria Math" panose="02040503050406030204" pitchFamily="18" charset="0"/>
                                </a:rPr>
                                <m:t>&lt;1&gt;</m:t>
                              </m:r>
                            </m:sup>
                          </m:sSup>
                        </m:e>
                      </m:d>
                      <m:r>
                        <a:rPr lang="en-CA" sz="2400" b="0" i="1" smtClean="0">
                          <a:solidFill>
                            <a:srgbClr val="00B050"/>
                          </a:solidFill>
                          <a:latin typeface="Cambria Math" panose="02040503050406030204" pitchFamily="18" charset="0"/>
                        </a:rPr>
                        <m:t>.</m:t>
                      </m:r>
                      <m:r>
                        <a:rPr lang="en-CA" sz="2400" b="0" i="1" smtClean="0">
                          <a:solidFill>
                            <a:srgbClr val="00B050"/>
                          </a:solidFill>
                          <a:latin typeface="Cambria Math" panose="02040503050406030204" pitchFamily="18" charset="0"/>
                        </a:rPr>
                        <m:t>𝑝</m:t>
                      </m:r>
                      <m:d>
                        <m:dPr>
                          <m:ctrlPr>
                            <a:rPr lang="en-CA" sz="2400" b="0" i="1" smtClean="0">
                              <a:solidFill>
                                <a:srgbClr val="00B050"/>
                              </a:solidFill>
                              <a:latin typeface="Cambria Math" panose="02040503050406030204" pitchFamily="18" charset="0"/>
                            </a:rPr>
                          </m:ctrlPr>
                        </m:dPr>
                        <m:e>
                          <m:sSup>
                            <m:sSupPr>
                              <m:ctrlPr>
                                <a:rPr lang="en-CA" sz="2400" b="0" i="1" smtClean="0">
                                  <a:solidFill>
                                    <a:srgbClr val="00B050"/>
                                  </a:solidFill>
                                  <a:latin typeface="Cambria Math" panose="02040503050406030204" pitchFamily="18" charset="0"/>
                                </a:rPr>
                              </m:ctrlPr>
                            </m:sSupPr>
                            <m:e>
                              <m:r>
                                <a:rPr lang="en-CA" sz="2400" b="0" i="1" smtClean="0">
                                  <a:solidFill>
                                    <a:srgbClr val="00B050"/>
                                  </a:solidFill>
                                  <a:latin typeface="Cambria Math" panose="02040503050406030204" pitchFamily="18" charset="0"/>
                                </a:rPr>
                                <m:t>𝑦</m:t>
                              </m:r>
                            </m:e>
                            <m:sup>
                              <m:r>
                                <a:rPr lang="en-CA" sz="2400" b="0" i="1" smtClean="0">
                                  <a:solidFill>
                                    <a:srgbClr val="00B050"/>
                                  </a:solidFill>
                                  <a:latin typeface="Cambria Math" panose="02040503050406030204" pitchFamily="18" charset="0"/>
                                </a:rPr>
                                <m:t>&lt;2&gt;</m:t>
                              </m:r>
                            </m:sup>
                          </m:sSup>
                        </m:e>
                        <m:e>
                          <m:sSup>
                            <m:sSupPr>
                              <m:ctrlPr>
                                <a:rPr lang="en-CA" sz="2400" b="0" i="1" smtClean="0">
                                  <a:solidFill>
                                    <a:srgbClr val="00B050"/>
                                  </a:solidFill>
                                  <a:latin typeface="Cambria Math" panose="02040503050406030204" pitchFamily="18" charset="0"/>
                                </a:rPr>
                              </m:ctrlPr>
                            </m:sSupPr>
                            <m:e>
                              <m:r>
                                <a:rPr lang="en-CA" sz="2400" b="0" i="1" smtClean="0">
                                  <a:solidFill>
                                    <a:srgbClr val="00B050"/>
                                  </a:solidFill>
                                  <a:latin typeface="Cambria Math" panose="02040503050406030204" pitchFamily="18" charset="0"/>
                                </a:rPr>
                                <m:t>𝑦</m:t>
                              </m:r>
                            </m:e>
                            <m:sup>
                              <m:r>
                                <a:rPr lang="en-CA" sz="2400" b="0" i="1" smtClean="0">
                                  <a:solidFill>
                                    <a:srgbClr val="00B050"/>
                                  </a:solidFill>
                                  <a:latin typeface="Cambria Math" panose="02040503050406030204" pitchFamily="18" charset="0"/>
                                </a:rPr>
                                <m:t>&lt;1&gt;</m:t>
                              </m:r>
                            </m:sup>
                          </m:sSup>
                        </m:e>
                      </m:d>
                      <m:r>
                        <a:rPr lang="en-CA" sz="2400" b="0" i="1" smtClean="0">
                          <a:solidFill>
                            <a:srgbClr val="00B050"/>
                          </a:solidFill>
                          <a:latin typeface="Cambria Math" panose="02040503050406030204" pitchFamily="18" charset="0"/>
                        </a:rPr>
                        <m:t>.</m:t>
                      </m:r>
                      <m:r>
                        <a:rPr lang="en-CA" sz="2400" b="0" i="1" smtClean="0">
                          <a:solidFill>
                            <a:srgbClr val="00B050"/>
                          </a:solidFill>
                          <a:latin typeface="Cambria Math" panose="02040503050406030204" pitchFamily="18" charset="0"/>
                        </a:rPr>
                        <m:t>𝑝</m:t>
                      </m:r>
                      <m:r>
                        <a:rPr lang="en-CA" sz="2400" b="0" i="1" smtClean="0">
                          <a:solidFill>
                            <a:srgbClr val="00B050"/>
                          </a:solidFill>
                          <a:latin typeface="Cambria Math" panose="02040503050406030204" pitchFamily="18" charset="0"/>
                        </a:rPr>
                        <m:t>(</m:t>
                      </m:r>
                      <m:sSup>
                        <m:sSupPr>
                          <m:ctrlPr>
                            <a:rPr lang="en-CA" sz="2400" b="0" i="1" smtClean="0">
                              <a:solidFill>
                                <a:srgbClr val="00B050"/>
                              </a:solidFill>
                              <a:latin typeface="Cambria Math" panose="02040503050406030204" pitchFamily="18" charset="0"/>
                            </a:rPr>
                          </m:ctrlPr>
                        </m:sSupPr>
                        <m:e>
                          <m:r>
                            <a:rPr lang="en-CA" sz="2400" b="0" i="1" smtClean="0">
                              <a:solidFill>
                                <a:srgbClr val="00B050"/>
                              </a:solidFill>
                              <a:latin typeface="Cambria Math" panose="02040503050406030204" pitchFamily="18" charset="0"/>
                            </a:rPr>
                            <m:t>𝑦</m:t>
                          </m:r>
                        </m:e>
                        <m:sup>
                          <m:r>
                            <a:rPr lang="en-CA" sz="2400" b="0" i="1" smtClean="0">
                              <a:solidFill>
                                <a:srgbClr val="00B050"/>
                              </a:solidFill>
                              <a:latin typeface="Cambria Math" panose="02040503050406030204" pitchFamily="18" charset="0"/>
                            </a:rPr>
                            <m:t>&lt;3&gt;</m:t>
                          </m:r>
                        </m:sup>
                      </m:sSup>
                      <m:r>
                        <a:rPr lang="en-CA" sz="2400" b="0" i="1" smtClean="0">
                          <a:solidFill>
                            <a:srgbClr val="00B050"/>
                          </a:solidFill>
                          <a:latin typeface="Cambria Math" panose="02040503050406030204" pitchFamily="18" charset="0"/>
                        </a:rPr>
                        <m:t>|</m:t>
                      </m:r>
                      <m:sSup>
                        <m:sSupPr>
                          <m:ctrlPr>
                            <a:rPr lang="en-CA" sz="2400" b="0" i="1" smtClean="0">
                              <a:solidFill>
                                <a:srgbClr val="00B050"/>
                              </a:solidFill>
                              <a:latin typeface="Cambria Math" panose="02040503050406030204" pitchFamily="18" charset="0"/>
                            </a:rPr>
                          </m:ctrlPr>
                        </m:sSupPr>
                        <m:e>
                          <m:r>
                            <a:rPr lang="en-CA" sz="2400" b="0" i="1" smtClean="0">
                              <a:solidFill>
                                <a:srgbClr val="00B050"/>
                              </a:solidFill>
                              <a:latin typeface="Cambria Math" panose="02040503050406030204" pitchFamily="18" charset="0"/>
                            </a:rPr>
                            <m:t>𝑦</m:t>
                          </m:r>
                        </m:e>
                        <m:sup>
                          <m:r>
                            <a:rPr lang="en-CA" sz="2400" b="0" i="1" smtClean="0">
                              <a:solidFill>
                                <a:srgbClr val="00B050"/>
                              </a:solidFill>
                              <a:latin typeface="Cambria Math" panose="02040503050406030204" pitchFamily="18" charset="0"/>
                            </a:rPr>
                            <m:t>&lt;1&gt;</m:t>
                          </m:r>
                        </m:sup>
                      </m:sSup>
                      <m:sSup>
                        <m:sSupPr>
                          <m:ctrlPr>
                            <a:rPr lang="en-CA" sz="2400" b="0" i="1" smtClean="0">
                              <a:solidFill>
                                <a:srgbClr val="00B050"/>
                              </a:solidFill>
                              <a:latin typeface="Cambria Math" panose="02040503050406030204" pitchFamily="18" charset="0"/>
                            </a:rPr>
                          </m:ctrlPr>
                        </m:sSupPr>
                        <m:e>
                          <m:r>
                            <a:rPr lang="en-CA" sz="2400" b="0" i="1" smtClean="0">
                              <a:solidFill>
                                <a:srgbClr val="00B050"/>
                              </a:solidFill>
                              <a:latin typeface="Cambria Math" panose="02040503050406030204" pitchFamily="18" charset="0"/>
                            </a:rPr>
                            <m:t>𝑦</m:t>
                          </m:r>
                        </m:e>
                        <m:sup>
                          <m:r>
                            <a:rPr lang="en-CA" sz="2400" b="0" i="1" smtClean="0">
                              <a:solidFill>
                                <a:srgbClr val="00B050"/>
                              </a:solidFill>
                              <a:latin typeface="Cambria Math" panose="02040503050406030204" pitchFamily="18" charset="0"/>
                            </a:rPr>
                            <m:t>&lt;2&gt;</m:t>
                          </m:r>
                        </m:sup>
                      </m:sSup>
                      <m:r>
                        <a:rPr lang="en-CA" sz="2400" b="0" i="1" smtClean="0">
                          <a:solidFill>
                            <a:srgbClr val="00B050"/>
                          </a:solidFill>
                          <a:latin typeface="Cambria Math" panose="02040503050406030204" pitchFamily="18" charset="0"/>
                        </a:rPr>
                        <m:t>)</m:t>
                      </m:r>
                    </m:oMath>
                  </m:oMathPara>
                </a14:m>
                <a:endParaRPr lang="en-US" sz="2400" dirty="0">
                  <a:solidFill>
                    <a:srgbClr val="00B050"/>
                  </a:solidFill>
                </a:endParaRPr>
              </a:p>
            </p:txBody>
          </p:sp>
        </mc:Choice>
        <mc:Fallback xmlns="">
          <p:sp>
            <p:nvSpPr>
              <p:cNvPr id="59" name="TextBox 58">
                <a:extLst>
                  <a:ext uri="{FF2B5EF4-FFF2-40B4-BE49-F238E27FC236}">
                    <a16:creationId xmlns:a16="http://schemas.microsoft.com/office/drawing/2014/main" id="{3F153CEC-A343-A490-9B96-CEBB00AE9FE1}"/>
                  </a:ext>
                </a:extLst>
              </p:cNvPr>
              <p:cNvSpPr txBox="1">
                <a:spLocks noRot="1" noChangeAspect="1" noMove="1" noResize="1" noEditPoints="1" noAdjustHandles="1" noChangeArrowheads="1" noChangeShapeType="1" noTextEdit="1"/>
              </p:cNvSpPr>
              <p:nvPr/>
            </p:nvSpPr>
            <p:spPr>
              <a:xfrm>
                <a:off x="3095415" y="689665"/>
                <a:ext cx="8777724" cy="369332"/>
              </a:xfrm>
              <a:prstGeom prst="rect">
                <a:avLst/>
              </a:prstGeom>
              <a:blipFill>
                <a:blip r:embed="rId19"/>
                <a:stretch>
                  <a:fillRect l="-289" r="-7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288126A-39B6-75A2-C1EE-57A799BC7FA9}"/>
                  </a:ext>
                </a:extLst>
              </p:cNvPr>
              <p:cNvSpPr txBox="1"/>
              <p:nvPr/>
            </p:nvSpPr>
            <p:spPr>
              <a:xfrm>
                <a:off x="9265856" y="1771915"/>
                <a:ext cx="193159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CA" sz="1800" b="0" i="1" smtClean="0">
                          <a:latin typeface="Cambria Math" panose="02040503050406030204" pitchFamily="18" charset="0"/>
                        </a:rPr>
                        <m:t>𝑝</m:t>
                      </m:r>
                      <m:r>
                        <a:rPr lang="en-CA" sz="1800" b="0" i="1" smtClean="0">
                          <a:latin typeface="Cambria Math" panose="02040503050406030204" pitchFamily="18" charset="0"/>
                        </a:rPr>
                        <m:t>(</m:t>
                      </m:r>
                      <m:r>
                        <a:rPr lang="en-CA" sz="1800" b="0" i="1" smtClean="0">
                          <a:latin typeface="Cambria Math" panose="02040503050406030204" pitchFamily="18" charset="0"/>
                        </a:rPr>
                        <m:t>𝐸𝑂𝑆</m:t>
                      </m:r>
                      <m:r>
                        <a:rPr lang="en-CA" sz="1800" b="0" i="1" smtClean="0">
                          <a:latin typeface="Cambria Math" panose="02040503050406030204" pitchFamily="18" charset="0"/>
                        </a:rPr>
                        <m:t>|…)</m:t>
                      </m:r>
                    </m:oMath>
                  </m:oMathPara>
                </a14:m>
                <a:endParaRPr lang="en-US" sz="1800" dirty="0"/>
              </a:p>
            </p:txBody>
          </p:sp>
        </mc:Choice>
        <mc:Fallback xmlns="">
          <p:sp>
            <p:nvSpPr>
              <p:cNvPr id="3" name="TextBox 2">
                <a:extLst>
                  <a:ext uri="{FF2B5EF4-FFF2-40B4-BE49-F238E27FC236}">
                    <a16:creationId xmlns:a16="http://schemas.microsoft.com/office/drawing/2014/main" id="{2288126A-39B6-75A2-C1EE-57A799BC7FA9}"/>
                  </a:ext>
                </a:extLst>
              </p:cNvPr>
              <p:cNvSpPr txBox="1">
                <a:spLocks noRot="1" noChangeAspect="1" noMove="1" noResize="1" noEditPoints="1" noAdjustHandles="1" noChangeArrowheads="1" noChangeShapeType="1" noTextEdit="1"/>
              </p:cNvSpPr>
              <p:nvPr/>
            </p:nvSpPr>
            <p:spPr>
              <a:xfrm>
                <a:off x="9265856" y="1771915"/>
                <a:ext cx="1931594" cy="369332"/>
              </a:xfrm>
              <a:prstGeom prst="rect">
                <a:avLst/>
              </a:prstGeom>
              <a:blipFill>
                <a:blip r:embed="rId20"/>
                <a:stretch>
                  <a:fillRect b="-1333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B758ACBB-A174-CB6A-F515-309D34B9774D}"/>
              </a:ext>
            </a:extLst>
          </p:cNvPr>
          <p:cNvSpPr txBox="1"/>
          <p:nvPr/>
        </p:nvSpPr>
        <p:spPr>
          <a:xfrm>
            <a:off x="2465472" y="5018094"/>
            <a:ext cx="2922916" cy="461665"/>
          </a:xfrm>
          <a:prstGeom prst="rect">
            <a:avLst/>
          </a:prstGeom>
          <a:noFill/>
        </p:spPr>
        <p:txBody>
          <a:bodyPr wrap="none" rtlCol="0">
            <a:spAutoFit/>
          </a:bodyPr>
          <a:lstStyle/>
          <a:p>
            <a:r>
              <a:rPr lang="en-US" sz="2400" dirty="0" err="1"/>
              <a:t>Softmax</a:t>
            </a:r>
            <a:r>
              <a:rPr lang="en-US" sz="2400" dirty="0"/>
              <a:t> Loss function</a:t>
            </a:r>
          </a:p>
        </p:txBody>
      </p:sp>
    </p:spTree>
    <p:extLst>
      <p:ext uri="{BB962C8B-B14F-4D97-AF65-F5344CB8AC3E}">
        <p14:creationId xmlns:p14="http://schemas.microsoft.com/office/powerpoint/2010/main" val="1519534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D87614-4DEC-B153-D59E-8A592F6AC0B7}"/>
              </a:ext>
            </a:extLst>
          </p:cNvPr>
          <p:cNvSpPr>
            <a:spLocks noGrp="1"/>
          </p:cNvSpPr>
          <p:nvPr>
            <p:ph type="title"/>
          </p:nvPr>
        </p:nvSpPr>
        <p:spPr/>
        <p:txBody>
          <a:bodyPr/>
          <a:lstStyle/>
          <a:p>
            <a:r>
              <a:rPr lang="en-US" dirty="0"/>
              <a:t>Generate novel sequences</a:t>
            </a:r>
          </a:p>
        </p:txBody>
      </p:sp>
      <p:cxnSp>
        <p:nvCxnSpPr>
          <p:cNvPr id="23" name="Straight Arrow Connector 22">
            <a:extLst>
              <a:ext uri="{FF2B5EF4-FFF2-40B4-BE49-F238E27FC236}">
                <a16:creationId xmlns:a16="http://schemas.microsoft.com/office/drawing/2014/main" id="{34447554-560F-F775-D2C9-AE88E5EF452C}"/>
              </a:ext>
            </a:extLst>
          </p:cNvPr>
          <p:cNvCxnSpPr>
            <a:cxnSpLocks/>
          </p:cNvCxnSpPr>
          <p:nvPr/>
        </p:nvCxnSpPr>
        <p:spPr>
          <a:xfrm flipV="1">
            <a:off x="4422976" y="3662983"/>
            <a:ext cx="595558" cy="28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E76AF10A-D704-B787-5982-970DEE862717}"/>
              </a:ext>
            </a:extLst>
          </p:cNvPr>
          <p:cNvGrpSpPr/>
          <p:nvPr/>
        </p:nvGrpSpPr>
        <p:grpSpPr>
          <a:xfrm>
            <a:off x="1804463" y="2201165"/>
            <a:ext cx="7768856" cy="2784052"/>
            <a:chOff x="1804463" y="2201165"/>
            <a:chExt cx="7768856" cy="2784052"/>
          </a:xfrm>
        </p:grpSpPr>
        <p:grpSp>
          <p:nvGrpSpPr>
            <p:cNvPr id="4" name="Group 3">
              <a:extLst>
                <a:ext uri="{FF2B5EF4-FFF2-40B4-BE49-F238E27FC236}">
                  <a16:creationId xmlns:a16="http://schemas.microsoft.com/office/drawing/2014/main" id="{EE1A4F13-E3A6-B168-4B54-316269C4DD54}"/>
                </a:ext>
              </a:extLst>
            </p:cNvPr>
            <p:cNvGrpSpPr/>
            <p:nvPr/>
          </p:nvGrpSpPr>
          <p:grpSpPr>
            <a:xfrm>
              <a:off x="1804463" y="2201165"/>
              <a:ext cx="6500435" cy="2784052"/>
              <a:chOff x="135044" y="1045518"/>
              <a:chExt cx="4494195" cy="1821455"/>
            </a:xfrm>
          </p:grpSpPr>
          <p:cxnSp>
            <p:nvCxnSpPr>
              <p:cNvPr id="5" name="Straight Arrow Connector 4">
                <a:extLst>
                  <a:ext uri="{FF2B5EF4-FFF2-40B4-BE49-F238E27FC236}">
                    <a16:creationId xmlns:a16="http://schemas.microsoft.com/office/drawing/2014/main" id="{68E4C7E9-420B-265F-9127-A29A8097DBEC}"/>
                  </a:ext>
                </a:extLst>
              </p:cNvPr>
              <p:cNvCxnSpPr>
                <a:cxnSpLocks/>
              </p:cNvCxnSpPr>
              <p:nvPr/>
            </p:nvCxnSpPr>
            <p:spPr>
              <a:xfrm flipV="1">
                <a:off x="1528514" y="2297871"/>
                <a:ext cx="13646" cy="2643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0563FDC-5CA0-BA69-6CB6-9C6C3828CA48}"/>
                  </a:ext>
                </a:extLst>
              </p:cNvPr>
              <p:cNvCxnSpPr>
                <a:cxnSpLocks/>
              </p:cNvCxnSpPr>
              <p:nvPr/>
            </p:nvCxnSpPr>
            <p:spPr>
              <a:xfrm flipH="1" flipV="1">
                <a:off x="1639133" y="141484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BCB3D79C-FFE4-A474-0905-B0D64B284868}"/>
                  </a:ext>
                </a:extLst>
              </p:cNvPr>
              <p:cNvSpPr/>
              <p:nvPr/>
            </p:nvSpPr>
            <p:spPr>
              <a:xfrm>
                <a:off x="3489352" y="1766417"/>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1FAC402-51CF-41B5-C9C8-CD2598B84EBC}"/>
                      </a:ext>
                    </a:extLst>
                  </p:cNvPr>
                  <p:cNvSpPr txBox="1"/>
                  <p:nvPr/>
                </p:nvSpPr>
                <p:spPr>
                  <a:xfrm>
                    <a:off x="1096533" y="2594464"/>
                    <a:ext cx="848868" cy="272509"/>
                  </a:xfrm>
                  <a:prstGeom prst="rect">
                    <a:avLst/>
                  </a:prstGeom>
                  <a:noFill/>
                </p:spPr>
                <p:txBody>
                  <a:bodyPr wrap="square" lIns="0" tIns="0" rIns="0" bIns="0" rtlCol="0">
                    <a:spAutoFit/>
                  </a:bodyPr>
                  <a:lstStyle/>
                  <a:p>
                    <a14:m>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a14:m>
                    <a:r>
                      <a:rPr lang="en-US" sz="2400" dirty="0"/>
                      <a:t>= </a:t>
                    </a:r>
                    <a14:m>
                      <m:oMath xmlns:m="http://schemas.openxmlformats.org/officeDocument/2006/math">
                        <m:acc>
                          <m:accPr>
                            <m:chr m:val="⃑"/>
                            <m:ctrlPr>
                              <a:rPr lang="en-US" sz="2400" i="1">
                                <a:latin typeface="Cambria Math" panose="02040503050406030204" pitchFamily="18" charset="0"/>
                              </a:rPr>
                            </m:ctrlPr>
                          </m:accPr>
                          <m:e>
                            <m:r>
                              <a:rPr lang="en-CA" sz="2400" i="1">
                                <a:latin typeface="Cambria Math" panose="02040503050406030204" pitchFamily="18" charset="0"/>
                              </a:rPr>
                              <m:t>0</m:t>
                            </m:r>
                          </m:e>
                        </m:acc>
                      </m:oMath>
                    </a14:m>
                    <a:endParaRPr lang="en-US" sz="2400" dirty="0"/>
                  </a:p>
                </p:txBody>
              </p:sp>
            </mc:Choice>
            <mc:Fallback xmlns="">
              <p:sp>
                <p:nvSpPr>
                  <p:cNvPr id="10" name="TextBox 9">
                    <a:extLst>
                      <a:ext uri="{FF2B5EF4-FFF2-40B4-BE49-F238E27FC236}">
                        <a16:creationId xmlns:a16="http://schemas.microsoft.com/office/drawing/2014/main" id="{A93A26C3-8DA6-F2DF-E295-72484A10BFB3}"/>
                      </a:ext>
                    </a:extLst>
                  </p:cNvPr>
                  <p:cNvSpPr txBox="1">
                    <a:spLocks noRot="1" noChangeAspect="1" noMove="1" noResize="1" noEditPoints="1" noAdjustHandles="1" noChangeArrowheads="1" noChangeShapeType="1" noTextEdit="1"/>
                  </p:cNvSpPr>
                  <p:nvPr/>
                </p:nvSpPr>
                <p:spPr>
                  <a:xfrm>
                    <a:off x="1096533" y="2594464"/>
                    <a:ext cx="848868" cy="272509"/>
                  </a:xfrm>
                  <a:prstGeom prst="rect">
                    <a:avLst/>
                  </a:prstGeom>
                  <a:blipFill>
                    <a:blip r:embed="rId3"/>
                    <a:stretch>
                      <a:fillRect l="-5102" t="-12121" b="-424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B125F5A-95E7-0CAB-72EF-8788FF05B888}"/>
                      </a:ext>
                    </a:extLst>
                  </p:cNvPr>
                  <p:cNvSpPr txBox="1"/>
                  <p:nvPr/>
                </p:nvSpPr>
                <p:spPr>
                  <a:xfrm>
                    <a:off x="135044" y="1775953"/>
                    <a:ext cx="72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0</m:t>
                              </m:r>
                              <m:r>
                                <a:rPr lang="en-CA" sz="2400" i="1">
                                  <a:latin typeface="Cambria Math" panose="02040503050406030204" pitchFamily="18" charset="0"/>
                                </a:rPr>
                                <m:t>&gt;</m:t>
                              </m:r>
                            </m:sup>
                          </m:sSup>
                        </m:oMath>
                      </m:oMathPara>
                    </a14:m>
                    <a:endParaRPr lang="en-US" sz="2400" dirty="0"/>
                  </a:p>
                </p:txBody>
              </p:sp>
            </mc:Choice>
            <mc:Fallback xmlns="">
              <p:sp>
                <p:nvSpPr>
                  <p:cNvPr id="11" name="TextBox 10">
                    <a:extLst>
                      <a:ext uri="{FF2B5EF4-FFF2-40B4-BE49-F238E27FC236}">
                        <a16:creationId xmlns:a16="http://schemas.microsoft.com/office/drawing/2014/main" id="{6296BEDD-E4F1-B9B8-08C9-A0A1491FF593}"/>
                      </a:ext>
                    </a:extLst>
                  </p:cNvPr>
                  <p:cNvSpPr txBox="1">
                    <a:spLocks noRot="1" noChangeAspect="1" noMove="1" noResize="1" noEditPoints="1" noAdjustHandles="1" noChangeArrowheads="1" noChangeShapeType="1" noTextEdit="1"/>
                  </p:cNvSpPr>
                  <p:nvPr/>
                </p:nvSpPr>
                <p:spPr>
                  <a:xfrm>
                    <a:off x="135044" y="1775953"/>
                    <a:ext cx="720775" cy="369332"/>
                  </a:xfrm>
                  <a:prstGeom prst="rect">
                    <a:avLst/>
                  </a:prstGeom>
                  <a:blipFill>
                    <a:blip r:embed="rId4"/>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7D53EBF8-1C60-DF16-81F6-6DDDCA89AF9A}"/>
                  </a:ext>
                </a:extLst>
              </p:cNvPr>
              <p:cNvCxnSpPr>
                <a:cxnSpLocks/>
                <a:stCxn id="9" idx="3"/>
              </p:cNvCxnSpPr>
              <p:nvPr/>
            </p:nvCxnSpPr>
            <p:spPr>
              <a:xfrm>
                <a:off x="855819" y="1960619"/>
                <a:ext cx="534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0551B9C6-1894-B01E-DE7B-D4A7A184F6A3}"/>
                      </a:ext>
                    </a:extLst>
                  </p:cNvPr>
                  <p:cNvSpPr/>
                  <p:nvPr/>
                </p:nvSpPr>
                <p:spPr>
                  <a:xfrm>
                    <a:off x="1390501" y="177595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3" name="Rectangle 12">
                    <a:extLst>
                      <a:ext uri="{FF2B5EF4-FFF2-40B4-BE49-F238E27FC236}">
                        <a16:creationId xmlns:a16="http://schemas.microsoft.com/office/drawing/2014/main" id="{8A81496D-80BF-2788-7AAE-6A05E5F5DF86}"/>
                      </a:ext>
                    </a:extLst>
                  </p:cNvPr>
                  <p:cNvSpPr>
                    <a:spLocks noRot="1" noChangeAspect="1" noMove="1" noResize="1" noEditPoints="1" noAdjustHandles="1" noChangeArrowheads="1" noChangeShapeType="1" noTextEdit="1"/>
                  </p:cNvSpPr>
                  <p:nvPr/>
                </p:nvSpPr>
                <p:spPr>
                  <a:xfrm>
                    <a:off x="1390501" y="1775953"/>
                    <a:ext cx="524024" cy="481472"/>
                  </a:xfrm>
                  <a:prstGeom prst="rect">
                    <a:avLst/>
                  </a:prstGeom>
                  <a:blipFill>
                    <a:blip r:embed="rId5"/>
                    <a:stretch>
                      <a:fillRect l="-6557"/>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D71940D0-7D0B-25CB-CBCD-87ADA6247919}"/>
                  </a:ext>
                </a:extLst>
              </p:cNvPr>
              <p:cNvSpPr/>
              <p:nvPr/>
            </p:nvSpPr>
            <p:spPr>
              <a:xfrm>
                <a:off x="2443021" y="1771185"/>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CC54C4B0-F683-DAEA-9D04-359140D6B615}"/>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48C60CC-923A-9B01-E9BE-C6C8D546A0C1}"/>
                      </a:ext>
                    </a:extLst>
                  </p:cNvPr>
                  <p:cNvSpPr txBox="1"/>
                  <p:nvPr/>
                </p:nvSpPr>
                <p:spPr>
                  <a:xfrm>
                    <a:off x="2135042" y="2613542"/>
                    <a:ext cx="1231727" cy="241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r>
                            <a:rPr lang="en-CA" sz="2400" b="0"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&lt;1&gt;</m:t>
                              </m:r>
                            </m:sup>
                          </m:sSup>
                        </m:oMath>
                      </m:oMathPara>
                    </a14:m>
                    <a:endParaRPr lang="en-US" sz="2400" dirty="0"/>
                  </a:p>
                </p:txBody>
              </p:sp>
            </mc:Choice>
            <mc:Fallback xmlns="">
              <p:sp>
                <p:nvSpPr>
                  <p:cNvPr id="14" name="TextBox 13">
                    <a:extLst>
                      <a:ext uri="{FF2B5EF4-FFF2-40B4-BE49-F238E27FC236}">
                        <a16:creationId xmlns:a16="http://schemas.microsoft.com/office/drawing/2014/main" id="{048C60CC-923A-9B01-E9BE-C6C8D546A0C1}"/>
                      </a:ext>
                    </a:extLst>
                  </p:cNvPr>
                  <p:cNvSpPr txBox="1">
                    <a:spLocks noRot="1" noChangeAspect="1" noMove="1" noResize="1" noEditPoints="1" noAdjustHandles="1" noChangeArrowheads="1" noChangeShapeType="1" noTextEdit="1"/>
                  </p:cNvSpPr>
                  <p:nvPr/>
                </p:nvSpPr>
                <p:spPr>
                  <a:xfrm>
                    <a:off x="2135042" y="2613542"/>
                    <a:ext cx="1231727" cy="241634"/>
                  </a:xfrm>
                  <a:prstGeom prst="rect">
                    <a:avLst/>
                  </a:prstGeom>
                  <a:blipFill>
                    <a:blip r:embed="rId6"/>
                    <a:stretch>
                      <a:fillRect l="-2128" t="-12903" r="-709" b="-2258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A80BE2DE-A2EE-E4D3-5563-8C1251363924}"/>
                  </a:ext>
                </a:extLst>
              </p:cNvPr>
              <p:cNvCxnSpPr>
                <a:cxnSpLocks/>
              </p:cNvCxnSpPr>
              <p:nvPr/>
            </p:nvCxnSpPr>
            <p:spPr>
              <a:xfrm flipH="1" flipV="1">
                <a:off x="2709862" y="2279536"/>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E17CAE7-A57F-2A94-CB36-03EF143BE1DA}"/>
                  </a:ext>
                </a:extLst>
              </p:cNvPr>
              <p:cNvCxnSpPr>
                <a:cxnSpLocks/>
              </p:cNvCxnSpPr>
              <p:nvPr/>
            </p:nvCxnSpPr>
            <p:spPr>
              <a:xfrm flipH="1" flipV="1">
                <a:off x="2720226" y="1438657"/>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EB39B7D-095F-E70F-1FB4-81A40276900A}"/>
                      </a:ext>
                    </a:extLst>
                  </p:cNvPr>
                  <p:cNvSpPr txBox="1"/>
                  <p:nvPr/>
                </p:nvSpPr>
                <p:spPr>
                  <a:xfrm>
                    <a:off x="1280021" y="1045518"/>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9" name="TextBox 18">
                    <a:extLst>
                      <a:ext uri="{FF2B5EF4-FFF2-40B4-BE49-F238E27FC236}">
                        <a16:creationId xmlns:a16="http://schemas.microsoft.com/office/drawing/2014/main" id="{9393886F-2615-0DF1-46D4-790A2D934BF1}"/>
                      </a:ext>
                    </a:extLst>
                  </p:cNvPr>
                  <p:cNvSpPr txBox="1">
                    <a:spLocks noRot="1" noChangeAspect="1" noMove="1" noResize="1" noEditPoints="1" noAdjustHandles="1" noChangeArrowheads="1" noChangeShapeType="1" noTextEdit="1"/>
                  </p:cNvSpPr>
                  <p:nvPr/>
                </p:nvSpPr>
                <p:spPr>
                  <a:xfrm>
                    <a:off x="1280021" y="1045518"/>
                    <a:ext cx="755271" cy="369332"/>
                  </a:xfrm>
                  <a:prstGeom prst="rect">
                    <a:avLst/>
                  </a:prstGeom>
                  <a:blipFill>
                    <a:blip r:embed="rId7"/>
                    <a:stretch>
                      <a:fillRect t="-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9859271-1D77-5951-0F1E-39FEF3C4399A}"/>
                      </a:ext>
                    </a:extLst>
                  </p:cNvPr>
                  <p:cNvSpPr txBox="1"/>
                  <p:nvPr/>
                </p:nvSpPr>
                <p:spPr>
                  <a:xfrm>
                    <a:off x="2327397" y="1074094"/>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20" name="TextBox 19">
                    <a:extLst>
                      <a:ext uri="{FF2B5EF4-FFF2-40B4-BE49-F238E27FC236}">
                        <a16:creationId xmlns:a16="http://schemas.microsoft.com/office/drawing/2014/main" id="{64B4259B-64D3-E7AA-0655-CC85CCAD19F2}"/>
                      </a:ext>
                    </a:extLst>
                  </p:cNvPr>
                  <p:cNvSpPr txBox="1">
                    <a:spLocks noRot="1" noChangeAspect="1" noMove="1" noResize="1" noEditPoints="1" noAdjustHandles="1" noChangeArrowheads="1" noChangeShapeType="1" noTextEdit="1"/>
                  </p:cNvSpPr>
                  <p:nvPr/>
                </p:nvSpPr>
                <p:spPr>
                  <a:xfrm>
                    <a:off x="2327397" y="1074094"/>
                    <a:ext cx="755271" cy="369332"/>
                  </a:xfrm>
                  <a:prstGeom prst="rect">
                    <a:avLst/>
                  </a:prstGeom>
                  <a:blipFill>
                    <a:blip r:embed="rId8"/>
                    <a:stretch>
                      <a:fillRect t="-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18554DFD-E1FC-6B4B-607A-150CB86237D5}"/>
                      </a:ext>
                    </a:extLst>
                  </p:cNvPr>
                  <p:cNvSpPr txBox="1"/>
                  <p:nvPr/>
                </p:nvSpPr>
                <p:spPr>
                  <a:xfrm>
                    <a:off x="3397512" y="2616341"/>
                    <a:ext cx="1231727" cy="241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r>
                            <a:rPr lang="en-CA" sz="2400" b="0" i="1" smtClean="0">
                              <a:latin typeface="Cambria Math" panose="02040503050406030204" pitchFamily="18" charset="0"/>
                            </a:rPr>
                            <m:t>=</m:t>
                          </m:r>
                          <m:sSup>
                            <m:sSupPr>
                              <m:ctrlPr>
                                <a:rPr lang="en-US" sz="2400" i="1">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19" name="TextBox 18">
                    <a:extLst>
                      <a:ext uri="{FF2B5EF4-FFF2-40B4-BE49-F238E27FC236}">
                        <a16:creationId xmlns:a16="http://schemas.microsoft.com/office/drawing/2014/main" id="{18554DFD-E1FC-6B4B-607A-150CB86237D5}"/>
                      </a:ext>
                    </a:extLst>
                  </p:cNvPr>
                  <p:cNvSpPr txBox="1">
                    <a:spLocks noRot="1" noChangeAspect="1" noMove="1" noResize="1" noEditPoints="1" noAdjustHandles="1" noChangeArrowheads="1" noChangeShapeType="1" noTextEdit="1"/>
                  </p:cNvSpPr>
                  <p:nvPr/>
                </p:nvSpPr>
                <p:spPr>
                  <a:xfrm>
                    <a:off x="3397512" y="2616341"/>
                    <a:ext cx="1231727" cy="241634"/>
                  </a:xfrm>
                  <a:prstGeom prst="rect">
                    <a:avLst/>
                  </a:prstGeom>
                  <a:blipFill>
                    <a:blip r:embed="rId9"/>
                    <a:stretch>
                      <a:fillRect l="-1418" t="-13333" r="-1418" b="-23333"/>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C08381DD-4021-F80C-02ED-B9616CC2A70B}"/>
                  </a:ext>
                </a:extLst>
              </p:cNvPr>
              <p:cNvCxnSpPr>
                <a:cxnSpLocks/>
              </p:cNvCxnSpPr>
              <p:nvPr/>
            </p:nvCxnSpPr>
            <p:spPr>
              <a:xfrm flipH="1" flipV="1">
                <a:off x="3744659" y="2260840"/>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E54165EB-1C7E-E7CE-32DF-5B6E39A0A386}"/>
                  </a:ext>
                </a:extLst>
              </p:cNvPr>
              <p:cNvCxnSpPr>
                <a:cxnSpLocks/>
              </p:cNvCxnSpPr>
              <p:nvPr/>
            </p:nvCxnSpPr>
            <p:spPr>
              <a:xfrm flipH="1" flipV="1">
                <a:off x="3737975" y="144817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9306083A-D53F-58FB-8051-EC6C82A6B43E}"/>
                      </a:ext>
                    </a:extLst>
                  </p:cNvPr>
                  <p:cNvSpPr txBox="1"/>
                  <p:nvPr/>
                </p:nvSpPr>
                <p:spPr>
                  <a:xfrm>
                    <a:off x="3722819" y="1083614"/>
                    <a:ext cx="755271" cy="2416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24" name="TextBox 23">
                    <a:extLst>
                      <a:ext uri="{FF2B5EF4-FFF2-40B4-BE49-F238E27FC236}">
                        <a16:creationId xmlns:a16="http://schemas.microsoft.com/office/drawing/2014/main" id="{12ADE37E-7D43-8F56-37EB-9CE972978BD3}"/>
                      </a:ext>
                    </a:extLst>
                  </p:cNvPr>
                  <p:cNvSpPr txBox="1">
                    <a:spLocks noRot="1" noChangeAspect="1" noMove="1" noResize="1" noEditPoints="1" noAdjustHandles="1" noChangeArrowheads="1" noChangeShapeType="1" noTextEdit="1"/>
                  </p:cNvSpPr>
                  <p:nvPr/>
                </p:nvSpPr>
                <p:spPr>
                  <a:xfrm>
                    <a:off x="3722819" y="1083614"/>
                    <a:ext cx="755271" cy="241634"/>
                  </a:xfrm>
                  <a:prstGeom prst="rect">
                    <a:avLst/>
                  </a:prstGeom>
                  <a:blipFill>
                    <a:blip r:embed="rId10"/>
                    <a:stretch>
                      <a:fillRect t="-13333" b="-23333"/>
                    </a:stretch>
                  </a:blipFill>
                </p:spPr>
                <p:txBody>
                  <a:bodyPr/>
                  <a:lstStyle/>
                  <a:p>
                    <a:r>
                      <a:rPr lang="en-US">
                        <a:noFill/>
                      </a:rPr>
                      <a:t> </a:t>
                    </a:r>
                  </a:p>
                </p:txBody>
              </p:sp>
            </mc:Fallback>
          </mc:AlternateContent>
        </p:grpSp>
        <p:sp>
          <p:nvSpPr>
            <p:cNvPr id="26" name="TextBox 25">
              <a:extLst>
                <a:ext uri="{FF2B5EF4-FFF2-40B4-BE49-F238E27FC236}">
                  <a16:creationId xmlns:a16="http://schemas.microsoft.com/office/drawing/2014/main" id="{0C0B2BD2-900B-C227-4D94-3E5846E0A00B}"/>
                </a:ext>
              </a:extLst>
            </p:cNvPr>
            <p:cNvSpPr txBox="1"/>
            <p:nvPr/>
          </p:nvSpPr>
          <p:spPr>
            <a:xfrm>
              <a:off x="7625397" y="3414535"/>
              <a:ext cx="310415" cy="369332"/>
            </a:xfrm>
            <a:prstGeom prst="rect">
              <a:avLst/>
            </a:prstGeom>
            <a:noFill/>
          </p:spPr>
          <p:txBody>
            <a:bodyPr wrap="square">
              <a:spAutoFit/>
            </a:bodyPr>
            <a:lstStyle/>
            <a:p>
              <a:r>
                <a:rPr lang="en-US" sz="1800" dirty="0"/>
                <a:t>…</a:t>
              </a:r>
            </a:p>
          </p:txBody>
        </p:sp>
        <p:sp>
          <p:nvSpPr>
            <p:cNvPr id="33" name="Rectangle 32">
              <a:extLst>
                <a:ext uri="{FF2B5EF4-FFF2-40B4-BE49-F238E27FC236}">
                  <a16:creationId xmlns:a16="http://schemas.microsoft.com/office/drawing/2014/main" id="{BEA359DD-7CDD-92B2-DC10-0F720522E34E}"/>
                </a:ext>
              </a:extLst>
            </p:cNvPr>
            <p:cNvSpPr/>
            <p:nvPr/>
          </p:nvSpPr>
          <p:spPr>
            <a:xfrm>
              <a:off x="8815367" y="3266904"/>
              <a:ext cx="757952" cy="735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25D59609-1EAA-5C2D-A8F1-3DD0E71C5ABA}"/>
                </a:ext>
              </a:extLst>
            </p:cNvPr>
            <p:cNvCxnSpPr>
              <a:cxnSpLocks/>
            </p:cNvCxnSpPr>
            <p:nvPr/>
          </p:nvCxnSpPr>
          <p:spPr>
            <a:xfrm flipH="1" flipV="1">
              <a:off x="9184645" y="4022618"/>
              <a:ext cx="7440" cy="392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16B172E-6F08-450D-1F14-F0C9767F9389}"/>
                </a:ext>
              </a:extLst>
            </p:cNvPr>
            <p:cNvCxnSpPr>
              <a:cxnSpLocks/>
            </p:cNvCxnSpPr>
            <p:nvPr/>
          </p:nvCxnSpPr>
          <p:spPr>
            <a:xfrm flipH="1" flipV="1">
              <a:off x="9174978" y="2780483"/>
              <a:ext cx="7440" cy="392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43" name="Curved Connector 42">
            <a:extLst>
              <a:ext uri="{FF2B5EF4-FFF2-40B4-BE49-F238E27FC236}">
                <a16:creationId xmlns:a16="http://schemas.microsoft.com/office/drawing/2014/main" id="{B22794CF-23B5-9ACF-4758-30554E73EB5A}"/>
              </a:ext>
            </a:extLst>
          </p:cNvPr>
          <p:cNvCxnSpPr/>
          <p:nvPr/>
        </p:nvCxnSpPr>
        <p:spPr>
          <a:xfrm rot="16200000" flipH="1">
            <a:off x="3739731" y="3165686"/>
            <a:ext cx="2041593" cy="76442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Curved Connector 43">
            <a:extLst>
              <a:ext uri="{FF2B5EF4-FFF2-40B4-BE49-F238E27FC236}">
                <a16:creationId xmlns:a16="http://schemas.microsoft.com/office/drawing/2014/main" id="{58D9147C-1BB7-1241-5040-A42E968EE0FB}"/>
              </a:ext>
            </a:extLst>
          </p:cNvPr>
          <p:cNvCxnSpPr/>
          <p:nvPr/>
        </p:nvCxnSpPr>
        <p:spPr>
          <a:xfrm rot="16200000" flipH="1">
            <a:off x="5266046" y="3070894"/>
            <a:ext cx="2041593" cy="76442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Curved Connector 44">
            <a:extLst>
              <a:ext uri="{FF2B5EF4-FFF2-40B4-BE49-F238E27FC236}">
                <a16:creationId xmlns:a16="http://schemas.microsoft.com/office/drawing/2014/main" id="{EDEFB0BF-63DB-8612-5837-9EA17C211626}"/>
              </a:ext>
            </a:extLst>
          </p:cNvPr>
          <p:cNvCxnSpPr/>
          <p:nvPr/>
        </p:nvCxnSpPr>
        <p:spPr>
          <a:xfrm rot="16200000" flipH="1">
            <a:off x="7400405" y="3194848"/>
            <a:ext cx="2041593" cy="764420"/>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19537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31687-2566-5353-7CAA-94EA9E869A25}"/>
              </a:ext>
            </a:extLst>
          </p:cNvPr>
          <p:cNvSpPr>
            <a:spLocks noGrp="1"/>
          </p:cNvSpPr>
          <p:nvPr>
            <p:ph type="title"/>
          </p:nvPr>
        </p:nvSpPr>
        <p:spPr>
          <a:xfrm>
            <a:off x="838200" y="365126"/>
            <a:ext cx="10515600" cy="920750"/>
          </a:xfrm>
        </p:spPr>
        <p:txBody>
          <a:bodyPr/>
          <a:lstStyle/>
          <a:p>
            <a:r>
              <a:rPr lang="en-CA" dirty="0"/>
              <a:t>Vanishing Gradients problem in RNNs</a:t>
            </a:r>
            <a:endParaRPr lang="en-US" dirty="0"/>
          </a:p>
        </p:txBody>
      </p:sp>
      <p:sp>
        <p:nvSpPr>
          <p:cNvPr id="3" name="Content Placeholder 2">
            <a:extLst>
              <a:ext uri="{FF2B5EF4-FFF2-40B4-BE49-F238E27FC236}">
                <a16:creationId xmlns:a16="http://schemas.microsoft.com/office/drawing/2014/main" id="{6B937FF2-D059-BE56-D61A-6D11883B8671}"/>
              </a:ext>
            </a:extLst>
          </p:cNvPr>
          <p:cNvSpPr>
            <a:spLocks noGrp="1"/>
          </p:cNvSpPr>
          <p:nvPr>
            <p:ph idx="1"/>
          </p:nvPr>
        </p:nvSpPr>
        <p:spPr>
          <a:xfrm>
            <a:off x="838200" y="1471614"/>
            <a:ext cx="5762625" cy="1070684"/>
          </a:xfrm>
        </p:spPr>
        <p:txBody>
          <a:bodyPr/>
          <a:lstStyle/>
          <a:p>
            <a:r>
              <a:rPr lang="en-US" dirty="0"/>
              <a:t>The </a:t>
            </a:r>
            <a:r>
              <a:rPr lang="en-US" dirty="0">
                <a:solidFill>
                  <a:srgbClr val="FF0000"/>
                </a:solidFill>
              </a:rPr>
              <a:t>boy</a:t>
            </a:r>
            <a:r>
              <a:rPr lang="en-US" dirty="0"/>
              <a:t>, </a:t>
            </a:r>
            <a:r>
              <a:rPr lang="en-US" dirty="0">
                <a:highlight>
                  <a:srgbClr val="FFFF00"/>
                </a:highlight>
              </a:rPr>
              <a:t>who ………</a:t>
            </a:r>
            <a:r>
              <a:rPr lang="en-US" dirty="0"/>
              <a:t>, </a:t>
            </a:r>
            <a:r>
              <a:rPr lang="en-US" dirty="0">
                <a:solidFill>
                  <a:srgbClr val="FF0000"/>
                </a:solidFill>
              </a:rPr>
              <a:t>was </a:t>
            </a:r>
            <a:r>
              <a:rPr lang="en-US" dirty="0"/>
              <a:t>…..</a:t>
            </a:r>
          </a:p>
          <a:p>
            <a:r>
              <a:rPr lang="en-US" dirty="0"/>
              <a:t>The </a:t>
            </a:r>
            <a:r>
              <a:rPr lang="en-US" dirty="0">
                <a:solidFill>
                  <a:srgbClr val="FF0000"/>
                </a:solidFill>
              </a:rPr>
              <a:t>boys</a:t>
            </a:r>
            <a:r>
              <a:rPr lang="en-US" dirty="0"/>
              <a:t>, </a:t>
            </a:r>
            <a:r>
              <a:rPr lang="en-US" dirty="0">
                <a:highlight>
                  <a:srgbClr val="FFFF00"/>
                </a:highlight>
              </a:rPr>
              <a:t>who …….., </a:t>
            </a:r>
            <a:r>
              <a:rPr lang="en-US" dirty="0">
                <a:solidFill>
                  <a:srgbClr val="FF0000"/>
                </a:solidFill>
              </a:rPr>
              <a:t>were</a:t>
            </a:r>
            <a:r>
              <a:rPr lang="en-US" dirty="0"/>
              <a:t> ….</a:t>
            </a:r>
          </a:p>
          <a:p>
            <a:endParaRPr lang="en-US" dirty="0"/>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3D2C174-C76D-74CA-A8B8-472FDD50AA7B}"/>
                  </a:ext>
                </a:extLst>
              </p:cNvPr>
              <p:cNvSpPr txBox="1"/>
              <p:nvPr/>
            </p:nvSpPr>
            <p:spPr>
              <a:xfrm>
                <a:off x="392844" y="2647140"/>
                <a:ext cx="7748485" cy="147950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US" sz="2800" i="1">
                              <a:latin typeface="Cambria Math" panose="02040503050406030204" pitchFamily="18" charset="0"/>
                              <a:ea typeface="Cambria Math" panose="02040503050406030204" pitchFamily="18" charset="0"/>
                            </a:rPr>
                            <m:t>𝜕</m:t>
                          </m:r>
                          <m:r>
                            <a:rPr lang="en-US" sz="2800" i="1" smtClean="0">
                              <a:latin typeface="Cambria Math" panose="02040503050406030204" pitchFamily="18" charset="0"/>
                              <a:ea typeface="Cambria Math" panose="02040503050406030204" pitchFamily="18" charset="0"/>
                            </a:rPr>
                            <m:t>ℒ</m:t>
                          </m:r>
                        </m:num>
                        <m:den>
                          <m:r>
                            <a:rPr lang="en-US" sz="2800" i="1" smtClean="0">
                              <a:latin typeface="Cambria Math" panose="02040503050406030204" pitchFamily="18" charset="0"/>
                              <a:ea typeface="Cambria Math" panose="02040503050406030204" pitchFamily="18" charset="0"/>
                            </a:rPr>
                            <m:t>𝜕</m:t>
                          </m:r>
                          <m:sSub>
                            <m:sSubPr>
                              <m:ctrlPr>
                                <a:rPr lang="en-US" sz="280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𝑤</m:t>
                              </m:r>
                            </m:e>
                            <m:sub>
                              <m:r>
                                <a:rPr lang="en-CA" sz="2800" b="0" i="1" smtClean="0">
                                  <a:latin typeface="Cambria Math" panose="02040503050406030204" pitchFamily="18" charset="0"/>
                                  <a:ea typeface="Cambria Math" panose="02040503050406030204" pitchFamily="18" charset="0"/>
                                </a:rPr>
                                <m:t>𝑎𝑎</m:t>
                              </m:r>
                            </m:sub>
                          </m:sSub>
                        </m:den>
                      </m:f>
                      <m:r>
                        <a:rPr lang="en-CA" sz="2800" b="0" i="1" smtClean="0">
                          <a:latin typeface="Cambria Math" panose="02040503050406030204" pitchFamily="18" charset="0"/>
                        </a:rPr>
                        <m:t>=</m:t>
                      </m:r>
                      <m:nary>
                        <m:naryPr>
                          <m:chr m:val="∑"/>
                          <m:ctrlPr>
                            <a:rPr lang="en-CA" sz="2800" b="0" i="1" smtClean="0">
                              <a:latin typeface="Cambria Math" panose="02040503050406030204" pitchFamily="18" charset="0"/>
                            </a:rPr>
                          </m:ctrlPr>
                        </m:naryPr>
                        <m:sub>
                          <m:r>
                            <m:rPr>
                              <m:brk m:alnAt="23"/>
                            </m:rPr>
                            <a:rPr lang="en-CA" sz="2800" b="0" i="1" smtClean="0">
                              <a:latin typeface="Cambria Math" panose="02040503050406030204" pitchFamily="18" charset="0"/>
                            </a:rPr>
                            <m:t>𝑖</m:t>
                          </m:r>
                          <m:r>
                            <a:rPr lang="en-CA" sz="2800" b="0" i="1" smtClean="0">
                              <a:latin typeface="Cambria Math" panose="02040503050406030204" pitchFamily="18" charset="0"/>
                            </a:rPr>
                            <m:t>=0</m:t>
                          </m:r>
                        </m:sub>
                        <m:sup>
                          <m:r>
                            <a:rPr lang="en-CA" sz="2800" b="0" i="1" smtClean="0">
                              <a:latin typeface="Cambria Math" panose="02040503050406030204" pitchFamily="18" charset="0"/>
                            </a:rPr>
                            <m:t>𝑡</m:t>
                          </m:r>
                        </m:sup>
                        <m:e>
                          <m:f>
                            <m:fPr>
                              <m:ctrlPr>
                                <a:rPr lang="en-CA" sz="2800" b="0" i="1" smtClean="0">
                                  <a:latin typeface="Cambria Math" panose="02040503050406030204" pitchFamily="18" charset="0"/>
                                </a:rPr>
                              </m:ctrlPr>
                            </m:fPr>
                            <m:num>
                              <m:r>
                                <a:rPr lang="en-CA" sz="2800" b="0" i="1" smtClean="0">
                                  <a:latin typeface="Cambria Math" panose="02040503050406030204" pitchFamily="18" charset="0"/>
                                  <a:ea typeface="Cambria Math" panose="02040503050406030204" pitchFamily="18" charset="0"/>
                                </a:rPr>
                                <m:t>𝜕</m:t>
                              </m:r>
                              <m:sSup>
                                <m:sSupPr>
                                  <m:ctrlPr>
                                    <a:rPr lang="en-CA" sz="2800" b="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ℒ</m:t>
                                  </m:r>
                                </m:e>
                                <m:sup>
                                  <m:r>
                                    <a:rPr lang="en-CA" sz="2800" b="0" i="1" smtClean="0">
                                      <a:latin typeface="Cambria Math" panose="02040503050406030204" pitchFamily="18" charset="0"/>
                                      <a:ea typeface="Cambria Math" panose="02040503050406030204" pitchFamily="18" charset="0"/>
                                    </a:rPr>
                                    <m:t>&lt;</m:t>
                                  </m:r>
                                  <m:r>
                                    <a:rPr lang="en-CA" sz="2800" b="0" i="1" smtClean="0">
                                      <a:latin typeface="Cambria Math" panose="02040503050406030204" pitchFamily="18" charset="0"/>
                                      <a:ea typeface="Cambria Math" panose="02040503050406030204" pitchFamily="18" charset="0"/>
                                    </a:rPr>
                                    <m:t>𝑖</m:t>
                                  </m:r>
                                  <m:r>
                                    <a:rPr lang="en-CA" sz="2800" b="0" i="1" smtClean="0">
                                      <a:latin typeface="Cambria Math" panose="02040503050406030204" pitchFamily="18" charset="0"/>
                                      <a:ea typeface="Cambria Math" panose="02040503050406030204" pitchFamily="18" charset="0"/>
                                    </a:rPr>
                                    <m:t>&gt;</m:t>
                                  </m:r>
                                </m:sup>
                              </m:sSup>
                            </m:num>
                            <m:den>
                              <m:r>
                                <a:rPr lang="en-CA" sz="2800" b="0" i="1" smtClean="0">
                                  <a:latin typeface="Cambria Math" panose="02040503050406030204" pitchFamily="18" charset="0"/>
                                  <a:ea typeface="Cambria Math" panose="02040503050406030204" pitchFamily="18" charset="0"/>
                                </a:rPr>
                                <m:t>𝜕</m:t>
                              </m:r>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𝑤</m:t>
                                  </m:r>
                                </m:e>
                                <m:sub>
                                  <m:r>
                                    <a:rPr lang="en-CA" sz="2800" b="0" i="1" smtClean="0">
                                      <a:latin typeface="Cambria Math" panose="02040503050406030204" pitchFamily="18" charset="0"/>
                                      <a:ea typeface="Cambria Math" panose="02040503050406030204" pitchFamily="18" charset="0"/>
                                    </a:rPr>
                                    <m:t>𝑎𝑎</m:t>
                                  </m:r>
                                </m:sub>
                              </m:sSub>
                            </m:den>
                          </m:f>
                        </m:e>
                      </m:nary>
                      <m:r>
                        <a:rPr lang="en-CA" sz="2800" b="0" i="1" smtClean="0">
                          <a:latin typeface="Cambria Math" panose="02040503050406030204" pitchFamily="18" charset="0"/>
                          <a:ea typeface="Cambria Math" panose="02040503050406030204" pitchFamily="18" charset="0"/>
                        </a:rPr>
                        <m:t>∝</m:t>
                      </m:r>
                      <m:nary>
                        <m:naryPr>
                          <m:chr m:val="∑"/>
                          <m:ctrlPr>
                            <a:rPr lang="en-US" sz="2800" i="1" smtClean="0">
                              <a:latin typeface="Cambria Math" panose="02040503050406030204" pitchFamily="18" charset="0"/>
                            </a:rPr>
                          </m:ctrlPr>
                        </m:naryPr>
                        <m:sub>
                          <m:r>
                            <m:rPr>
                              <m:brk m:alnAt="23"/>
                            </m:rPr>
                            <a:rPr lang="en-CA" sz="2800" b="0" i="1" smtClean="0">
                              <a:latin typeface="Cambria Math" panose="02040503050406030204" pitchFamily="18" charset="0"/>
                            </a:rPr>
                            <m:t>𝑖</m:t>
                          </m:r>
                          <m:r>
                            <a:rPr lang="en-CA" sz="2800" b="0" i="1" smtClean="0">
                              <a:latin typeface="Cambria Math" panose="02040503050406030204" pitchFamily="18" charset="0"/>
                            </a:rPr>
                            <m:t>=0</m:t>
                          </m:r>
                        </m:sub>
                        <m:sup>
                          <m:r>
                            <a:rPr lang="en-CA" sz="2800" b="0" i="1" smtClean="0">
                              <a:latin typeface="Cambria Math" panose="02040503050406030204" pitchFamily="18" charset="0"/>
                            </a:rPr>
                            <m:t>𝑡</m:t>
                          </m:r>
                        </m:sup>
                        <m:e>
                          <m:d>
                            <m:dPr>
                              <m:ctrlPr>
                                <a:rPr lang="en-US" sz="2800" i="1" smtClean="0">
                                  <a:latin typeface="Cambria Math" panose="02040503050406030204" pitchFamily="18" charset="0"/>
                                </a:rPr>
                              </m:ctrlPr>
                            </m:dPr>
                            <m:e>
                              <m:nary>
                                <m:naryPr>
                                  <m:chr m:val="∏"/>
                                  <m:ctrlPr>
                                    <a:rPr lang="en-US" sz="2800" i="1" smtClean="0">
                                      <a:latin typeface="Cambria Math" panose="02040503050406030204" pitchFamily="18" charset="0"/>
                                    </a:rPr>
                                  </m:ctrlPr>
                                </m:naryPr>
                                <m:sub>
                                  <m:r>
                                    <m:rPr>
                                      <m:brk m:alnAt="23"/>
                                    </m:rPr>
                                    <a:rPr lang="en-CA" sz="2800" b="0" i="1" smtClean="0">
                                      <a:latin typeface="Cambria Math" panose="02040503050406030204" pitchFamily="18" charset="0"/>
                                    </a:rPr>
                                    <m:t>𝑖</m:t>
                                  </m:r>
                                  <m:r>
                                    <a:rPr lang="en-CA" sz="2800" b="0" i="1" smtClean="0">
                                      <a:latin typeface="Cambria Math" panose="02040503050406030204" pitchFamily="18" charset="0"/>
                                    </a:rPr>
                                    <m:t>=</m:t>
                                  </m:r>
                                  <m:r>
                                    <a:rPr lang="en-CA" sz="2800" b="0" i="1" smtClean="0">
                                      <a:latin typeface="Cambria Math" panose="02040503050406030204" pitchFamily="18" charset="0"/>
                                    </a:rPr>
                                    <m:t>𝑘</m:t>
                                  </m:r>
                                  <m:r>
                                    <a:rPr lang="en-CA" sz="2800" b="0" i="1" smtClean="0">
                                      <a:latin typeface="Cambria Math" panose="02040503050406030204" pitchFamily="18" charset="0"/>
                                    </a:rPr>
                                    <m:t>+1</m:t>
                                  </m:r>
                                </m:sub>
                                <m:sup>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𝑦</m:t>
                                      </m:r>
                                    </m:sub>
                                  </m:sSub>
                                </m:sup>
                                <m:e>
                                  <m:f>
                                    <m:fPr>
                                      <m:ctrlPr>
                                        <a:rPr lang="en-US" sz="2800" i="1" smtClean="0">
                                          <a:solidFill>
                                            <a:srgbClr val="FF0000"/>
                                          </a:solidFill>
                                          <a:latin typeface="Cambria Math" panose="02040503050406030204" pitchFamily="18" charset="0"/>
                                        </a:rPr>
                                      </m:ctrlPr>
                                    </m:fPr>
                                    <m:num>
                                      <m:r>
                                        <a:rPr lang="en-US" sz="2800" i="1" smtClean="0">
                                          <a:solidFill>
                                            <a:srgbClr val="FF0000"/>
                                          </a:solidFill>
                                          <a:latin typeface="Cambria Math" panose="02040503050406030204" pitchFamily="18" charset="0"/>
                                          <a:ea typeface="Cambria Math" panose="02040503050406030204" pitchFamily="18" charset="0"/>
                                        </a:rPr>
                                        <m:t>𝜕</m:t>
                                      </m:r>
                                      <m:sSup>
                                        <m:sSupPr>
                                          <m:ctrlPr>
                                            <a:rPr lang="en-US" sz="2800" i="1" smtClean="0">
                                              <a:solidFill>
                                                <a:srgbClr val="FF0000"/>
                                              </a:solidFill>
                                              <a:latin typeface="Cambria Math" panose="02040503050406030204" pitchFamily="18" charset="0"/>
                                              <a:ea typeface="Cambria Math" panose="02040503050406030204" pitchFamily="18" charset="0"/>
                                            </a:rPr>
                                          </m:ctrlPr>
                                        </m:sSupPr>
                                        <m:e>
                                          <m:r>
                                            <a:rPr lang="en-CA" sz="2800" b="0" i="1" smtClean="0">
                                              <a:solidFill>
                                                <a:srgbClr val="FF0000"/>
                                              </a:solidFill>
                                              <a:latin typeface="Cambria Math" panose="02040503050406030204" pitchFamily="18" charset="0"/>
                                              <a:ea typeface="Cambria Math" panose="02040503050406030204" pitchFamily="18" charset="0"/>
                                            </a:rPr>
                                            <m:t>𝑎</m:t>
                                          </m:r>
                                        </m:e>
                                        <m:sup>
                                          <m:r>
                                            <a:rPr lang="en-CA" sz="2800" b="0" i="1" smtClean="0">
                                              <a:solidFill>
                                                <a:srgbClr val="FF0000"/>
                                              </a:solidFill>
                                              <a:latin typeface="Cambria Math" panose="02040503050406030204" pitchFamily="18" charset="0"/>
                                              <a:ea typeface="Cambria Math" panose="02040503050406030204" pitchFamily="18" charset="0"/>
                                            </a:rPr>
                                            <m:t>&lt;</m:t>
                                          </m:r>
                                          <m:r>
                                            <a:rPr lang="en-CA" sz="2800" b="0" i="1" smtClean="0">
                                              <a:solidFill>
                                                <a:srgbClr val="FF0000"/>
                                              </a:solidFill>
                                              <a:latin typeface="Cambria Math" panose="02040503050406030204" pitchFamily="18" charset="0"/>
                                              <a:ea typeface="Cambria Math" panose="02040503050406030204" pitchFamily="18" charset="0"/>
                                            </a:rPr>
                                            <m:t>𝑖</m:t>
                                          </m:r>
                                          <m:r>
                                            <a:rPr lang="en-CA" sz="2800" b="0" i="1" smtClean="0">
                                              <a:solidFill>
                                                <a:srgbClr val="FF0000"/>
                                              </a:solidFill>
                                              <a:latin typeface="Cambria Math" panose="02040503050406030204" pitchFamily="18" charset="0"/>
                                              <a:ea typeface="Cambria Math" panose="02040503050406030204" pitchFamily="18" charset="0"/>
                                            </a:rPr>
                                            <m:t>&gt;</m:t>
                                          </m:r>
                                        </m:sup>
                                      </m:sSup>
                                    </m:num>
                                    <m:den>
                                      <m:r>
                                        <a:rPr lang="en-US" sz="2800" i="1" smtClean="0">
                                          <a:solidFill>
                                            <a:srgbClr val="FF0000"/>
                                          </a:solidFill>
                                          <a:latin typeface="Cambria Math" panose="02040503050406030204" pitchFamily="18" charset="0"/>
                                          <a:ea typeface="Cambria Math" panose="02040503050406030204" pitchFamily="18" charset="0"/>
                                        </a:rPr>
                                        <m:t>𝜕</m:t>
                                      </m:r>
                                      <m:sSup>
                                        <m:sSupPr>
                                          <m:ctrlPr>
                                            <a:rPr lang="en-US" sz="2800" i="1" smtClean="0">
                                              <a:solidFill>
                                                <a:srgbClr val="FF0000"/>
                                              </a:solidFill>
                                              <a:latin typeface="Cambria Math" panose="02040503050406030204" pitchFamily="18" charset="0"/>
                                              <a:ea typeface="Cambria Math" panose="02040503050406030204" pitchFamily="18" charset="0"/>
                                            </a:rPr>
                                          </m:ctrlPr>
                                        </m:sSupPr>
                                        <m:e>
                                          <m:r>
                                            <a:rPr lang="en-CA" sz="2800" b="0" i="1" smtClean="0">
                                              <a:solidFill>
                                                <a:srgbClr val="FF0000"/>
                                              </a:solidFill>
                                              <a:latin typeface="Cambria Math" panose="02040503050406030204" pitchFamily="18" charset="0"/>
                                              <a:ea typeface="Cambria Math" panose="02040503050406030204" pitchFamily="18" charset="0"/>
                                            </a:rPr>
                                            <m:t>𝑎</m:t>
                                          </m:r>
                                        </m:e>
                                        <m:sup>
                                          <m:r>
                                            <a:rPr lang="en-CA" sz="2800" b="0" i="1" smtClean="0">
                                              <a:solidFill>
                                                <a:srgbClr val="FF0000"/>
                                              </a:solidFill>
                                              <a:latin typeface="Cambria Math" panose="02040503050406030204" pitchFamily="18" charset="0"/>
                                              <a:ea typeface="Cambria Math" panose="02040503050406030204" pitchFamily="18" charset="0"/>
                                            </a:rPr>
                                            <m:t>&lt;</m:t>
                                          </m:r>
                                          <m:r>
                                            <a:rPr lang="en-CA" sz="2800" b="0" i="1" smtClean="0">
                                              <a:solidFill>
                                                <a:srgbClr val="FF0000"/>
                                              </a:solidFill>
                                              <a:latin typeface="Cambria Math" panose="02040503050406030204" pitchFamily="18" charset="0"/>
                                              <a:ea typeface="Cambria Math" panose="02040503050406030204" pitchFamily="18" charset="0"/>
                                            </a:rPr>
                                            <m:t>𝑖</m:t>
                                          </m:r>
                                          <m:r>
                                            <a:rPr lang="en-CA" sz="2800" b="0" i="1" smtClean="0">
                                              <a:solidFill>
                                                <a:srgbClr val="FF0000"/>
                                              </a:solidFill>
                                              <a:latin typeface="Cambria Math" panose="02040503050406030204" pitchFamily="18" charset="0"/>
                                              <a:ea typeface="Cambria Math" panose="02040503050406030204" pitchFamily="18" charset="0"/>
                                            </a:rPr>
                                            <m:t>−1&gt;</m:t>
                                          </m:r>
                                        </m:sup>
                                      </m:sSup>
                                    </m:den>
                                  </m:f>
                                </m:e>
                              </m:nary>
                            </m:e>
                          </m:d>
                          <m:f>
                            <m:fPr>
                              <m:ctrlPr>
                                <a:rPr lang="en-US" sz="2800" i="1" smtClean="0">
                                  <a:latin typeface="Cambria Math" panose="02040503050406030204" pitchFamily="18" charset="0"/>
                                </a:rPr>
                              </m:ctrlPr>
                            </m:fPr>
                            <m:num>
                              <m:r>
                                <a:rPr lang="en-US" sz="2800" i="1" smtClean="0">
                                  <a:latin typeface="Cambria Math" panose="02040503050406030204" pitchFamily="18" charset="0"/>
                                  <a:ea typeface="Cambria Math" panose="02040503050406030204" pitchFamily="18" charset="0"/>
                                </a:rPr>
                                <m:t>𝜕</m:t>
                              </m:r>
                              <m:sSup>
                                <m:sSupPr>
                                  <m:ctrlPr>
                                    <a:rPr lang="en-US" sz="280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𝑎</m:t>
                                  </m:r>
                                </m:e>
                                <m:sup>
                                  <m:r>
                                    <a:rPr lang="en-CA" sz="2800" b="0" i="1" smtClean="0">
                                      <a:latin typeface="Cambria Math" panose="02040503050406030204" pitchFamily="18" charset="0"/>
                                      <a:ea typeface="Cambria Math" panose="02040503050406030204" pitchFamily="18" charset="0"/>
                                    </a:rPr>
                                    <m:t>&lt;</m:t>
                                  </m:r>
                                  <m:r>
                                    <a:rPr lang="en-CA" sz="2800" b="0" i="1" smtClean="0">
                                      <a:latin typeface="Cambria Math" panose="02040503050406030204" pitchFamily="18" charset="0"/>
                                      <a:ea typeface="Cambria Math" panose="02040503050406030204" pitchFamily="18" charset="0"/>
                                    </a:rPr>
                                    <m:t>𝑘</m:t>
                                  </m:r>
                                  <m:r>
                                    <a:rPr lang="en-CA" sz="2800" b="0" i="1" smtClean="0">
                                      <a:latin typeface="Cambria Math" panose="02040503050406030204" pitchFamily="18" charset="0"/>
                                      <a:ea typeface="Cambria Math" panose="02040503050406030204" pitchFamily="18" charset="0"/>
                                    </a:rPr>
                                    <m:t>&gt;</m:t>
                                  </m:r>
                                </m:sup>
                              </m:sSup>
                            </m:num>
                            <m:den>
                              <m:r>
                                <a:rPr lang="en-US" sz="2800" i="1" smtClean="0">
                                  <a:latin typeface="Cambria Math" panose="02040503050406030204" pitchFamily="18" charset="0"/>
                                  <a:ea typeface="Cambria Math" panose="02040503050406030204" pitchFamily="18" charset="0"/>
                                </a:rPr>
                                <m:t>𝜕</m:t>
                              </m:r>
                              <m:sSub>
                                <m:sSubPr>
                                  <m:ctrlPr>
                                    <a:rPr lang="en-US" sz="280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𝑤</m:t>
                                  </m:r>
                                </m:e>
                                <m:sub>
                                  <m:r>
                                    <a:rPr lang="en-CA" sz="2800" b="0" i="1" smtClean="0">
                                      <a:latin typeface="Cambria Math" panose="02040503050406030204" pitchFamily="18" charset="0"/>
                                      <a:ea typeface="Cambria Math" panose="02040503050406030204" pitchFamily="18" charset="0"/>
                                    </a:rPr>
                                    <m:t>𝑎𝑎</m:t>
                                  </m:r>
                                </m:sub>
                              </m:sSub>
                            </m:den>
                          </m:f>
                        </m:e>
                      </m:nary>
                    </m:oMath>
                  </m:oMathPara>
                </a14:m>
                <a:endParaRPr lang="en-US" sz="2800" dirty="0"/>
              </a:p>
            </p:txBody>
          </p:sp>
        </mc:Choice>
        <mc:Fallback xmlns="">
          <p:sp>
            <p:nvSpPr>
              <p:cNvPr id="5" name="TextBox 4">
                <a:extLst>
                  <a:ext uri="{FF2B5EF4-FFF2-40B4-BE49-F238E27FC236}">
                    <a16:creationId xmlns:a16="http://schemas.microsoft.com/office/drawing/2014/main" id="{23D2C174-C76D-74CA-A8B8-472FDD50AA7B}"/>
                  </a:ext>
                </a:extLst>
              </p:cNvPr>
              <p:cNvSpPr txBox="1">
                <a:spLocks noRot="1" noChangeAspect="1" noMove="1" noResize="1" noEditPoints="1" noAdjustHandles="1" noChangeArrowheads="1" noChangeShapeType="1" noTextEdit="1"/>
              </p:cNvSpPr>
              <p:nvPr/>
            </p:nvSpPr>
            <p:spPr>
              <a:xfrm>
                <a:off x="392844" y="2647140"/>
                <a:ext cx="7748485" cy="1479508"/>
              </a:xfrm>
              <a:prstGeom prst="rect">
                <a:avLst/>
              </a:prstGeom>
              <a:blipFill>
                <a:blip r:embed="rId3"/>
                <a:stretch>
                  <a:fillRect t="-85470" b="-133333"/>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D4325724-FEB5-BD61-AEFE-1AF3F60DCF3C}"/>
              </a:ext>
            </a:extLst>
          </p:cNvPr>
          <p:cNvGrpSpPr/>
          <p:nvPr/>
        </p:nvGrpSpPr>
        <p:grpSpPr>
          <a:xfrm>
            <a:off x="1693233" y="4245226"/>
            <a:ext cx="7871896" cy="2661586"/>
            <a:chOff x="135044" y="1094109"/>
            <a:chExt cx="5442379" cy="1741332"/>
          </a:xfrm>
        </p:grpSpPr>
        <p:cxnSp>
          <p:nvCxnSpPr>
            <p:cNvPr id="14" name="Straight Arrow Connector 13">
              <a:extLst>
                <a:ext uri="{FF2B5EF4-FFF2-40B4-BE49-F238E27FC236}">
                  <a16:creationId xmlns:a16="http://schemas.microsoft.com/office/drawing/2014/main" id="{B697FC05-5C51-8F61-D4D5-976C67D078AB}"/>
                </a:ext>
              </a:extLst>
            </p:cNvPr>
            <p:cNvCxnSpPr>
              <a:cxnSpLocks/>
            </p:cNvCxnSpPr>
            <p:nvPr/>
          </p:nvCxnSpPr>
          <p:spPr>
            <a:xfrm flipV="1">
              <a:off x="1528514" y="2297871"/>
              <a:ext cx="13646" cy="2643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2FCDA96-949F-646C-5FF0-7CC466CCA6D4}"/>
                </a:ext>
              </a:extLst>
            </p:cNvPr>
            <p:cNvCxnSpPr>
              <a:cxnSpLocks/>
            </p:cNvCxnSpPr>
            <p:nvPr/>
          </p:nvCxnSpPr>
          <p:spPr>
            <a:xfrm flipH="1" flipV="1">
              <a:off x="1639133" y="141484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E330E0C8-1F68-E73B-46D6-D033876B5FD0}"/>
                </a:ext>
              </a:extLst>
            </p:cNvPr>
            <p:cNvSpPr/>
            <p:nvPr/>
          </p:nvSpPr>
          <p:spPr>
            <a:xfrm>
              <a:off x="4951165" y="1722502"/>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886164A-46A6-EE2C-3528-12C2F6225E61}"/>
                    </a:ext>
                  </a:extLst>
                </p:cNvPr>
                <p:cNvSpPr txBox="1"/>
                <p:nvPr/>
              </p:nvSpPr>
              <p:spPr>
                <a:xfrm>
                  <a:off x="1117726" y="2583867"/>
                  <a:ext cx="848868" cy="2416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7" name="TextBox 16">
                  <a:extLst>
                    <a:ext uri="{FF2B5EF4-FFF2-40B4-BE49-F238E27FC236}">
                      <a16:creationId xmlns:a16="http://schemas.microsoft.com/office/drawing/2014/main" id="{C886164A-46A6-EE2C-3528-12C2F6225E61}"/>
                    </a:ext>
                  </a:extLst>
                </p:cNvPr>
                <p:cNvSpPr txBox="1">
                  <a:spLocks noRot="1" noChangeAspect="1" noMove="1" noResize="1" noEditPoints="1" noAdjustHandles="1" noChangeArrowheads="1" noChangeShapeType="1" noTextEdit="1"/>
                </p:cNvSpPr>
                <p:nvPr/>
              </p:nvSpPr>
              <p:spPr>
                <a:xfrm>
                  <a:off x="1117726" y="2583867"/>
                  <a:ext cx="848868" cy="2416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FAEDE2D-6A9F-D499-8B8C-435856EE1858}"/>
                    </a:ext>
                  </a:extLst>
                </p:cNvPr>
                <p:cNvSpPr txBox="1"/>
                <p:nvPr/>
              </p:nvSpPr>
              <p:spPr>
                <a:xfrm>
                  <a:off x="135044" y="1775953"/>
                  <a:ext cx="72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0</m:t>
                            </m:r>
                            <m:r>
                              <a:rPr lang="en-CA" sz="2400" i="1">
                                <a:latin typeface="Cambria Math" panose="02040503050406030204" pitchFamily="18" charset="0"/>
                              </a:rPr>
                              <m:t>&gt;</m:t>
                            </m:r>
                          </m:sup>
                        </m:sSup>
                      </m:oMath>
                    </m:oMathPara>
                  </a14:m>
                  <a:endParaRPr lang="en-US" sz="2400" dirty="0"/>
                </a:p>
              </p:txBody>
            </p:sp>
          </mc:Choice>
          <mc:Fallback xmlns="">
            <p:sp>
              <p:nvSpPr>
                <p:cNvPr id="18" name="TextBox 17">
                  <a:extLst>
                    <a:ext uri="{FF2B5EF4-FFF2-40B4-BE49-F238E27FC236}">
                      <a16:creationId xmlns:a16="http://schemas.microsoft.com/office/drawing/2014/main" id="{7FAEDE2D-6A9F-D499-8B8C-435856EE1858}"/>
                    </a:ext>
                  </a:extLst>
                </p:cNvPr>
                <p:cNvSpPr txBox="1">
                  <a:spLocks noRot="1" noChangeAspect="1" noMove="1" noResize="1" noEditPoints="1" noAdjustHandles="1" noChangeArrowheads="1" noChangeShapeType="1" noTextEdit="1"/>
                </p:cNvSpPr>
                <p:nvPr/>
              </p:nvSpPr>
              <p:spPr>
                <a:xfrm>
                  <a:off x="135044" y="1775953"/>
                  <a:ext cx="720775" cy="369332"/>
                </a:xfrm>
                <a:prstGeom prst="rect">
                  <a:avLst/>
                </a:prstGeom>
                <a:blipFill>
                  <a:blip r:embed="rId5"/>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1CC363BB-EC95-FF40-B6A7-FAC4F6AA945E}"/>
                </a:ext>
              </a:extLst>
            </p:cNvPr>
            <p:cNvCxnSpPr>
              <a:cxnSpLocks/>
              <a:stCxn id="18" idx="3"/>
            </p:cNvCxnSpPr>
            <p:nvPr/>
          </p:nvCxnSpPr>
          <p:spPr>
            <a:xfrm>
              <a:off x="855819" y="1960619"/>
              <a:ext cx="534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Rectangle 19">
                  <a:extLst>
                    <a:ext uri="{FF2B5EF4-FFF2-40B4-BE49-F238E27FC236}">
                      <a16:creationId xmlns:a16="http://schemas.microsoft.com/office/drawing/2014/main" id="{9BBA1DCA-A707-50D0-A596-03D250718999}"/>
                    </a:ext>
                  </a:extLst>
                </p:cNvPr>
                <p:cNvSpPr/>
                <p:nvPr/>
              </p:nvSpPr>
              <p:spPr>
                <a:xfrm>
                  <a:off x="1390501" y="177595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20" name="Rectangle 19">
                  <a:extLst>
                    <a:ext uri="{FF2B5EF4-FFF2-40B4-BE49-F238E27FC236}">
                      <a16:creationId xmlns:a16="http://schemas.microsoft.com/office/drawing/2014/main" id="{9BBA1DCA-A707-50D0-A596-03D250718999}"/>
                    </a:ext>
                  </a:extLst>
                </p:cNvPr>
                <p:cNvSpPr>
                  <a:spLocks noRot="1" noChangeAspect="1" noMove="1" noResize="1" noEditPoints="1" noAdjustHandles="1" noChangeArrowheads="1" noChangeShapeType="1" noTextEdit="1"/>
                </p:cNvSpPr>
                <p:nvPr/>
              </p:nvSpPr>
              <p:spPr>
                <a:xfrm>
                  <a:off x="1390501" y="1775953"/>
                  <a:ext cx="524024" cy="481472"/>
                </a:xfrm>
                <a:prstGeom prst="rect">
                  <a:avLst/>
                </a:prstGeom>
                <a:blipFill>
                  <a:blip r:embed="rId6"/>
                  <a:stretch>
                    <a:fillRect l="-6557"/>
                  </a:stretch>
                </a:blipFill>
              </p:spPr>
              <p:txBody>
                <a:bodyPr/>
                <a:lstStyle/>
                <a:p>
                  <a:r>
                    <a:rPr lang="en-US">
                      <a:noFill/>
                    </a:rPr>
                    <a:t> </a:t>
                  </a:r>
                </a:p>
              </p:txBody>
            </p:sp>
          </mc:Fallback>
        </mc:AlternateContent>
        <p:sp>
          <p:nvSpPr>
            <p:cNvPr id="21" name="Rectangle 20">
              <a:extLst>
                <a:ext uri="{FF2B5EF4-FFF2-40B4-BE49-F238E27FC236}">
                  <a16:creationId xmlns:a16="http://schemas.microsoft.com/office/drawing/2014/main" id="{80CA1F78-F7E3-9E2D-4CB3-7380EFE1D73A}"/>
                </a:ext>
              </a:extLst>
            </p:cNvPr>
            <p:cNvSpPr/>
            <p:nvPr/>
          </p:nvSpPr>
          <p:spPr>
            <a:xfrm>
              <a:off x="2393694" y="178218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Arrow Connector 21">
              <a:extLst>
                <a:ext uri="{FF2B5EF4-FFF2-40B4-BE49-F238E27FC236}">
                  <a16:creationId xmlns:a16="http://schemas.microsoft.com/office/drawing/2014/main" id="{3FFA6E7B-F1B3-9D75-B433-C2FB6FA25564}"/>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163DF698-97EB-5805-06C4-AA9345979AD7}"/>
                    </a:ext>
                  </a:extLst>
                </p:cNvPr>
                <p:cNvSpPr txBox="1"/>
                <p:nvPr/>
              </p:nvSpPr>
              <p:spPr>
                <a:xfrm>
                  <a:off x="2277855" y="2593807"/>
                  <a:ext cx="499207" cy="241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23" name="TextBox 22">
                  <a:extLst>
                    <a:ext uri="{FF2B5EF4-FFF2-40B4-BE49-F238E27FC236}">
                      <a16:creationId xmlns:a16="http://schemas.microsoft.com/office/drawing/2014/main" id="{163DF698-97EB-5805-06C4-AA9345979AD7}"/>
                    </a:ext>
                  </a:extLst>
                </p:cNvPr>
                <p:cNvSpPr txBox="1">
                  <a:spLocks noRot="1" noChangeAspect="1" noMove="1" noResize="1" noEditPoints="1" noAdjustHandles="1" noChangeArrowheads="1" noChangeShapeType="1" noTextEdit="1"/>
                </p:cNvSpPr>
                <p:nvPr/>
              </p:nvSpPr>
              <p:spPr>
                <a:xfrm>
                  <a:off x="2277855" y="2593807"/>
                  <a:ext cx="499207" cy="241634"/>
                </a:xfrm>
                <a:prstGeom prst="rect">
                  <a:avLst/>
                </a:prstGeom>
                <a:blipFill>
                  <a:blip r:embed="rId7"/>
                  <a:stretch>
                    <a:fillRect l="-5172" r="-1724"/>
                  </a:stretch>
                </a:blipFill>
              </p:spPr>
              <p:txBody>
                <a:bodyPr/>
                <a:lstStyle/>
                <a:p>
                  <a:r>
                    <a:rPr lang="en-US">
                      <a:noFill/>
                    </a:rPr>
                    <a:t> </a:t>
                  </a:r>
                </a:p>
              </p:txBody>
            </p:sp>
          </mc:Fallback>
        </mc:AlternateContent>
        <p:cxnSp>
          <p:nvCxnSpPr>
            <p:cNvPr id="24" name="Straight Arrow Connector 23">
              <a:extLst>
                <a:ext uri="{FF2B5EF4-FFF2-40B4-BE49-F238E27FC236}">
                  <a16:creationId xmlns:a16="http://schemas.microsoft.com/office/drawing/2014/main" id="{EC11E040-2524-E993-2050-228BF1A08318}"/>
                </a:ext>
              </a:extLst>
            </p:cNvPr>
            <p:cNvCxnSpPr>
              <a:cxnSpLocks/>
            </p:cNvCxnSpPr>
            <p:nvPr/>
          </p:nvCxnSpPr>
          <p:spPr>
            <a:xfrm flipH="1" flipV="1">
              <a:off x="2660536" y="2290534"/>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B266807-7486-4442-3A85-5F14E88AE370}"/>
                </a:ext>
              </a:extLst>
            </p:cNvPr>
            <p:cNvCxnSpPr>
              <a:cxnSpLocks/>
            </p:cNvCxnSpPr>
            <p:nvPr/>
          </p:nvCxnSpPr>
          <p:spPr>
            <a:xfrm flipH="1" flipV="1">
              <a:off x="2720226" y="1438657"/>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01DEEA01-FDA7-1FAA-91B8-5F05F3898AFA}"/>
                    </a:ext>
                  </a:extLst>
                </p:cNvPr>
                <p:cNvSpPr txBox="1"/>
                <p:nvPr/>
              </p:nvSpPr>
              <p:spPr>
                <a:xfrm>
                  <a:off x="1290582" y="1165390"/>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26" name="TextBox 25">
                  <a:extLst>
                    <a:ext uri="{FF2B5EF4-FFF2-40B4-BE49-F238E27FC236}">
                      <a16:creationId xmlns:a16="http://schemas.microsoft.com/office/drawing/2014/main" id="{01DEEA01-FDA7-1FAA-91B8-5F05F3898AFA}"/>
                    </a:ext>
                  </a:extLst>
                </p:cNvPr>
                <p:cNvSpPr txBox="1">
                  <a:spLocks noRot="1" noChangeAspect="1" noMove="1" noResize="1" noEditPoints="1" noAdjustHandles="1" noChangeArrowheads="1" noChangeShapeType="1" noTextEdit="1"/>
                </p:cNvSpPr>
                <p:nvPr/>
              </p:nvSpPr>
              <p:spPr>
                <a:xfrm>
                  <a:off x="1290582" y="1165390"/>
                  <a:ext cx="755271" cy="369332"/>
                </a:xfrm>
                <a:prstGeom prst="rect">
                  <a:avLst/>
                </a:prstGeom>
                <a:blipFill>
                  <a:blip r:embed="rId8"/>
                  <a:stretch>
                    <a:fillRect t="-86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92D18AE-8B03-4247-2CCD-488A240A01A7}"/>
                    </a:ext>
                  </a:extLst>
                </p:cNvPr>
                <p:cNvSpPr txBox="1"/>
                <p:nvPr/>
              </p:nvSpPr>
              <p:spPr>
                <a:xfrm>
                  <a:off x="2278071" y="1163291"/>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27" name="TextBox 26">
                  <a:extLst>
                    <a:ext uri="{FF2B5EF4-FFF2-40B4-BE49-F238E27FC236}">
                      <a16:creationId xmlns:a16="http://schemas.microsoft.com/office/drawing/2014/main" id="{792D18AE-8B03-4247-2CCD-488A240A01A7}"/>
                    </a:ext>
                  </a:extLst>
                </p:cNvPr>
                <p:cNvSpPr txBox="1">
                  <a:spLocks noRot="1" noChangeAspect="1" noMove="1" noResize="1" noEditPoints="1" noAdjustHandles="1" noChangeArrowheads="1" noChangeShapeType="1" noTextEdit="1"/>
                </p:cNvSpPr>
                <p:nvPr/>
              </p:nvSpPr>
              <p:spPr>
                <a:xfrm>
                  <a:off x="2278071" y="1163291"/>
                  <a:ext cx="755271" cy="369332"/>
                </a:xfrm>
                <a:prstGeom prst="rect">
                  <a:avLst/>
                </a:prstGeom>
                <a:blipFill>
                  <a:blip r:embed="rId9"/>
                  <a:stretch>
                    <a:fillRect t="-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3C540F7-049E-5303-DD33-E2ECE8F3ACA8}"/>
                    </a:ext>
                  </a:extLst>
                </p:cNvPr>
                <p:cNvSpPr txBox="1"/>
                <p:nvPr/>
              </p:nvSpPr>
              <p:spPr>
                <a:xfrm>
                  <a:off x="4951165" y="2537127"/>
                  <a:ext cx="482317" cy="241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oMath>
                    </m:oMathPara>
                  </a14:m>
                  <a:endParaRPr lang="en-US" sz="2400" dirty="0"/>
                </a:p>
              </p:txBody>
            </p:sp>
          </mc:Choice>
          <mc:Fallback xmlns="">
            <p:sp>
              <p:nvSpPr>
                <p:cNvPr id="28" name="TextBox 27">
                  <a:extLst>
                    <a:ext uri="{FF2B5EF4-FFF2-40B4-BE49-F238E27FC236}">
                      <a16:creationId xmlns:a16="http://schemas.microsoft.com/office/drawing/2014/main" id="{C3C540F7-049E-5303-DD33-E2ECE8F3ACA8}"/>
                    </a:ext>
                  </a:extLst>
                </p:cNvPr>
                <p:cNvSpPr txBox="1">
                  <a:spLocks noRot="1" noChangeAspect="1" noMove="1" noResize="1" noEditPoints="1" noAdjustHandles="1" noChangeArrowheads="1" noChangeShapeType="1" noTextEdit="1"/>
                </p:cNvSpPr>
                <p:nvPr/>
              </p:nvSpPr>
              <p:spPr>
                <a:xfrm>
                  <a:off x="4951165" y="2537127"/>
                  <a:ext cx="482317" cy="241634"/>
                </a:xfrm>
                <a:prstGeom prst="rect">
                  <a:avLst/>
                </a:prstGeom>
                <a:blipFill>
                  <a:blip r:embed="rId10"/>
                  <a:stretch>
                    <a:fillRect l="-3571" r="-3571"/>
                  </a:stretch>
                </a:blipFill>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24CA125C-F223-A2D9-16B0-59348E295666}"/>
                </a:ext>
              </a:extLst>
            </p:cNvPr>
            <p:cNvCxnSpPr>
              <a:cxnSpLocks/>
            </p:cNvCxnSpPr>
            <p:nvPr/>
          </p:nvCxnSpPr>
          <p:spPr>
            <a:xfrm flipH="1" flipV="1">
              <a:off x="5206472" y="2216925"/>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0B15EAFE-34C5-4E03-3462-64E2B5C409DF}"/>
                </a:ext>
              </a:extLst>
            </p:cNvPr>
            <p:cNvCxnSpPr>
              <a:cxnSpLocks/>
            </p:cNvCxnSpPr>
            <p:nvPr/>
          </p:nvCxnSpPr>
          <p:spPr>
            <a:xfrm flipH="1" flipV="1">
              <a:off x="5199788" y="1404263"/>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F911DFEA-454C-9C5E-86E1-0A79ECAEA4EA}"/>
                    </a:ext>
                  </a:extLst>
                </p:cNvPr>
                <p:cNvSpPr txBox="1"/>
                <p:nvPr/>
              </p:nvSpPr>
              <p:spPr>
                <a:xfrm>
                  <a:off x="4822152" y="1094109"/>
                  <a:ext cx="755271" cy="2416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highlight>
                                  <a:srgbClr val="00FF00"/>
                                </a:highlight>
                                <a:latin typeface="Cambria Math" panose="02040503050406030204" pitchFamily="18" charset="0"/>
                              </a:rPr>
                            </m:ctrlPr>
                          </m:sSupPr>
                          <m:e>
                            <m:acc>
                              <m:accPr>
                                <m:chr m:val="̂"/>
                                <m:ctrlPr>
                                  <a:rPr lang="en-US" sz="2400" i="1">
                                    <a:highlight>
                                      <a:srgbClr val="00FF00"/>
                                    </a:highlight>
                                    <a:latin typeface="Cambria Math" panose="02040503050406030204" pitchFamily="18" charset="0"/>
                                  </a:rPr>
                                </m:ctrlPr>
                              </m:accPr>
                              <m:e>
                                <m:r>
                                  <a:rPr lang="en-CA" sz="2400" i="1">
                                    <a:highlight>
                                      <a:srgbClr val="00FF00"/>
                                    </a:highlight>
                                    <a:latin typeface="Cambria Math" panose="02040503050406030204" pitchFamily="18" charset="0"/>
                                  </a:rPr>
                                  <m:t>𝑦</m:t>
                                </m:r>
                              </m:e>
                            </m:acc>
                          </m:e>
                          <m:sup>
                            <m:r>
                              <a:rPr lang="en-CA" sz="2400" i="1">
                                <a:highlight>
                                  <a:srgbClr val="00FF00"/>
                                </a:highlight>
                                <a:latin typeface="Cambria Math" panose="02040503050406030204" pitchFamily="18" charset="0"/>
                              </a:rPr>
                              <m:t>&lt;</m:t>
                            </m:r>
                            <m:r>
                              <a:rPr lang="en-CA" sz="2400" b="0" i="1" smtClean="0">
                                <a:highlight>
                                  <a:srgbClr val="00FF00"/>
                                </a:highlight>
                                <a:latin typeface="Cambria Math" panose="02040503050406030204" pitchFamily="18" charset="0"/>
                              </a:rPr>
                              <m:t>𝑡</m:t>
                            </m:r>
                            <m:r>
                              <a:rPr lang="en-CA" sz="2400" i="1">
                                <a:highlight>
                                  <a:srgbClr val="00FF00"/>
                                </a:highlight>
                                <a:latin typeface="Cambria Math" panose="02040503050406030204" pitchFamily="18" charset="0"/>
                              </a:rPr>
                              <m:t>&gt;</m:t>
                            </m:r>
                          </m:sup>
                        </m:sSup>
                      </m:oMath>
                    </m:oMathPara>
                  </a14:m>
                  <a:endParaRPr lang="en-US" sz="2400" dirty="0">
                    <a:highlight>
                      <a:srgbClr val="00FF00"/>
                    </a:highlight>
                  </a:endParaRPr>
                </a:p>
              </p:txBody>
            </p:sp>
          </mc:Choice>
          <mc:Fallback xmlns="">
            <p:sp>
              <p:nvSpPr>
                <p:cNvPr id="31" name="TextBox 30">
                  <a:extLst>
                    <a:ext uri="{FF2B5EF4-FFF2-40B4-BE49-F238E27FC236}">
                      <a16:creationId xmlns:a16="http://schemas.microsoft.com/office/drawing/2014/main" id="{F911DFEA-454C-9C5E-86E1-0A79ECAEA4EA}"/>
                    </a:ext>
                  </a:extLst>
                </p:cNvPr>
                <p:cNvSpPr txBox="1">
                  <a:spLocks noRot="1" noChangeAspect="1" noMove="1" noResize="1" noEditPoints="1" noAdjustHandles="1" noChangeArrowheads="1" noChangeShapeType="1" noTextEdit="1"/>
                </p:cNvSpPr>
                <p:nvPr/>
              </p:nvSpPr>
              <p:spPr>
                <a:xfrm>
                  <a:off x="4822152" y="1094109"/>
                  <a:ext cx="755271" cy="241634"/>
                </a:xfrm>
                <a:prstGeom prst="rect">
                  <a:avLst/>
                </a:prstGeom>
                <a:blipFill>
                  <a:blip r:embed="rId11"/>
                  <a:stretch>
                    <a:fillRect t="-13333" b="-23333"/>
                  </a:stretch>
                </a:blipFill>
              </p:spPr>
              <p:txBody>
                <a:bodyPr/>
                <a:lstStyle/>
                <a:p>
                  <a:r>
                    <a:rPr lang="en-US">
                      <a:noFill/>
                    </a:rPr>
                    <a:t> </a:t>
                  </a:r>
                </a:p>
              </p:txBody>
            </p:sp>
          </mc:Fallback>
        </mc:AlternateContent>
      </p:grpSp>
      <p:cxnSp>
        <p:nvCxnSpPr>
          <p:cNvPr id="32" name="Straight Arrow Connector 31">
            <a:extLst>
              <a:ext uri="{FF2B5EF4-FFF2-40B4-BE49-F238E27FC236}">
                <a16:creationId xmlns:a16="http://schemas.microsoft.com/office/drawing/2014/main" id="{829D717D-7296-B304-4FB6-A314FA6EEF60}"/>
              </a:ext>
            </a:extLst>
          </p:cNvPr>
          <p:cNvCxnSpPr>
            <a:cxnSpLocks/>
          </p:cNvCxnSpPr>
          <p:nvPr/>
        </p:nvCxnSpPr>
        <p:spPr>
          <a:xfrm>
            <a:off x="4337702" y="5610043"/>
            <a:ext cx="485295" cy="7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66F4749-3002-CBCA-688D-4EC4DBCBC68A}"/>
                  </a:ext>
                </a:extLst>
              </p:cNvPr>
              <p:cNvSpPr txBox="1"/>
              <p:nvPr/>
            </p:nvSpPr>
            <p:spPr>
              <a:xfrm>
                <a:off x="6451660" y="5285761"/>
                <a:ext cx="3510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34" name="TextBox 33">
                <a:extLst>
                  <a:ext uri="{FF2B5EF4-FFF2-40B4-BE49-F238E27FC236}">
                    <a16:creationId xmlns:a16="http://schemas.microsoft.com/office/drawing/2014/main" id="{666F4749-3002-CBCA-688D-4EC4DBCBC68A}"/>
                  </a:ext>
                </a:extLst>
              </p:cNvPr>
              <p:cNvSpPr txBox="1">
                <a:spLocks noRot="1" noChangeAspect="1" noMove="1" noResize="1" noEditPoints="1" noAdjustHandles="1" noChangeArrowheads="1" noChangeShapeType="1" noTextEdit="1"/>
              </p:cNvSpPr>
              <p:nvPr/>
            </p:nvSpPr>
            <p:spPr>
              <a:xfrm>
                <a:off x="6451660" y="5285761"/>
                <a:ext cx="351058" cy="430887"/>
              </a:xfrm>
              <a:prstGeom prst="rect">
                <a:avLst/>
              </a:prstGeom>
              <a:blipFill>
                <a:blip r:embed="rId12"/>
                <a:stretch>
                  <a:fillRect/>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9BFD4729-BC4C-67A2-2F8B-7E6558FFF1AD}"/>
              </a:ext>
            </a:extLst>
          </p:cNvPr>
          <p:cNvCxnSpPr>
            <a:cxnSpLocks/>
          </p:cNvCxnSpPr>
          <p:nvPr/>
        </p:nvCxnSpPr>
        <p:spPr>
          <a:xfrm>
            <a:off x="6875570" y="5597295"/>
            <a:ext cx="544182" cy="7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A28F6938-139C-A0E5-3F8C-338633A3B842}"/>
                  </a:ext>
                </a:extLst>
              </p:cNvPr>
              <p:cNvSpPr txBox="1"/>
              <p:nvPr/>
            </p:nvSpPr>
            <p:spPr>
              <a:xfrm>
                <a:off x="7704200" y="5295284"/>
                <a:ext cx="3510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37" name="TextBox 36">
                <a:extLst>
                  <a:ext uri="{FF2B5EF4-FFF2-40B4-BE49-F238E27FC236}">
                    <a16:creationId xmlns:a16="http://schemas.microsoft.com/office/drawing/2014/main" id="{A28F6938-139C-A0E5-3F8C-338633A3B842}"/>
                  </a:ext>
                </a:extLst>
              </p:cNvPr>
              <p:cNvSpPr txBox="1">
                <a:spLocks noRot="1" noChangeAspect="1" noMove="1" noResize="1" noEditPoints="1" noAdjustHandles="1" noChangeArrowheads="1" noChangeShapeType="1" noTextEdit="1"/>
              </p:cNvSpPr>
              <p:nvPr/>
            </p:nvSpPr>
            <p:spPr>
              <a:xfrm>
                <a:off x="7704200" y="5295284"/>
                <a:ext cx="351058" cy="430887"/>
              </a:xfrm>
              <a:prstGeom prst="rect">
                <a:avLst/>
              </a:prstGeom>
              <a:blipFill>
                <a:blip r:embed="rId13"/>
                <a:stretch>
                  <a:fillRect/>
                </a:stretch>
              </a:blipFill>
            </p:spPr>
            <p:txBody>
              <a:bodyPr/>
              <a:lstStyle/>
              <a:p>
                <a:r>
                  <a:rPr lang="en-US">
                    <a:noFill/>
                  </a:rPr>
                  <a:t> </a:t>
                </a:r>
              </a:p>
            </p:txBody>
          </p:sp>
        </mc:Fallback>
      </mc:AlternateContent>
      <p:cxnSp>
        <p:nvCxnSpPr>
          <p:cNvPr id="38" name="Straight Arrow Connector 37">
            <a:extLst>
              <a:ext uri="{FF2B5EF4-FFF2-40B4-BE49-F238E27FC236}">
                <a16:creationId xmlns:a16="http://schemas.microsoft.com/office/drawing/2014/main" id="{43547C97-01BA-8D16-CDCB-9C630E55C476}"/>
              </a:ext>
            </a:extLst>
          </p:cNvPr>
          <p:cNvCxnSpPr>
            <a:cxnSpLocks/>
          </p:cNvCxnSpPr>
          <p:nvPr/>
        </p:nvCxnSpPr>
        <p:spPr>
          <a:xfrm>
            <a:off x="8169412" y="5581179"/>
            <a:ext cx="45869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E1660FB0-5683-7436-B380-2CE006E1B54B}"/>
              </a:ext>
            </a:extLst>
          </p:cNvPr>
          <p:cNvSpPr/>
          <p:nvPr/>
        </p:nvSpPr>
        <p:spPr>
          <a:xfrm>
            <a:off x="7505926" y="5234795"/>
            <a:ext cx="757952" cy="735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452F6D9-86A5-A79C-C615-AC5AE7359D39}"/>
                  </a:ext>
                </a:extLst>
              </p:cNvPr>
              <p:cNvSpPr txBox="1"/>
              <p:nvPr/>
            </p:nvSpPr>
            <p:spPr>
              <a:xfrm>
                <a:off x="7338376" y="6475343"/>
                <a:ext cx="990976"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highlight>
                                <a:srgbClr val="00FF00"/>
                              </a:highlight>
                              <a:latin typeface="Cambria Math" panose="02040503050406030204" pitchFamily="18" charset="0"/>
                            </a:rPr>
                          </m:ctrlPr>
                        </m:sSupPr>
                        <m:e>
                          <m:r>
                            <a:rPr lang="en-CA" sz="2400" b="0" i="1" smtClean="0">
                              <a:highlight>
                                <a:srgbClr val="00FF00"/>
                              </a:highlight>
                              <a:latin typeface="Cambria Math" panose="02040503050406030204" pitchFamily="18" charset="0"/>
                            </a:rPr>
                            <m:t>𝑥</m:t>
                          </m:r>
                        </m:e>
                        <m:sup>
                          <m:r>
                            <a:rPr lang="en-CA" sz="2400" i="1">
                              <a:highlight>
                                <a:srgbClr val="00FF00"/>
                              </a:highlight>
                              <a:latin typeface="Cambria Math" panose="02040503050406030204" pitchFamily="18" charset="0"/>
                            </a:rPr>
                            <m:t>&lt;</m:t>
                          </m:r>
                          <m:r>
                            <a:rPr lang="en-CA" sz="2400" b="0" i="1" smtClean="0">
                              <a:highlight>
                                <a:srgbClr val="00FF00"/>
                              </a:highlight>
                              <a:latin typeface="Cambria Math" panose="02040503050406030204" pitchFamily="18" charset="0"/>
                            </a:rPr>
                            <m:t>𝑡</m:t>
                          </m:r>
                          <m:r>
                            <a:rPr lang="en-CA" sz="2400" b="0" i="1" smtClean="0">
                              <a:highlight>
                                <a:srgbClr val="00FF00"/>
                              </a:highlight>
                              <a:latin typeface="Cambria Math" panose="02040503050406030204" pitchFamily="18" charset="0"/>
                            </a:rPr>
                            <m:t>−1&gt;</m:t>
                          </m:r>
                        </m:sup>
                      </m:sSup>
                    </m:oMath>
                  </m:oMathPara>
                </a14:m>
                <a:endParaRPr lang="en-US" sz="2400" dirty="0">
                  <a:highlight>
                    <a:srgbClr val="00FF00"/>
                  </a:highlight>
                </a:endParaRPr>
              </a:p>
            </p:txBody>
          </p:sp>
        </mc:Choice>
        <mc:Fallback xmlns="">
          <p:sp>
            <p:nvSpPr>
              <p:cNvPr id="41" name="TextBox 40">
                <a:extLst>
                  <a:ext uri="{FF2B5EF4-FFF2-40B4-BE49-F238E27FC236}">
                    <a16:creationId xmlns:a16="http://schemas.microsoft.com/office/drawing/2014/main" id="{D452F6D9-86A5-A79C-C615-AC5AE7359D39}"/>
                  </a:ext>
                </a:extLst>
              </p:cNvPr>
              <p:cNvSpPr txBox="1">
                <a:spLocks noRot="1" noChangeAspect="1" noMove="1" noResize="1" noEditPoints="1" noAdjustHandles="1" noChangeArrowheads="1" noChangeShapeType="1" noTextEdit="1"/>
              </p:cNvSpPr>
              <p:nvPr/>
            </p:nvSpPr>
            <p:spPr>
              <a:xfrm>
                <a:off x="7338376" y="6475343"/>
                <a:ext cx="990976" cy="369332"/>
              </a:xfrm>
              <a:prstGeom prst="rect">
                <a:avLst/>
              </a:prstGeom>
              <a:blipFill>
                <a:blip r:embed="rId14"/>
                <a:stretch>
                  <a:fillRect l="-2532" r="-2532"/>
                </a:stretch>
              </a:blipFill>
            </p:spPr>
            <p:txBody>
              <a:bodyPr/>
              <a:lstStyle/>
              <a:p>
                <a:r>
                  <a:rPr lang="en-US">
                    <a:noFill/>
                  </a:rPr>
                  <a:t> </a:t>
                </a:r>
              </a:p>
            </p:txBody>
          </p:sp>
        </mc:Fallback>
      </mc:AlternateContent>
      <p:cxnSp>
        <p:nvCxnSpPr>
          <p:cNvPr id="42" name="Straight Arrow Connector 41">
            <a:extLst>
              <a:ext uri="{FF2B5EF4-FFF2-40B4-BE49-F238E27FC236}">
                <a16:creationId xmlns:a16="http://schemas.microsoft.com/office/drawing/2014/main" id="{1A624A96-D6CD-0A94-CAB4-BBE4BD692D2D}"/>
              </a:ext>
            </a:extLst>
          </p:cNvPr>
          <p:cNvCxnSpPr>
            <a:cxnSpLocks/>
          </p:cNvCxnSpPr>
          <p:nvPr/>
        </p:nvCxnSpPr>
        <p:spPr>
          <a:xfrm flipH="1" flipV="1">
            <a:off x="7891889" y="6011797"/>
            <a:ext cx="7440" cy="392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4D0781F7-C36D-B69B-B3BA-D5C2BF23E8F1}"/>
                  </a:ext>
                </a:extLst>
              </p:cNvPr>
              <p:cNvSpPr txBox="1"/>
              <p:nvPr/>
            </p:nvSpPr>
            <p:spPr>
              <a:xfrm>
                <a:off x="7338376" y="4311006"/>
                <a:ext cx="1092429"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−1&gt;</m:t>
                          </m:r>
                        </m:sup>
                      </m:sSup>
                    </m:oMath>
                  </m:oMathPara>
                </a14:m>
                <a:endParaRPr lang="en-US" sz="2400" dirty="0"/>
              </a:p>
            </p:txBody>
          </p:sp>
        </mc:Choice>
        <mc:Fallback xmlns="">
          <p:sp>
            <p:nvSpPr>
              <p:cNvPr id="43" name="TextBox 42">
                <a:extLst>
                  <a:ext uri="{FF2B5EF4-FFF2-40B4-BE49-F238E27FC236}">
                    <a16:creationId xmlns:a16="http://schemas.microsoft.com/office/drawing/2014/main" id="{4D0781F7-C36D-B69B-B3BA-D5C2BF23E8F1}"/>
                  </a:ext>
                </a:extLst>
              </p:cNvPr>
              <p:cNvSpPr txBox="1">
                <a:spLocks noRot="1" noChangeAspect="1" noMove="1" noResize="1" noEditPoints="1" noAdjustHandles="1" noChangeArrowheads="1" noChangeShapeType="1" noTextEdit="1"/>
              </p:cNvSpPr>
              <p:nvPr/>
            </p:nvSpPr>
            <p:spPr>
              <a:xfrm>
                <a:off x="7338376" y="4311006"/>
                <a:ext cx="1092429" cy="369332"/>
              </a:xfrm>
              <a:prstGeom prst="rect">
                <a:avLst/>
              </a:prstGeom>
              <a:blipFill>
                <a:blip r:embed="rId15"/>
                <a:stretch>
                  <a:fillRect l="-1149" t="-13333" b="-23333"/>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7DAE5DAC-334A-0189-E573-72AD3922B1C8}"/>
              </a:ext>
            </a:extLst>
          </p:cNvPr>
          <p:cNvCxnSpPr>
            <a:cxnSpLocks/>
          </p:cNvCxnSpPr>
          <p:nvPr/>
        </p:nvCxnSpPr>
        <p:spPr>
          <a:xfrm flipH="1" flipV="1">
            <a:off x="7872289" y="4730138"/>
            <a:ext cx="7440" cy="392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7CCEDC13-F7D7-69F9-722F-59DD0F082712}"/>
                  </a:ext>
                </a:extLst>
              </p:cNvPr>
              <p:cNvSpPr txBox="1"/>
              <p:nvPr/>
            </p:nvSpPr>
            <p:spPr>
              <a:xfrm>
                <a:off x="8420428" y="2918804"/>
                <a:ext cx="3718069" cy="894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ea typeface="Cambria Math" panose="02040503050406030204" pitchFamily="18" charset="0"/>
                                    </a:rPr>
                                    <m:t>𝜕</m:t>
                                  </m:r>
                                  <m:sSup>
                                    <m:sSupPr>
                                      <m:ctrlPr>
                                        <a:rPr lang="en-US" sz="2400" i="1">
                                          <a:solidFill>
                                            <a:srgbClr val="FF0000"/>
                                          </a:solidFill>
                                          <a:latin typeface="Cambria Math" panose="02040503050406030204" pitchFamily="18" charset="0"/>
                                          <a:ea typeface="Cambria Math" panose="02040503050406030204" pitchFamily="18" charset="0"/>
                                        </a:rPr>
                                      </m:ctrlPr>
                                    </m:sSupPr>
                                    <m:e>
                                      <m:r>
                                        <a:rPr lang="en-CA" sz="2400" i="1">
                                          <a:solidFill>
                                            <a:srgbClr val="FF0000"/>
                                          </a:solidFill>
                                          <a:latin typeface="Cambria Math" panose="02040503050406030204" pitchFamily="18" charset="0"/>
                                          <a:ea typeface="Cambria Math" panose="02040503050406030204" pitchFamily="18" charset="0"/>
                                        </a:rPr>
                                        <m:t>𝑎</m:t>
                                      </m:r>
                                    </m:e>
                                    <m:sup>
                                      <m:r>
                                        <a:rPr lang="en-CA" sz="2400" i="1">
                                          <a:solidFill>
                                            <a:srgbClr val="FF0000"/>
                                          </a:solidFill>
                                          <a:latin typeface="Cambria Math" panose="02040503050406030204" pitchFamily="18" charset="0"/>
                                          <a:ea typeface="Cambria Math" panose="02040503050406030204" pitchFamily="18" charset="0"/>
                                        </a:rPr>
                                        <m:t>&lt;</m:t>
                                      </m:r>
                                      <m:r>
                                        <a:rPr lang="en-CA" sz="2400" i="1">
                                          <a:solidFill>
                                            <a:srgbClr val="FF0000"/>
                                          </a:solidFill>
                                          <a:latin typeface="Cambria Math" panose="02040503050406030204" pitchFamily="18" charset="0"/>
                                          <a:ea typeface="Cambria Math" panose="02040503050406030204" pitchFamily="18" charset="0"/>
                                        </a:rPr>
                                        <m:t>𝑖</m:t>
                                      </m:r>
                                      <m:r>
                                        <a:rPr lang="en-CA" sz="2400" i="1">
                                          <a:solidFill>
                                            <a:srgbClr val="FF0000"/>
                                          </a:solidFill>
                                          <a:latin typeface="Cambria Math" panose="02040503050406030204" pitchFamily="18" charset="0"/>
                                          <a:ea typeface="Cambria Math" panose="02040503050406030204" pitchFamily="18" charset="0"/>
                                        </a:rPr>
                                        <m:t>&gt;</m:t>
                                      </m:r>
                                    </m:sup>
                                  </m:sSup>
                                </m:num>
                                <m:den>
                                  <m:r>
                                    <a:rPr lang="en-US" sz="2400" i="1">
                                      <a:solidFill>
                                        <a:srgbClr val="FF0000"/>
                                      </a:solidFill>
                                      <a:latin typeface="Cambria Math" panose="02040503050406030204" pitchFamily="18" charset="0"/>
                                      <a:ea typeface="Cambria Math" panose="02040503050406030204" pitchFamily="18" charset="0"/>
                                    </a:rPr>
                                    <m:t>𝜕</m:t>
                                  </m:r>
                                  <m:sSup>
                                    <m:sSupPr>
                                      <m:ctrlPr>
                                        <a:rPr lang="en-US" sz="2400" i="1">
                                          <a:solidFill>
                                            <a:srgbClr val="FF0000"/>
                                          </a:solidFill>
                                          <a:latin typeface="Cambria Math" panose="02040503050406030204" pitchFamily="18" charset="0"/>
                                          <a:ea typeface="Cambria Math" panose="02040503050406030204" pitchFamily="18" charset="0"/>
                                        </a:rPr>
                                      </m:ctrlPr>
                                    </m:sSupPr>
                                    <m:e>
                                      <m:r>
                                        <a:rPr lang="en-CA" sz="2400" i="1">
                                          <a:solidFill>
                                            <a:srgbClr val="FF0000"/>
                                          </a:solidFill>
                                          <a:latin typeface="Cambria Math" panose="02040503050406030204" pitchFamily="18" charset="0"/>
                                          <a:ea typeface="Cambria Math" panose="02040503050406030204" pitchFamily="18" charset="0"/>
                                        </a:rPr>
                                        <m:t>𝑎</m:t>
                                      </m:r>
                                    </m:e>
                                    <m:sup>
                                      <m:r>
                                        <a:rPr lang="en-CA" sz="2400" i="1">
                                          <a:solidFill>
                                            <a:srgbClr val="FF0000"/>
                                          </a:solidFill>
                                          <a:latin typeface="Cambria Math" panose="02040503050406030204" pitchFamily="18" charset="0"/>
                                          <a:ea typeface="Cambria Math" panose="02040503050406030204" pitchFamily="18" charset="0"/>
                                        </a:rPr>
                                        <m:t>&lt;</m:t>
                                      </m:r>
                                      <m:r>
                                        <a:rPr lang="en-CA" sz="2400" i="1">
                                          <a:solidFill>
                                            <a:srgbClr val="FF0000"/>
                                          </a:solidFill>
                                          <a:latin typeface="Cambria Math" panose="02040503050406030204" pitchFamily="18" charset="0"/>
                                          <a:ea typeface="Cambria Math" panose="02040503050406030204" pitchFamily="18" charset="0"/>
                                        </a:rPr>
                                        <m:t>𝑖</m:t>
                                      </m:r>
                                      <m:r>
                                        <a:rPr lang="en-CA" sz="2400" i="1">
                                          <a:solidFill>
                                            <a:srgbClr val="FF0000"/>
                                          </a:solidFill>
                                          <a:latin typeface="Cambria Math" panose="02040503050406030204" pitchFamily="18" charset="0"/>
                                          <a:ea typeface="Cambria Math" panose="02040503050406030204" pitchFamily="18" charset="0"/>
                                        </a:rPr>
                                        <m:t>−1&gt;</m:t>
                                      </m:r>
                                    </m:sup>
                                  </m:sSup>
                                </m:den>
                              </m:f>
                            </m:e>
                          </m:d>
                        </m:e>
                        <m:sub>
                          <m:r>
                            <a:rPr lang="en-CA" sz="2400" b="0" i="1" smtClean="0">
                              <a:latin typeface="Cambria Math" panose="02040503050406030204" pitchFamily="18" charset="0"/>
                            </a:rPr>
                            <m:t>2</m:t>
                          </m:r>
                        </m:sub>
                      </m:sSub>
                      <m:r>
                        <a:rPr lang="en-CA" sz="2400" b="0" i="1" smtClean="0">
                          <a:latin typeface="Cambria Math" panose="02040503050406030204" pitchFamily="18" charset="0"/>
                        </a:rPr>
                        <m:t>&lt;1 </m:t>
                      </m:r>
                      <m:r>
                        <a:rPr lang="en-CA" sz="2400" b="0" i="1" smtClean="0">
                          <a:latin typeface="Cambria Math" panose="02040503050406030204" pitchFamily="18" charset="0"/>
                        </a:rPr>
                        <m:t>𝑉𝑎𝑛𝑖𝑠h𝑖𝑛𝑔</m:t>
                      </m:r>
                    </m:oMath>
                  </m:oMathPara>
                </a14:m>
                <a:endParaRPr lang="en-US" sz="2400" dirty="0"/>
              </a:p>
            </p:txBody>
          </p:sp>
        </mc:Choice>
        <mc:Fallback xmlns="">
          <p:sp>
            <p:nvSpPr>
              <p:cNvPr id="50" name="TextBox 49">
                <a:extLst>
                  <a:ext uri="{FF2B5EF4-FFF2-40B4-BE49-F238E27FC236}">
                    <a16:creationId xmlns:a16="http://schemas.microsoft.com/office/drawing/2014/main" id="{7CCEDC13-F7D7-69F9-722F-59DD0F082712}"/>
                  </a:ext>
                </a:extLst>
              </p:cNvPr>
              <p:cNvSpPr txBox="1">
                <a:spLocks noRot="1" noChangeAspect="1" noMove="1" noResize="1" noEditPoints="1" noAdjustHandles="1" noChangeArrowheads="1" noChangeShapeType="1" noTextEdit="1"/>
              </p:cNvSpPr>
              <p:nvPr/>
            </p:nvSpPr>
            <p:spPr>
              <a:xfrm>
                <a:off x="8420428" y="2918804"/>
                <a:ext cx="3718069" cy="894412"/>
              </a:xfrm>
              <a:prstGeom prst="rect">
                <a:avLst/>
              </a:prstGeom>
              <a:blipFill>
                <a:blip r:embed="rId16"/>
                <a:stretch>
                  <a:fillRect r="-2381" b="-69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75627C1-3258-7C8D-CC93-5679333B8500}"/>
                  </a:ext>
                </a:extLst>
              </p:cNvPr>
              <p:cNvSpPr txBox="1"/>
              <p:nvPr/>
            </p:nvSpPr>
            <p:spPr>
              <a:xfrm>
                <a:off x="8458412" y="1524821"/>
                <a:ext cx="3734099" cy="8944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d>
                            <m:dPr>
                              <m:begChr m:val="‖"/>
                              <m:endChr m:val="‖"/>
                              <m:ctrlPr>
                                <a:rPr lang="en-US" sz="2400" i="1" smtClean="0">
                                  <a:latin typeface="Cambria Math" panose="02040503050406030204" pitchFamily="18" charset="0"/>
                                </a:rPr>
                              </m:ctrlPr>
                            </m:dPr>
                            <m:e>
                              <m:f>
                                <m:fPr>
                                  <m:ctrlPr>
                                    <a:rPr lang="en-US"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ea typeface="Cambria Math" panose="02040503050406030204" pitchFamily="18" charset="0"/>
                                    </a:rPr>
                                    <m:t>𝜕</m:t>
                                  </m:r>
                                  <m:sSup>
                                    <m:sSupPr>
                                      <m:ctrlPr>
                                        <a:rPr lang="en-US" sz="2400" i="1">
                                          <a:solidFill>
                                            <a:srgbClr val="FF0000"/>
                                          </a:solidFill>
                                          <a:latin typeface="Cambria Math" panose="02040503050406030204" pitchFamily="18" charset="0"/>
                                          <a:ea typeface="Cambria Math" panose="02040503050406030204" pitchFamily="18" charset="0"/>
                                        </a:rPr>
                                      </m:ctrlPr>
                                    </m:sSupPr>
                                    <m:e>
                                      <m:r>
                                        <a:rPr lang="en-CA" sz="2400" i="1">
                                          <a:solidFill>
                                            <a:srgbClr val="FF0000"/>
                                          </a:solidFill>
                                          <a:latin typeface="Cambria Math" panose="02040503050406030204" pitchFamily="18" charset="0"/>
                                          <a:ea typeface="Cambria Math" panose="02040503050406030204" pitchFamily="18" charset="0"/>
                                        </a:rPr>
                                        <m:t>𝑎</m:t>
                                      </m:r>
                                    </m:e>
                                    <m:sup>
                                      <m:r>
                                        <a:rPr lang="en-CA" sz="2400" i="1">
                                          <a:solidFill>
                                            <a:srgbClr val="FF0000"/>
                                          </a:solidFill>
                                          <a:latin typeface="Cambria Math" panose="02040503050406030204" pitchFamily="18" charset="0"/>
                                          <a:ea typeface="Cambria Math" panose="02040503050406030204" pitchFamily="18" charset="0"/>
                                        </a:rPr>
                                        <m:t>&lt;</m:t>
                                      </m:r>
                                      <m:r>
                                        <a:rPr lang="en-CA" sz="2400" i="1">
                                          <a:solidFill>
                                            <a:srgbClr val="FF0000"/>
                                          </a:solidFill>
                                          <a:latin typeface="Cambria Math" panose="02040503050406030204" pitchFamily="18" charset="0"/>
                                          <a:ea typeface="Cambria Math" panose="02040503050406030204" pitchFamily="18" charset="0"/>
                                        </a:rPr>
                                        <m:t>𝑖</m:t>
                                      </m:r>
                                      <m:r>
                                        <a:rPr lang="en-CA" sz="2400" i="1">
                                          <a:solidFill>
                                            <a:srgbClr val="FF0000"/>
                                          </a:solidFill>
                                          <a:latin typeface="Cambria Math" panose="02040503050406030204" pitchFamily="18" charset="0"/>
                                          <a:ea typeface="Cambria Math" panose="02040503050406030204" pitchFamily="18" charset="0"/>
                                        </a:rPr>
                                        <m:t>&gt;</m:t>
                                      </m:r>
                                    </m:sup>
                                  </m:sSup>
                                </m:num>
                                <m:den>
                                  <m:r>
                                    <a:rPr lang="en-US" sz="2400" i="1">
                                      <a:solidFill>
                                        <a:srgbClr val="FF0000"/>
                                      </a:solidFill>
                                      <a:latin typeface="Cambria Math" panose="02040503050406030204" pitchFamily="18" charset="0"/>
                                      <a:ea typeface="Cambria Math" panose="02040503050406030204" pitchFamily="18" charset="0"/>
                                    </a:rPr>
                                    <m:t>𝜕</m:t>
                                  </m:r>
                                  <m:sSup>
                                    <m:sSupPr>
                                      <m:ctrlPr>
                                        <a:rPr lang="en-US" sz="2400" i="1">
                                          <a:solidFill>
                                            <a:srgbClr val="FF0000"/>
                                          </a:solidFill>
                                          <a:latin typeface="Cambria Math" panose="02040503050406030204" pitchFamily="18" charset="0"/>
                                          <a:ea typeface="Cambria Math" panose="02040503050406030204" pitchFamily="18" charset="0"/>
                                        </a:rPr>
                                      </m:ctrlPr>
                                    </m:sSupPr>
                                    <m:e>
                                      <m:r>
                                        <a:rPr lang="en-CA" sz="2400" i="1">
                                          <a:solidFill>
                                            <a:srgbClr val="FF0000"/>
                                          </a:solidFill>
                                          <a:latin typeface="Cambria Math" panose="02040503050406030204" pitchFamily="18" charset="0"/>
                                          <a:ea typeface="Cambria Math" panose="02040503050406030204" pitchFamily="18" charset="0"/>
                                        </a:rPr>
                                        <m:t>𝑎</m:t>
                                      </m:r>
                                    </m:e>
                                    <m:sup>
                                      <m:r>
                                        <a:rPr lang="en-CA" sz="2400" i="1">
                                          <a:solidFill>
                                            <a:srgbClr val="FF0000"/>
                                          </a:solidFill>
                                          <a:latin typeface="Cambria Math" panose="02040503050406030204" pitchFamily="18" charset="0"/>
                                          <a:ea typeface="Cambria Math" panose="02040503050406030204" pitchFamily="18" charset="0"/>
                                        </a:rPr>
                                        <m:t>&lt;</m:t>
                                      </m:r>
                                      <m:r>
                                        <a:rPr lang="en-CA" sz="2400" i="1">
                                          <a:solidFill>
                                            <a:srgbClr val="FF0000"/>
                                          </a:solidFill>
                                          <a:latin typeface="Cambria Math" panose="02040503050406030204" pitchFamily="18" charset="0"/>
                                          <a:ea typeface="Cambria Math" panose="02040503050406030204" pitchFamily="18" charset="0"/>
                                        </a:rPr>
                                        <m:t>𝑖</m:t>
                                      </m:r>
                                      <m:r>
                                        <a:rPr lang="en-CA" sz="2400" i="1">
                                          <a:solidFill>
                                            <a:srgbClr val="FF0000"/>
                                          </a:solidFill>
                                          <a:latin typeface="Cambria Math" panose="02040503050406030204" pitchFamily="18" charset="0"/>
                                          <a:ea typeface="Cambria Math" panose="02040503050406030204" pitchFamily="18" charset="0"/>
                                        </a:rPr>
                                        <m:t>−1&gt;</m:t>
                                      </m:r>
                                    </m:sup>
                                  </m:sSup>
                                </m:den>
                              </m:f>
                            </m:e>
                          </m:d>
                        </m:e>
                        <m:sub>
                          <m:r>
                            <a:rPr lang="en-CA" sz="2400" b="0" i="1" smtClean="0">
                              <a:latin typeface="Cambria Math" panose="02040503050406030204" pitchFamily="18" charset="0"/>
                            </a:rPr>
                            <m:t>2</m:t>
                          </m:r>
                        </m:sub>
                      </m:sSub>
                      <m:r>
                        <a:rPr lang="en-CA" sz="2400" b="0" i="1" smtClean="0">
                          <a:latin typeface="Cambria Math" panose="02040503050406030204" pitchFamily="18" charset="0"/>
                        </a:rPr>
                        <m:t>&gt;1 </m:t>
                      </m:r>
                      <m:r>
                        <a:rPr lang="en-CA" sz="2400" b="0" i="1" smtClean="0">
                          <a:latin typeface="Cambria Math" panose="02040503050406030204" pitchFamily="18" charset="0"/>
                        </a:rPr>
                        <m:t>𝐸𝑥𝑝𝑙𝑜𝑑𝑖𝑛𝑔</m:t>
                      </m:r>
                    </m:oMath>
                  </m:oMathPara>
                </a14:m>
                <a:endParaRPr lang="en-US" sz="2400" dirty="0"/>
              </a:p>
            </p:txBody>
          </p:sp>
        </mc:Choice>
        <mc:Fallback xmlns="">
          <p:sp>
            <p:nvSpPr>
              <p:cNvPr id="52" name="TextBox 51">
                <a:extLst>
                  <a:ext uri="{FF2B5EF4-FFF2-40B4-BE49-F238E27FC236}">
                    <a16:creationId xmlns:a16="http://schemas.microsoft.com/office/drawing/2014/main" id="{B75627C1-3258-7C8D-CC93-5679333B8500}"/>
                  </a:ext>
                </a:extLst>
              </p:cNvPr>
              <p:cNvSpPr txBox="1">
                <a:spLocks noRot="1" noChangeAspect="1" noMove="1" noResize="1" noEditPoints="1" noAdjustHandles="1" noChangeArrowheads="1" noChangeShapeType="1" noTextEdit="1"/>
              </p:cNvSpPr>
              <p:nvPr/>
            </p:nvSpPr>
            <p:spPr>
              <a:xfrm>
                <a:off x="8458412" y="1524821"/>
                <a:ext cx="3734099" cy="894412"/>
              </a:xfrm>
              <a:prstGeom prst="rect">
                <a:avLst/>
              </a:prstGeom>
              <a:blipFill>
                <a:blip r:embed="rId17"/>
                <a:stretch>
                  <a:fillRect r="-2034" b="-7042"/>
                </a:stretch>
              </a:blipFill>
            </p:spPr>
            <p:txBody>
              <a:bodyPr/>
              <a:lstStyle/>
              <a:p>
                <a:r>
                  <a:rPr lang="en-US">
                    <a:noFill/>
                  </a:rPr>
                  <a:t> </a:t>
                </a:r>
              </a:p>
            </p:txBody>
          </p:sp>
        </mc:Fallback>
      </mc:AlternateContent>
    </p:spTree>
    <p:extLst>
      <p:ext uri="{BB962C8B-B14F-4D97-AF65-F5344CB8AC3E}">
        <p14:creationId xmlns:p14="http://schemas.microsoft.com/office/powerpoint/2010/main" val="5211520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519AA-94FF-B15D-6106-2236AFAE0D2B}"/>
              </a:ext>
            </a:extLst>
          </p:cNvPr>
          <p:cNvSpPr>
            <a:spLocks noGrp="1"/>
          </p:cNvSpPr>
          <p:nvPr>
            <p:ph type="title"/>
          </p:nvPr>
        </p:nvSpPr>
        <p:spPr/>
        <p:txBody>
          <a:bodyPr/>
          <a:lstStyle/>
          <a:p>
            <a:r>
              <a:rPr lang="en-US" dirty="0"/>
              <a:t>Solutions for vanishing gradient problem</a:t>
            </a:r>
          </a:p>
        </p:txBody>
      </p:sp>
      <p:sp>
        <p:nvSpPr>
          <p:cNvPr id="3" name="Content Placeholder 2">
            <a:extLst>
              <a:ext uri="{FF2B5EF4-FFF2-40B4-BE49-F238E27FC236}">
                <a16:creationId xmlns:a16="http://schemas.microsoft.com/office/drawing/2014/main" id="{DE4B0DA1-9027-E584-A5E7-C6DF0C624D28}"/>
              </a:ext>
            </a:extLst>
          </p:cNvPr>
          <p:cNvSpPr>
            <a:spLocks noGrp="1"/>
          </p:cNvSpPr>
          <p:nvPr>
            <p:ph idx="1"/>
          </p:nvPr>
        </p:nvSpPr>
        <p:spPr/>
        <p:txBody>
          <a:bodyPr/>
          <a:lstStyle/>
          <a:p>
            <a:r>
              <a:rPr lang="en-CA" dirty="0"/>
              <a:t>Using </a:t>
            </a:r>
            <a:r>
              <a:rPr lang="en-CA" dirty="0" err="1"/>
              <a:t>ReLU</a:t>
            </a:r>
            <a:r>
              <a:rPr lang="en-CA" dirty="0"/>
              <a:t> activation function.</a:t>
            </a:r>
          </a:p>
          <a:p>
            <a:r>
              <a:rPr lang="en-CA" dirty="0"/>
              <a:t>Gated Recurrent Unit (GRU)</a:t>
            </a:r>
          </a:p>
          <a:p>
            <a:r>
              <a:rPr lang="en-CA" dirty="0"/>
              <a:t>Long-Short Term Memory (LSTM)</a:t>
            </a:r>
          </a:p>
          <a:p>
            <a:r>
              <a:rPr lang="en-CA" dirty="0"/>
              <a:t>Initialize the weight matrix, </a:t>
            </a:r>
            <a:r>
              <a:rPr lang="en-CA" b="1" dirty="0"/>
              <a:t>W</a:t>
            </a:r>
            <a:r>
              <a:rPr lang="en-CA" dirty="0"/>
              <a:t>,</a:t>
            </a:r>
            <a:r>
              <a:rPr lang="en-CA" i="1" dirty="0"/>
              <a:t> </a:t>
            </a:r>
            <a:r>
              <a:rPr lang="en-CA" dirty="0"/>
              <a:t>with an orthogonal matrix, use it for the entire training (multiplications of orthogonal matrices doesn’t explode or vanish).</a:t>
            </a:r>
          </a:p>
          <a:p>
            <a:endParaRPr lang="en-CA" dirty="0"/>
          </a:p>
          <a:p>
            <a:endParaRPr lang="en-US" dirty="0"/>
          </a:p>
        </p:txBody>
      </p:sp>
    </p:spTree>
    <p:extLst>
      <p:ext uri="{BB962C8B-B14F-4D97-AF65-F5344CB8AC3E}">
        <p14:creationId xmlns:p14="http://schemas.microsoft.com/office/powerpoint/2010/main" val="36412964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 name="Group 44">
            <a:extLst>
              <a:ext uri="{FF2B5EF4-FFF2-40B4-BE49-F238E27FC236}">
                <a16:creationId xmlns:a16="http://schemas.microsoft.com/office/drawing/2014/main" id="{9F3532F3-7952-DB6B-EF5E-E69500520C8D}"/>
              </a:ext>
            </a:extLst>
          </p:cNvPr>
          <p:cNvGrpSpPr/>
          <p:nvPr/>
        </p:nvGrpSpPr>
        <p:grpSpPr>
          <a:xfrm>
            <a:off x="85744" y="889040"/>
            <a:ext cx="6798434" cy="3686365"/>
            <a:chOff x="231518" y="11637"/>
            <a:chExt cx="8030651" cy="4283043"/>
          </a:xfrm>
        </p:grpSpPr>
        <p:grpSp>
          <p:nvGrpSpPr>
            <p:cNvPr id="31" name="Group 30">
              <a:extLst>
                <a:ext uri="{FF2B5EF4-FFF2-40B4-BE49-F238E27FC236}">
                  <a16:creationId xmlns:a16="http://schemas.microsoft.com/office/drawing/2014/main" id="{349C9944-0C7A-2BEA-69FD-953F3EFA4916}"/>
                </a:ext>
              </a:extLst>
            </p:cNvPr>
            <p:cNvGrpSpPr/>
            <p:nvPr/>
          </p:nvGrpSpPr>
          <p:grpSpPr>
            <a:xfrm>
              <a:off x="1271588" y="671512"/>
              <a:ext cx="5665606" cy="3471863"/>
              <a:chOff x="128588" y="314323"/>
              <a:chExt cx="5665606" cy="3471863"/>
            </a:xfrm>
          </p:grpSpPr>
          <p:sp>
            <p:nvSpPr>
              <p:cNvPr id="4" name="Rounded Rectangle 3">
                <a:extLst>
                  <a:ext uri="{FF2B5EF4-FFF2-40B4-BE49-F238E27FC236}">
                    <a16:creationId xmlns:a16="http://schemas.microsoft.com/office/drawing/2014/main" id="{B4E9E7B0-0A57-66F6-FDB6-B0AD6DAEAB96}"/>
                  </a:ext>
                </a:extLst>
              </p:cNvPr>
              <p:cNvSpPr/>
              <p:nvPr/>
            </p:nvSpPr>
            <p:spPr>
              <a:xfrm>
                <a:off x="714375" y="314323"/>
                <a:ext cx="5079819" cy="2892262"/>
              </a:xfrm>
              <a:prstGeom prst="roundRect">
                <a:avLst/>
              </a:prstGeom>
              <a:solidFill>
                <a:srgbClr val="FFFF00">
                  <a:alpha val="3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63E4DBD0-3635-980C-0EEA-EBF38E3700DB}"/>
                  </a:ext>
                </a:extLst>
              </p:cNvPr>
              <p:cNvGrpSpPr/>
              <p:nvPr/>
            </p:nvGrpSpPr>
            <p:grpSpPr>
              <a:xfrm>
                <a:off x="128588" y="1028700"/>
                <a:ext cx="4452932" cy="2757486"/>
                <a:chOff x="271463" y="1114425"/>
                <a:chExt cx="4452932" cy="2757486"/>
              </a:xfrm>
            </p:grpSpPr>
            <p:sp>
              <p:nvSpPr>
                <p:cNvPr id="16" name="Frame 15">
                  <a:extLst>
                    <a:ext uri="{FF2B5EF4-FFF2-40B4-BE49-F238E27FC236}">
                      <a16:creationId xmlns:a16="http://schemas.microsoft.com/office/drawing/2014/main" id="{FFD5CDC5-2109-E428-9BCE-BE55045FA888}"/>
                    </a:ext>
                  </a:extLst>
                </p:cNvPr>
                <p:cNvSpPr/>
                <p:nvPr/>
              </p:nvSpPr>
              <p:spPr>
                <a:xfrm>
                  <a:off x="2131720" y="1114425"/>
                  <a:ext cx="1883067" cy="598203"/>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D0DDB84A-FD76-8D5A-C35E-228744270237}"/>
                    </a:ext>
                  </a:extLst>
                </p:cNvPr>
                <p:cNvSpPr/>
                <p:nvPr/>
              </p:nvSpPr>
              <p:spPr>
                <a:xfrm>
                  <a:off x="2155528" y="2052641"/>
                  <a:ext cx="1883067" cy="598203"/>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9" name="Group 28">
                  <a:extLst>
                    <a:ext uri="{FF2B5EF4-FFF2-40B4-BE49-F238E27FC236}">
                      <a16:creationId xmlns:a16="http://schemas.microsoft.com/office/drawing/2014/main" id="{B63BAFE6-CAD7-3C9B-BC45-B75390D17AF8}"/>
                    </a:ext>
                  </a:extLst>
                </p:cNvPr>
                <p:cNvGrpSpPr/>
                <p:nvPr/>
              </p:nvGrpSpPr>
              <p:grpSpPr>
                <a:xfrm>
                  <a:off x="271463" y="1169342"/>
                  <a:ext cx="4452932" cy="2702569"/>
                  <a:chOff x="271463" y="1169342"/>
                  <a:chExt cx="4452932" cy="2702569"/>
                </a:xfrm>
              </p:grpSpPr>
              <p:sp>
                <p:nvSpPr>
                  <p:cNvPr id="19" name="TextBox 18">
                    <a:extLst>
                      <a:ext uri="{FF2B5EF4-FFF2-40B4-BE49-F238E27FC236}">
                        <a16:creationId xmlns:a16="http://schemas.microsoft.com/office/drawing/2014/main" id="{6B65144C-8ADE-3C9B-352D-7A8F31427658}"/>
                      </a:ext>
                    </a:extLst>
                  </p:cNvPr>
                  <p:cNvSpPr txBox="1"/>
                  <p:nvPr/>
                </p:nvSpPr>
                <p:spPr>
                  <a:xfrm>
                    <a:off x="2165059" y="1169342"/>
                    <a:ext cx="1927933" cy="500631"/>
                  </a:xfrm>
                  <a:prstGeom prst="rect">
                    <a:avLst/>
                  </a:prstGeom>
                  <a:noFill/>
                </p:spPr>
                <p:txBody>
                  <a:bodyPr wrap="none" rtlCol="0">
                    <a:spAutoFit/>
                  </a:bodyPr>
                  <a:lstStyle/>
                  <a:p>
                    <a:r>
                      <a:rPr lang="en-US" sz="2200" dirty="0"/>
                      <a:t>Update Gate</a:t>
                    </a:r>
                  </a:p>
                </p:txBody>
              </p:sp>
              <p:sp>
                <p:nvSpPr>
                  <p:cNvPr id="21" name="TextBox 20">
                    <a:extLst>
                      <a:ext uri="{FF2B5EF4-FFF2-40B4-BE49-F238E27FC236}">
                        <a16:creationId xmlns:a16="http://schemas.microsoft.com/office/drawing/2014/main" id="{BE6F49E8-3148-43AC-F409-198C3C33EA20}"/>
                      </a:ext>
                    </a:extLst>
                  </p:cNvPr>
                  <p:cNvSpPr txBox="1"/>
                  <p:nvPr/>
                </p:nvSpPr>
                <p:spPr>
                  <a:xfrm>
                    <a:off x="2188867" y="2107558"/>
                    <a:ext cx="1535549" cy="461665"/>
                  </a:xfrm>
                  <a:prstGeom prst="rect">
                    <a:avLst/>
                  </a:prstGeom>
                  <a:noFill/>
                </p:spPr>
                <p:txBody>
                  <a:bodyPr wrap="none" rtlCol="0">
                    <a:spAutoFit/>
                  </a:bodyPr>
                  <a:lstStyle/>
                  <a:p>
                    <a:r>
                      <a:rPr lang="en-US" sz="2400" dirty="0"/>
                      <a:t>Reset Gate</a:t>
                    </a:r>
                  </a:p>
                </p:txBody>
              </p:sp>
              <p:grpSp>
                <p:nvGrpSpPr>
                  <p:cNvPr id="15" name="Group 14">
                    <a:extLst>
                      <a:ext uri="{FF2B5EF4-FFF2-40B4-BE49-F238E27FC236}">
                        <a16:creationId xmlns:a16="http://schemas.microsoft.com/office/drawing/2014/main" id="{BE98BDBD-A8A0-91C0-D19D-6014D0E199A7}"/>
                      </a:ext>
                    </a:extLst>
                  </p:cNvPr>
                  <p:cNvGrpSpPr/>
                  <p:nvPr/>
                </p:nvGrpSpPr>
                <p:grpSpPr>
                  <a:xfrm>
                    <a:off x="271463" y="1400175"/>
                    <a:ext cx="1857375" cy="965594"/>
                    <a:chOff x="271463" y="1400175"/>
                    <a:chExt cx="1857375" cy="965594"/>
                  </a:xfrm>
                </p:grpSpPr>
                <p:cxnSp>
                  <p:nvCxnSpPr>
                    <p:cNvPr id="8" name="Straight Connector 7">
                      <a:extLst>
                        <a:ext uri="{FF2B5EF4-FFF2-40B4-BE49-F238E27FC236}">
                          <a16:creationId xmlns:a16="http://schemas.microsoft.com/office/drawing/2014/main" id="{7574F44C-3AED-E959-BF06-E5BBBD6ABD4A}"/>
                        </a:ext>
                      </a:extLst>
                    </p:cNvPr>
                    <p:cNvCxnSpPr>
                      <a:cxnSpLocks/>
                    </p:cNvCxnSpPr>
                    <p:nvPr/>
                  </p:nvCxnSpPr>
                  <p:spPr>
                    <a:xfrm>
                      <a:off x="271463" y="1893092"/>
                      <a:ext cx="117157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76ABD24-5F30-138B-D045-44A0E3A49C95}"/>
                        </a:ext>
                      </a:extLst>
                    </p:cNvPr>
                    <p:cNvCxnSpPr>
                      <a:cxnSpLocks/>
                    </p:cNvCxnSpPr>
                    <p:nvPr/>
                  </p:nvCxnSpPr>
                  <p:spPr>
                    <a:xfrm>
                      <a:off x="1443038" y="1420414"/>
                      <a:ext cx="0" cy="9453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DC351B5-675C-259E-1F33-998267177051}"/>
                        </a:ext>
                      </a:extLst>
                    </p:cNvPr>
                    <p:cNvCxnSpPr/>
                    <p:nvPr/>
                  </p:nvCxnSpPr>
                  <p:spPr>
                    <a:xfrm>
                      <a:off x="1419226" y="1400175"/>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598D79B-387A-9F75-D3CF-4E93FE8BE2AF}"/>
                        </a:ext>
                      </a:extLst>
                    </p:cNvPr>
                    <p:cNvCxnSpPr/>
                    <p:nvPr/>
                  </p:nvCxnSpPr>
                  <p:spPr>
                    <a:xfrm>
                      <a:off x="1443038" y="2365769"/>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9F86E4D4-94FD-B317-92FB-FD9F799E2287}"/>
                      </a:ext>
                    </a:extLst>
                  </p:cNvPr>
                  <p:cNvCxnSpPr/>
                  <p:nvPr/>
                </p:nvCxnSpPr>
                <p:spPr>
                  <a:xfrm>
                    <a:off x="4038595" y="1387075"/>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ACAFF8A-CB76-B4F9-737F-4C31C6559A3C}"/>
                      </a:ext>
                    </a:extLst>
                  </p:cNvPr>
                  <p:cNvCxnSpPr/>
                  <p:nvPr/>
                </p:nvCxnSpPr>
                <p:spPr>
                  <a:xfrm>
                    <a:off x="4038595" y="2346719"/>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62D4E6F-FD4C-3495-CBE2-FEEABC782C30}"/>
                      </a:ext>
                    </a:extLst>
                  </p:cNvPr>
                  <p:cNvCxnSpPr>
                    <a:cxnSpLocks/>
                  </p:cNvCxnSpPr>
                  <p:nvPr/>
                </p:nvCxnSpPr>
                <p:spPr>
                  <a:xfrm flipV="1">
                    <a:off x="1900238" y="2365769"/>
                    <a:ext cx="0" cy="150614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4EA07E2E-B3DF-9C56-2E7C-10336E767363}"/>
                    </a:ext>
                  </a:extLst>
                </p:cNvPr>
                <p:cNvSpPr txBox="1"/>
                <p:nvPr/>
              </p:nvSpPr>
              <p:spPr>
                <a:xfrm>
                  <a:off x="1962686" y="3833015"/>
                  <a:ext cx="88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oMath>
                    </m:oMathPara>
                  </a14:m>
                  <a:endParaRPr lang="en-US" sz="2400" dirty="0"/>
                </a:p>
              </p:txBody>
            </p:sp>
          </mc:Choice>
          <mc:Fallback xmlns="">
            <p:sp>
              <p:nvSpPr>
                <p:cNvPr id="27" name="TextBox 26">
                  <a:extLst>
                    <a:ext uri="{FF2B5EF4-FFF2-40B4-BE49-F238E27FC236}">
                      <a16:creationId xmlns:a16="http://schemas.microsoft.com/office/drawing/2014/main" id="{4EA07E2E-B3DF-9C56-2E7C-10336E767363}"/>
                    </a:ext>
                  </a:extLst>
                </p:cNvPr>
                <p:cNvSpPr txBox="1">
                  <a:spLocks noRot="1" noChangeAspect="1" noMove="1" noResize="1" noEditPoints="1" noAdjustHandles="1" noChangeArrowheads="1" noChangeShapeType="1" noTextEdit="1"/>
                </p:cNvSpPr>
                <p:nvPr/>
              </p:nvSpPr>
              <p:spPr>
                <a:xfrm>
                  <a:off x="1962686" y="3833015"/>
                  <a:ext cx="882293"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A39813E4-C0EE-914D-8EE9-789A0FD0BE27}"/>
                    </a:ext>
                  </a:extLst>
                </p:cNvPr>
                <p:cNvSpPr txBox="1"/>
                <p:nvPr/>
              </p:nvSpPr>
              <p:spPr>
                <a:xfrm>
                  <a:off x="231518" y="1984092"/>
                  <a:ext cx="117436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−1&gt;</m:t>
                            </m:r>
                          </m:sup>
                        </m:sSup>
                      </m:oMath>
                    </m:oMathPara>
                  </a14:m>
                  <a:endParaRPr lang="en-US" sz="2400" dirty="0"/>
                </a:p>
              </p:txBody>
            </p:sp>
          </mc:Choice>
          <mc:Fallback xmlns="">
            <p:sp>
              <p:nvSpPr>
                <p:cNvPr id="32" name="TextBox 31">
                  <a:extLst>
                    <a:ext uri="{FF2B5EF4-FFF2-40B4-BE49-F238E27FC236}">
                      <a16:creationId xmlns:a16="http://schemas.microsoft.com/office/drawing/2014/main" id="{A39813E4-C0EE-914D-8EE9-789A0FD0BE27}"/>
                    </a:ext>
                  </a:extLst>
                </p:cNvPr>
                <p:cNvSpPr txBox="1">
                  <a:spLocks noRot="1" noChangeAspect="1" noMove="1" noResize="1" noEditPoints="1" noAdjustHandles="1" noChangeArrowheads="1" noChangeShapeType="1" noTextEdit="1"/>
                </p:cNvSpPr>
                <p:nvPr/>
              </p:nvSpPr>
              <p:spPr>
                <a:xfrm>
                  <a:off x="231518" y="1984092"/>
                  <a:ext cx="1174360" cy="46166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BC9D48A1-9E07-12D4-D749-8ADFC772F9F1}"/>
                    </a:ext>
                  </a:extLst>
                </p:cNvPr>
                <p:cNvSpPr txBox="1"/>
                <p:nvPr/>
              </p:nvSpPr>
              <p:spPr>
                <a:xfrm>
                  <a:off x="280982" y="2850216"/>
                  <a:ext cx="11721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h</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−1&gt;</m:t>
                            </m:r>
                          </m:sup>
                        </m:sSup>
                      </m:oMath>
                    </m:oMathPara>
                  </a14:m>
                  <a:endParaRPr lang="en-US" sz="2400" dirty="0"/>
                </a:p>
              </p:txBody>
            </p:sp>
          </mc:Choice>
          <mc:Fallback xmlns="">
            <p:sp>
              <p:nvSpPr>
                <p:cNvPr id="33" name="TextBox 32">
                  <a:extLst>
                    <a:ext uri="{FF2B5EF4-FFF2-40B4-BE49-F238E27FC236}">
                      <a16:creationId xmlns:a16="http://schemas.microsoft.com/office/drawing/2014/main" id="{BC9D48A1-9E07-12D4-D749-8ADFC772F9F1}"/>
                    </a:ext>
                  </a:extLst>
                </p:cNvPr>
                <p:cNvSpPr txBox="1">
                  <a:spLocks noRot="1" noChangeAspect="1" noMove="1" noResize="1" noEditPoints="1" noAdjustHandles="1" noChangeArrowheads="1" noChangeShapeType="1" noTextEdit="1"/>
                </p:cNvSpPr>
                <p:nvPr/>
              </p:nvSpPr>
              <p:spPr>
                <a:xfrm>
                  <a:off x="280982" y="2850216"/>
                  <a:ext cx="1172116" cy="461665"/>
                </a:xfrm>
                <a:prstGeom prst="rect">
                  <a:avLst/>
                </a:prstGeom>
                <a:blipFill>
                  <a:blip r:embed="rId4"/>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156DAEA9-9CDC-7A05-FC95-7BBE483BFAE4}"/>
                </a:ext>
              </a:extLst>
            </p:cNvPr>
            <p:cNvSpPr txBox="1"/>
            <p:nvPr/>
          </p:nvSpPr>
          <p:spPr>
            <a:xfrm>
              <a:off x="580138" y="2463320"/>
              <a:ext cx="386644" cy="369332"/>
            </a:xfrm>
            <a:prstGeom prst="rect">
              <a:avLst/>
            </a:prstGeom>
            <a:noFill/>
          </p:spPr>
          <p:txBody>
            <a:bodyPr wrap="none" rtlCol="0">
              <a:spAutoFit/>
            </a:bodyPr>
            <a:lstStyle/>
            <a:p>
              <a:r>
                <a:rPr lang="en-US" dirty="0"/>
                <a:t>or</a:t>
              </a:r>
            </a:p>
          </p:txBody>
        </p:sp>
        <p:grpSp>
          <p:nvGrpSpPr>
            <p:cNvPr id="44" name="Group 43">
              <a:extLst>
                <a:ext uri="{FF2B5EF4-FFF2-40B4-BE49-F238E27FC236}">
                  <a16:creationId xmlns:a16="http://schemas.microsoft.com/office/drawing/2014/main" id="{335D76AE-C80F-081E-B63A-8F1EB92C156F}"/>
                </a:ext>
              </a:extLst>
            </p:cNvPr>
            <p:cNvGrpSpPr/>
            <p:nvPr/>
          </p:nvGrpSpPr>
          <p:grpSpPr>
            <a:xfrm>
              <a:off x="6178044" y="11637"/>
              <a:ext cx="2084125" cy="2254770"/>
              <a:chOff x="6178044" y="11637"/>
              <a:chExt cx="2084125" cy="2254770"/>
            </a:xfrm>
          </p:grpSpPr>
          <p:cxnSp>
            <p:nvCxnSpPr>
              <p:cNvPr id="37" name="Straight Arrow Connector 36">
                <a:extLst>
                  <a:ext uri="{FF2B5EF4-FFF2-40B4-BE49-F238E27FC236}">
                    <a16:creationId xmlns:a16="http://schemas.microsoft.com/office/drawing/2014/main" id="{A8707CB1-01F6-BC8F-9A41-1BD24CE04335}"/>
                  </a:ext>
                </a:extLst>
              </p:cNvPr>
              <p:cNvCxnSpPr>
                <a:cxnSpLocks/>
              </p:cNvCxnSpPr>
              <p:nvPr/>
            </p:nvCxnSpPr>
            <p:spPr>
              <a:xfrm>
                <a:off x="6178044" y="2248546"/>
                <a:ext cx="1300162" cy="17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A6D307B-3DE7-0F11-FD51-D530966BC558}"/>
                  </a:ext>
                </a:extLst>
              </p:cNvPr>
              <p:cNvCxnSpPr>
                <a:cxnSpLocks/>
              </p:cNvCxnSpPr>
              <p:nvPr/>
            </p:nvCxnSpPr>
            <p:spPr>
              <a:xfrm flipV="1">
                <a:off x="6444742" y="356640"/>
                <a:ext cx="0" cy="1891906"/>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39DE7A6D-4573-9F98-9CC4-FAB84F445D52}"/>
                      </a:ext>
                    </a:extLst>
                  </p:cNvPr>
                  <p:cNvSpPr txBox="1"/>
                  <p:nvPr/>
                </p:nvSpPr>
                <p:spPr>
                  <a:xfrm>
                    <a:off x="7381159" y="1784883"/>
                    <a:ext cx="8810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oMath>
                      </m:oMathPara>
                    </a14:m>
                    <a:endParaRPr lang="en-US" sz="2400" dirty="0"/>
                  </a:p>
                </p:txBody>
              </p:sp>
            </mc:Choice>
            <mc:Fallback xmlns="">
              <p:sp>
                <p:nvSpPr>
                  <p:cNvPr id="41" name="TextBox 40">
                    <a:extLst>
                      <a:ext uri="{FF2B5EF4-FFF2-40B4-BE49-F238E27FC236}">
                        <a16:creationId xmlns:a16="http://schemas.microsoft.com/office/drawing/2014/main" id="{39DE7A6D-4573-9F98-9CC4-FAB84F445D52}"/>
                      </a:ext>
                    </a:extLst>
                  </p:cNvPr>
                  <p:cNvSpPr txBox="1">
                    <a:spLocks noRot="1" noChangeAspect="1" noMove="1" noResize="1" noEditPoints="1" noAdjustHandles="1" noChangeArrowheads="1" noChangeShapeType="1" noTextEdit="1"/>
                  </p:cNvSpPr>
                  <p:nvPr/>
                </p:nvSpPr>
                <p:spPr>
                  <a:xfrm>
                    <a:off x="7381159" y="1784883"/>
                    <a:ext cx="881010" cy="461665"/>
                  </a:xfrm>
                  <a:prstGeom prst="rect">
                    <a:avLst/>
                  </a:prstGeom>
                  <a:blipFill>
                    <a:blip r:embed="rId5"/>
                    <a:stretch>
                      <a:fillRect r="-5085"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E221A22E-2C16-81B6-BF5B-CAA52A043B22}"/>
                      </a:ext>
                    </a:extLst>
                  </p:cNvPr>
                  <p:cNvSpPr txBox="1"/>
                  <p:nvPr/>
                </p:nvSpPr>
                <p:spPr>
                  <a:xfrm>
                    <a:off x="6451271" y="11637"/>
                    <a:ext cx="888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oMath>
                      </m:oMathPara>
                    </a14:m>
                    <a:endParaRPr lang="en-US" sz="2400" dirty="0"/>
                  </a:p>
                </p:txBody>
              </p:sp>
            </mc:Choice>
            <mc:Fallback xmlns="">
              <p:sp>
                <p:nvSpPr>
                  <p:cNvPr id="42" name="TextBox 41">
                    <a:extLst>
                      <a:ext uri="{FF2B5EF4-FFF2-40B4-BE49-F238E27FC236}">
                        <a16:creationId xmlns:a16="http://schemas.microsoft.com/office/drawing/2014/main" id="{E221A22E-2C16-81B6-BF5B-CAA52A043B22}"/>
                      </a:ext>
                    </a:extLst>
                  </p:cNvPr>
                  <p:cNvSpPr txBox="1">
                    <a:spLocks noRot="1" noChangeAspect="1" noMove="1" noResize="1" noEditPoints="1" noAdjustHandles="1" noChangeArrowheads="1" noChangeShapeType="1" noTextEdit="1"/>
                  </p:cNvSpPr>
                  <p:nvPr/>
                </p:nvSpPr>
                <p:spPr>
                  <a:xfrm>
                    <a:off x="6451271" y="11637"/>
                    <a:ext cx="888512" cy="461665"/>
                  </a:xfrm>
                  <a:prstGeom prst="rect">
                    <a:avLst/>
                  </a:prstGeom>
                  <a:blipFill>
                    <a:blip r:embed="rId6"/>
                    <a:stretch>
                      <a:fillRect l="-1667" r="-3333" b="-25000"/>
                    </a:stretch>
                  </a:blipFill>
                </p:spPr>
                <p:txBody>
                  <a:bodyPr/>
                  <a:lstStyle/>
                  <a:p>
                    <a:r>
                      <a:rPr lang="en-US">
                        <a:noFill/>
                      </a:rPr>
                      <a:t> </a:t>
                    </a:r>
                  </a:p>
                </p:txBody>
              </p:sp>
            </mc:Fallback>
          </mc:AlternateContent>
        </p:grpSp>
      </p:grpSp>
      <p:sp>
        <p:nvSpPr>
          <p:cNvPr id="43" name="TextBox 42">
            <a:extLst>
              <a:ext uri="{FF2B5EF4-FFF2-40B4-BE49-F238E27FC236}">
                <a16:creationId xmlns:a16="http://schemas.microsoft.com/office/drawing/2014/main" id="{A7544297-1913-3AFD-A25E-AE36405FE17C}"/>
              </a:ext>
            </a:extLst>
          </p:cNvPr>
          <p:cNvSpPr txBox="1"/>
          <p:nvPr/>
        </p:nvSpPr>
        <p:spPr>
          <a:xfrm>
            <a:off x="2561202" y="4136409"/>
            <a:ext cx="7392272" cy="954107"/>
          </a:xfrm>
          <a:prstGeom prst="rect">
            <a:avLst/>
          </a:prstGeom>
          <a:noFill/>
        </p:spPr>
        <p:txBody>
          <a:bodyPr wrap="square" rtlCol="0">
            <a:spAutoFit/>
          </a:bodyPr>
          <a:lstStyle/>
          <a:p>
            <a:r>
              <a:rPr lang="en-CA" sz="2800" dirty="0"/>
              <a:t>Update gate: how much of pass memory to retain</a:t>
            </a:r>
          </a:p>
          <a:p>
            <a:r>
              <a:rPr lang="en-CA" sz="2800" dirty="0"/>
              <a:t>Reset gate: how much of pass memory to forget </a:t>
            </a:r>
            <a:endParaRPr lang="en-US" sz="2800" dirty="0"/>
          </a:p>
        </p:txBody>
      </p:sp>
      <p:sp>
        <p:nvSpPr>
          <p:cNvPr id="47" name="Title 1">
            <a:extLst>
              <a:ext uri="{FF2B5EF4-FFF2-40B4-BE49-F238E27FC236}">
                <a16:creationId xmlns:a16="http://schemas.microsoft.com/office/drawing/2014/main" id="{272FAAE9-4177-D663-1953-509AB37E962D}"/>
              </a:ext>
            </a:extLst>
          </p:cNvPr>
          <p:cNvSpPr>
            <a:spLocks noGrp="1"/>
          </p:cNvSpPr>
          <p:nvPr>
            <p:ph type="title"/>
          </p:nvPr>
        </p:nvSpPr>
        <p:spPr>
          <a:xfrm>
            <a:off x="263266" y="275906"/>
            <a:ext cx="5875084" cy="671513"/>
          </a:xfrm>
        </p:spPr>
        <p:txBody>
          <a:bodyPr>
            <a:normAutofit fontScale="90000"/>
          </a:bodyPr>
          <a:lstStyle/>
          <a:p>
            <a:r>
              <a:rPr lang="en-CA" dirty="0"/>
              <a:t>Gated Recurrent Unit (GRU)</a:t>
            </a:r>
            <a:endParaRPr lang="en-US" dirty="0"/>
          </a:p>
        </p:txBody>
      </p:sp>
      <p:sp>
        <p:nvSpPr>
          <p:cNvPr id="48" name="Content Placeholder 2">
            <a:extLst>
              <a:ext uri="{FF2B5EF4-FFF2-40B4-BE49-F238E27FC236}">
                <a16:creationId xmlns:a16="http://schemas.microsoft.com/office/drawing/2014/main" id="{017576C4-A517-0294-D142-3A75B836EC7F}"/>
              </a:ext>
            </a:extLst>
          </p:cNvPr>
          <p:cNvSpPr txBox="1">
            <a:spLocks/>
          </p:cNvSpPr>
          <p:nvPr/>
        </p:nvSpPr>
        <p:spPr>
          <a:xfrm>
            <a:off x="263266" y="5168727"/>
            <a:ext cx="11110912" cy="13168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t>Pandas,</a:t>
            </a:r>
            <a:r>
              <a:rPr lang="en-CA" dirty="0"/>
              <a:t> one of the world's most fascinating vegetarians, their specific diet is almost nothing but </a:t>
            </a:r>
            <a:r>
              <a:rPr lang="en-CA" b="1" dirty="0"/>
              <a:t>bamboo </a:t>
            </a:r>
            <a:r>
              <a:rPr lang="en-CA" dirty="0"/>
              <a:t>shoots and leaves. </a:t>
            </a:r>
            <a:r>
              <a:rPr lang="en-CA" b="1" dirty="0"/>
              <a:t>Koalas</a:t>
            </a:r>
            <a:r>
              <a:rPr lang="en-CA" dirty="0"/>
              <a:t>, the only  extant representative of….., their diet…..</a:t>
            </a:r>
            <a:r>
              <a:rPr lang="en-CA" b="1" dirty="0"/>
              <a:t>eucalyptus </a:t>
            </a:r>
            <a:r>
              <a:rPr lang="en-CA" dirty="0"/>
              <a:t>leaves.</a:t>
            </a:r>
            <a:endParaRPr lang="en-US" dirty="0"/>
          </a:p>
        </p:txBody>
      </p:sp>
      <p:grpSp>
        <p:nvGrpSpPr>
          <p:cNvPr id="35" name="Group 34">
            <a:extLst>
              <a:ext uri="{FF2B5EF4-FFF2-40B4-BE49-F238E27FC236}">
                <a16:creationId xmlns:a16="http://schemas.microsoft.com/office/drawing/2014/main" id="{EE63A5E8-6294-C150-D6B3-0DB2A711242D}"/>
              </a:ext>
            </a:extLst>
          </p:cNvPr>
          <p:cNvGrpSpPr/>
          <p:nvPr/>
        </p:nvGrpSpPr>
        <p:grpSpPr>
          <a:xfrm>
            <a:off x="7071859" y="305711"/>
            <a:ext cx="4523565" cy="2790477"/>
            <a:chOff x="1511381" y="610894"/>
            <a:chExt cx="4523565" cy="2790477"/>
          </a:xfrm>
        </p:grpSpPr>
        <p:grpSp>
          <p:nvGrpSpPr>
            <p:cNvPr id="36" name="Group 35">
              <a:extLst>
                <a:ext uri="{FF2B5EF4-FFF2-40B4-BE49-F238E27FC236}">
                  <a16:creationId xmlns:a16="http://schemas.microsoft.com/office/drawing/2014/main" id="{8493A62F-A1BF-117A-DD62-93DA27FC1C45}"/>
                </a:ext>
              </a:extLst>
            </p:cNvPr>
            <p:cNvGrpSpPr/>
            <p:nvPr/>
          </p:nvGrpSpPr>
          <p:grpSpPr>
            <a:xfrm>
              <a:off x="2459216" y="1463193"/>
              <a:ext cx="2694720" cy="1683290"/>
              <a:chOff x="1316216" y="1106004"/>
              <a:chExt cx="2694720" cy="1683290"/>
            </a:xfrm>
          </p:grpSpPr>
          <p:sp>
            <p:nvSpPr>
              <p:cNvPr id="52" name="Rounded Rectangle 51">
                <a:extLst>
                  <a:ext uri="{FF2B5EF4-FFF2-40B4-BE49-F238E27FC236}">
                    <a16:creationId xmlns:a16="http://schemas.microsoft.com/office/drawing/2014/main" id="{2BC059B2-172C-BBA5-5BF3-32E46F47D0A3}"/>
                  </a:ext>
                </a:extLst>
              </p:cNvPr>
              <p:cNvSpPr/>
              <p:nvPr/>
            </p:nvSpPr>
            <p:spPr>
              <a:xfrm>
                <a:off x="1533629" y="1106004"/>
                <a:ext cx="2052529" cy="1394468"/>
              </a:xfrm>
              <a:prstGeom prst="roundRect">
                <a:avLst/>
              </a:prstGeom>
              <a:solidFill>
                <a:srgbClr val="FFFF00">
                  <a:alpha val="3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52">
                <a:extLst>
                  <a:ext uri="{FF2B5EF4-FFF2-40B4-BE49-F238E27FC236}">
                    <a16:creationId xmlns:a16="http://schemas.microsoft.com/office/drawing/2014/main" id="{02F594F5-502F-7BBB-06EB-11E10CFA3AE7}"/>
                  </a:ext>
                </a:extLst>
              </p:cNvPr>
              <p:cNvGrpSpPr/>
              <p:nvPr/>
            </p:nvGrpSpPr>
            <p:grpSpPr>
              <a:xfrm>
                <a:off x="1316216" y="1509715"/>
                <a:ext cx="2694720" cy="1279579"/>
                <a:chOff x="1459091" y="1595440"/>
                <a:chExt cx="2694720" cy="1279579"/>
              </a:xfrm>
            </p:grpSpPr>
            <p:sp>
              <p:nvSpPr>
                <p:cNvPr id="54" name="Frame 53">
                  <a:extLst>
                    <a:ext uri="{FF2B5EF4-FFF2-40B4-BE49-F238E27FC236}">
                      <a16:creationId xmlns:a16="http://schemas.microsoft.com/office/drawing/2014/main" id="{CAB40EE7-0494-9188-05A2-E0154198ABEE}"/>
                    </a:ext>
                  </a:extLst>
                </p:cNvPr>
                <p:cNvSpPr/>
                <p:nvPr/>
              </p:nvSpPr>
              <p:spPr>
                <a:xfrm>
                  <a:off x="2155529" y="1595440"/>
                  <a:ext cx="950938" cy="598203"/>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5" name="Group 54">
                  <a:extLst>
                    <a:ext uri="{FF2B5EF4-FFF2-40B4-BE49-F238E27FC236}">
                      <a16:creationId xmlns:a16="http://schemas.microsoft.com/office/drawing/2014/main" id="{83FD36AF-AE51-7973-2BF5-69C5B33F5781}"/>
                    </a:ext>
                  </a:extLst>
                </p:cNvPr>
                <p:cNvGrpSpPr/>
                <p:nvPr/>
              </p:nvGrpSpPr>
              <p:grpSpPr>
                <a:xfrm>
                  <a:off x="1459091" y="1650357"/>
                  <a:ext cx="2694720" cy="1224662"/>
                  <a:chOff x="1459091" y="1650357"/>
                  <a:chExt cx="2694720" cy="1224662"/>
                </a:xfrm>
              </p:grpSpPr>
              <p:sp>
                <p:nvSpPr>
                  <p:cNvPr id="56" name="TextBox 55">
                    <a:extLst>
                      <a:ext uri="{FF2B5EF4-FFF2-40B4-BE49-F238E27FC236}">
                        <a16:creationId xmlns:a16="http://schemas.microsoft.com/office/drawing/2014/main" id="{F3A7A4C8-C65B-867D-8C18-F0C15B931FDF}"/>
                      </a:ext>
                    </a:extLst>
                  </p:cNvPr>
                  <p:cNvSpPr txBox="1"/>
                  <p:nvPr/>
                </p:nvSpPr>
                <p:spPr>
                  <a:xfrm>
                    <a:off x="2188867" y="1650357"/>
                    <a:ext cx="782587" cy="461665"/>
                  </a:xfrm>
                  <a:prstGeom prst="rect">
                    <a:avLst/>
                  </a:prstGeom>
                  <a:noFill/>
                </p:spPr>
                <p:txBody>
                  <a:bodyPr wrap="none" rtlCol="0">
                    <a:spAutoFit/>
                  </a:bodyPr>
                  <a:lstStyle/>
                  <a:p>
                    <a:r>
                      <a:rPr lang="en-US" sz="2400" dirty="0"/>
                      <a:t>Tanh</a:t>
                    </a:r>
                  </a:p>
                </p:txBody>
              </p:sp>
              <p:cxnSp>
                <p:nvCxnSpPr>
                  <p:cNvPr id="57" name="Straight Arrow Connector 56">
                    <a:extLst>
                      <a:ext uri="{FF2B5EF4-FFF2-40B4-BE49-F238E27FC236}">
                        <a16:creationId xmlns:a16="http://schemas.microsoft.com/office/drawing/2014/main" id="{25C5E7DA-1824-281F-8B12-FA81E1E84DB6}"/>
                      </a:ext>
                    </a:extLst>
                  </p:cNvPr>
                  <p:cNvCxnSpPr>
                    <a:cxnSpLocks/>
                  </p:cNvCxnSpPr>
                  <p:nvPr/>
                </p:nvCxnSpPr>
                <p:spPr>
                  <a:xfrm>
                    <a:off x="1459091" y="1908568"/>
                    <a:ext cx="66974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A4F244CC-4100-222B-8920-26A674307D48}"/>
                      </a:ext>
                    </a:extLst>
                  </p:cNvPr>
                  <p:cNvCxnSpPr>
                    <a:cxnSpLocks/>
                  </p:cNvCxnSpPr>
                  <p:nvPr/>
                </p:nvCxnSpPr>
                <p:spPr>
                  <a:xfrm>
                    <a:off x="3082041" y="1874365"/>
                    <a:ext cx="107177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DD4BD09C-6368-9F2D-C5B7-70E4E96124A3}"/>
                      </a:ext>
                    </a:extLst>
                  </p:cNvPr>
                  <p:cNvCxnSpPr>
                    <a:cxnSpLocks/>
                  </p:cNvCxnSpPr>
                  <p:nvPr/>
                </p:nvCxnSpPr>
                <p:spPr>
                  <a:xfrm flipV="1">
                    <a:off x="1900238" y="1908568"/>
                    <a:ext cx="0" cy="96645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DC34542-F438-3474-2287-37B72C9415E3}"/>
                    </a:ext>
                  </a:extLst>
                </p:cNvPr>
                <p:cNvSpPr txBox="1"/>
                <p:nvPr/>
              </p:nvSpPr>
              <p:spPr>
                <a:xfrm>
                  <a:off x="2085212" y="2939706"/>
                  <a:ext cx="88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oMath>
                    </m:oMathPara>
                  </a14:m>
                  <a:endParaRPr lang="en-US" sz="2400" dirty="0"/>
                </a:p>
              </p:txBody>
            </p:sp>
          </mc:Choice>
          <mc:Fallback xmlns="">
            <p:sp>
              <p:nvSpPr>
                <p:cNvPr id="38" name="TextBox 37">
                  <a:extLst>
                    <a:ext uri="{FF2B5EF4-FFF2-40B4-BE49-F238E27FC236}">
                      <a16:creationId xmlns:a16="http://schemas.microsoft.com/office/drawing/2014/main" id="{1DC34542-F438-3474-2287-37B72C9415E3}"/>
                    </a:ext>
                  </a:extLst>
                </p:cNvPr>
                <p:cNvSpPr txBox="1">
                  <a:spLocks noRot="1" noChangeAspect="1" noMove="1" noResize="1" noEditPoints="1" noAdjustHandles="1" noChangeArrowheads="1" noChangeShapeType="1" noTextEdit="1"/>
                </p:cNvSpPr>
                <p:nvPr/>
              </p:nvSpPr>
              <p:spPr>
                <a:xfrm>
                  <a:off x="2085212" y="2939706"/>
                  <a:ext cx="882293" cy="461665"/>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349D3AA6-0E28-C509-B813-8BEA9F6E77A0}"/>
                    </a:ext>
                  </a:extLst>
                </p:cNvPr>
                <p:cNvSpPr txBox="1"/>
                <p:nvPr/>
              </p:nvSpPr>
              <p:spPr>
                <a:xfrm>
                  <a:off x="1511381" y="1735556"/>
                  <a:ext cx="1056541"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−1&gt;</m:t>
                            </m:r>
                          </m:sup>
                        </m:sSup>
                      </m:oMath>
                    </m:oMathPara>
                  </a14:m>
                  <a:endParaRPr lang="en-US" sz="2400" dirty="0"/>
                </a:p>
              </p:txBody>
            </p:sp>
          </mc:Choice>
          <mc:Fallback xmlns="">
            <p:sp>
              <p:nvSpPr>
                <p:cNvPr id="40" name="TextBox 39">
                  <a:extLst>
                    <a:ext uri="{FF2B5EF4-FFF2-40B4-BE49-F238E27FC236}">
                      <a16:creationId xmlns:a16="http://schemas.microsoft.com/office/drawing/2014/main" id="{349D3AA6-0E28-C509-B813-8BEA9F6E77A0}"/>
                    </a:ext>
                  </a:extLst>
                </p:cNvPr>
                <p:cNvSpPr txBox="1">
                  <a:spLocks noRot="1" noChangeAspect="1" noMove="1" noResize="1" noEditPoints="1" noAdjustHandles="1" noChangeArrowheads="1" noChangeShapeType="1" noTextEdit="1"/>
                </p:cNvSpPr>
                <p:nvPr/>
              </p:nvSpPr>
              <p:spPr>
                <a:xfrm>
                  <a:off x="1511381" y="1735556"/>
                  <a:ext cx="1056541" cy="461665"/>
                </a:xfrm>
                <a:prstGeom prst="rect">
                  <a:avLst/>
                </a:prstGeom>
                <a:blipFill>
                  <a:blip r:embed="rId8"/>
                  <a:stretch>
                    <a:fillRect r="-1190"/>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D7A67042-9968-9D8B-01CC-4C4CAE4006CA}"/>
                </a:ext>
              </a:extLst>
            </p:cNvPr>
            <p:cNvGrpSpPr/>
            <p:nvPr/>
          </p:nvGrpSpPr>
          <p:grpSpPr>
            <a:xfrm>
              <a:off x="4082166" y="610894"/>
              <a:ext cx="1952780" cy="1817160"/>
              <a:chOff x="4082166" y="610894"/>
              <a:chExt cx="1952780" cy="1817160"/>
            </a:xfrm>
          </p:grpSpPr>
          <p:cxnSp>
            <p:nvCxnSpPr>
              <p:cNvPr id="49" name="Straight Arrow Connector 48">
                <a:extLst>
                  <a:ext uri="{FF2B5EF4-FFF2-40B4-BE49-F238E27FC236}">
                    <a16:creationId xmlns:a16="http://schemas.microsoft.com/office/drawing/2014/main" id="{9B7F42CA-16C5-D6F7-2250-57A41488A685}"/>
                  </a:ext>
                </a:extLst>
              </p:cNvPr>
              <p:cNvCxnSpPr>
                <a:cxnSpLocks/>
              </p:cNvCxnSpPr>
              <p:nvPr/>
            </p:nvCxnSpPr>
            <p:spPr>
              <a:xfrm flipV="1">
                <a:off x="4428315" y="915361"/>
                <a:ext cx="0" cy="109566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CAFC869F-1842-DB1B-B405-C8E52F738C44}"/>
                      </a:ext>
                    </a:extLst>
                  </p:cNvPr>
                  <p:cNvSpPr txBox="1"/>
                  <p:nvPr/>
                </p:nvSpPr>
                <p:spPr>
                  <a:xfrm>
                    <a:off x="5153936" y="1966389"/>
                    <a:ext cx="881010"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oMath>
                      </m:oMathPara>
                    </a14:m>
                    <a:endParaRPr lang="en-US" sz="2400" dirty="0"/>
                  </a:p>
                </p:txBody>
              </p:sp>
            </mc:Choice>
            <mc:Fallback xmlns="">
              <p:sp>
                <p:nvSpPr>
                  <p:cNvPr id="50" name="TextBox 49">
                    <a:extLst>
                      <a:ext uri="{FF2B5EF4-FFF2-40B4-BE49-F238E27FC236}">
                        <a16:creationId xmlns:a16="http://schemas.microsoft.com/office/drawing/2014/main" id="{CAFC869F-1842-DB1B-B405-C8E52F738C44}"/>
                      </a:ext>
                    </a:extLst>
                  </p:cNvPr>
                  <p:cNvSpPr txBox="1">
                    <a:spLocks noRot="1" noChangeAspect="1" noMove="1" noResize="1" noEditPoints="1" noAdjustHandles="1" noChangeArrowheads="1" noChangeShapeType="1" noTextEdit="1"/>
                  </p:cNvSpPr>
                  <p:nvPr/>
                </p:nvSpPr>
                <p:spPr>
                  <a:xfrm>
                    <a:off x="5153936" y="1966389"/>
                    <a:ext cx="881010" cy="46166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BA376C7-3FEA-BAC7-C805-82DB78003B27}"/>
                      </a:ext>
                    </a:extLst>
                  </p:cNvPr>
                  <p:cNvSpPr txBox="1"/>
                  <p:nvPr/>
                </p:nvSpPr>
                <p:spPr>
                  <a:xfrm>
                    <a:off x="4082166" y="610894"/>
                    <a:ext cx="888512"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oMath>
                      </m:oMathPara>
                    </a14:m>
                    <a:endParaRPr lang="en-US" sz="2400" dirty="0"/>
                  </a:p>
                </p:txBody>
              </p:sp>
            </mc:Choice>
            <mc:Fallback xmlns="">
              <p:sp>
                <p:nvSpPr>
                  <p:cNvPr id="51" name="TextBox 50">
                    <a:extLst>
                      <a:ext uri="{FF2B5EF4-FFF2-40B4-BE49-F238E27FC236}">
                        <a16:creationId xmlns:a16="http://schemas.microsoft.com/office/drawing/2014/main" id="{BBA376C7-3FEA-BAC7-C805-82DB78003B27}"/>
                      </a:ext>
                    </a:extLst>
                  </p:cNvPr>
                  <p:cNvSpPr txBox="1">
                    <a:spLocks noRot="1" noChangeAspect="1" noMove="1" noResize="1" noEditPoints="1" noAdjustHandles="1" noChangeArrowheads="1" noChangeShapeType="1" noTextEdit="1"/>
                  </p:cNvSpPr>
                  <p:nvPr/>
                </p:nvSpPr>
                <p:spPr>
                  <a:xfrm>
                    <a:off x="4082166" y="610894"/>
                    <a:ext cx="888512" cy="461665"/>
                  </a:xfrm>
                  <a:prstGeom prst="rect">
                    <a:avLst/>
                  </a:prstGeom>
                  <a:blipFill>
                    <a:blip r:embed="rId10"/>
                    <a:stretch>
                      <a:fillRect b="-8108"/>
                    </a:stretch>
                  </a:blipFill>
                </p:spPr>
                <p:txBody>
                  <a:bodyPr/>
                  <a:lstStyle/>
                  <a:p>
                    <a:r>
                      <a:rPr lang="en-US">
                        <a:noFill/>
                      </a:rPr>
                      <a:t> </a:t>
                    </a:r>
                  </a:p>
                </p:txBody>
              </p:sp>
            </mc:Fallback>
          </mc:AlternateContent>
        </p:grpSp>
      </p:grpSp>
      <p:sp>
        <p:nvSpPr>
          <p:cNvPr id="60" name="Title 1">
            <a:extLst>
              <a:ext uri="{FF2B5EF4-FFF2-40B4-BE49-F238E27FC236}">
                <a16:creationId xmlns:a16="http://schemas.microsoft.com/office/drawing/2014/main" id="{381864C3-2C99-7142-592D-663F00FB97D0}"/>
              </a:ext>
            </a:extLst>
          </p:cNvPr>
          <p:cNvSpPr txBox="1">
            <a:spLocks/>
          </p:cNvSpPr>
          <p:nvPr/>
        </p:nvSpPr>
        <p:spPr>
          <a:xfrm>
            <a:off x="8059335" y="193352"/>
            <a:ext cx="1721068" cy="671513"/>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RNN</a:t>
            </a:r>
            <a:endParaRPr lang="en-US" dirty="0"/>
          </a:p>
        </p:txBody>
      </p:sp>
      <p:sp>
        <p:nvSpPr>
          <p:cNvPr id="2" name="Frame 1">
            <a:extLst>
              <a:ext uri="{FF2B5EF4-FFF2-40B4-BE49-F238E27FC236}">
                <a16:creationId xmlns:a16="http://schemas.microsoft.com/office/drawing/2014/main" id="{0271ACC8-CB12-4476-664B-87A42551E3EB}"/>
              </a:ext>
            </a:extLst>
          </p:cNvPr>
          <p:cNvSpPr/>
          <p:nvPr/>
        </p:nvSpPr>
        <p:spPr>
          <a:xfrm>
            <a:off x="7018832" y="125256"/>
            <a:ext cx="5045544" cy="3351598"/>
          </a:xfrm>
          <a:prstGeom prst="frame">
            <a:avLst>
              <a:gd name="adj1" fmla="val 3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083E75BC-1B72-5A2B-7FCA-B79B0685FD6B}"/>
                  </a:ext>
                </a:extLst>
              </p:cNvPr>
              <p:cNvSpPr txBox="1"/>
              <p:nvPr/>
            </p:nvSpPr>
            <p:spPr>
              <a:xfrm>
                <a:off x="8619389" y="2788358"/>
                <a:ext cx="3636417" cy="513795"/>
              </a:xfrm>
              <a:prstGeom prst="rect">
                <a:avLst/>
              </a:prstGeom>
              <a:noFill/>
            </p:spPr>
            <p:txBody>
              <a:bodyPr wrap="square" lIns="0" tIns="0" rIns="0" bIns="0" rtlCol="0">
                <a:spAutoFit/>
              </a:bodyPr>
              <a:lstStyle/>
              <a:p>
                <a14:m>
                  <m:oMath xmlns:m="http://schemas.openxmlformats.org/officeDocument/2006/math">
                    <m:sSup>
                      <m:sSupPr>
                        <m:ctrlPr>
                          <a:rPr lang="en-US" sz="1600" i="1" smtClean="0">
                            <a:latin typeface="Cambria Math" panose="02040503050406030204" pitchFamily="18" charset="0"/>
                          </a:rPr>
                        </m:ctrlPr>
                      </m:sSupPr>
                      <m:e>
                        <m:r>
                          <a:rPr lang="en-CA" sz="1600" i="1">
                            <a:latin typeface="Cambria Math" panose="02040503050406030204" pitchFamily="18" charset="0"/>
                          </a:rPr>
                          <m:t>𝑎</m:t>
                        </m:r>
                      </m:e>
                      <m:sup>
                        <m:r>
                          <a:rPr lang="en-CA" sz="1600" i="1">
                            <a:latin typeface="Cambria Math" panose="02040503050406030204" pitchFamily="18" charset="0"/>
                          </a:rPr>
                          <m:t>&lt;</m:t>
                        </m:r>
                        <m:r>
                          <a:rPr lang="en-CA" sz="1600" b="0" i="1" smtClean="0">
                            <a:latin typeface="Cambria Math" panose="02040503050406030204" pitchFamily="18" charset="0"/>
                          </a:rPr>
                          <m:t>𝑡</m:t>
                        </m:r>
                        <m:r>
                          <a:rPr lang="en-CA" sz="1600" i="1">
                            <a:latin typeface="Cambria Math" panose="02040503050406030204" pitchFamily="18" charset="0"/>
                          </a:rPr>
                          <m:t>&gt;</m:t>
                        </m:r>
                      </m:sup>
                    </m:sSup>
                    <m:r>
                      <a:rPr lang="en-CA" sz="1600" b="0" i="0" smtClean="0">
                        <a:latin typeface="Cambria Math" panose="02040503050406030204" pitchFamily="18" charset="0"/>
                      </a:rPr>
                      <m:t>=</m:t>
                    </m:r>
                    <m:r>
                      <m:rPr>
                        <m:sty m:val="p"/>
                      </m:rPr>
                      <a:rPr lang="en-CA" sz="1600" b="0" i="0" smtClean="0">
                        <a:latin typeface="Cambria Math" panose="02040503050406030204" pitchFamily="18" charset="0"/>
                      </a:rPr>
                      <m:t>g</m:t>
                    </m:r>
                    <m:r>
                      <a:rPr lang="en-CA" sz="1600" b="0" i="0"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𝑤</m:t>
                        </m:r>
                      </m:e>
                      <m:sub>
                        <m:r>
                          <a:rPr lang="en-CA" sz="1600" b="0" i="1" smtClean="0">
                            <a:latin typeface="Cambria Math" panose="02040503050406030204" pitchFamily="18" charset="0"/>
                          </a:rPr>
                          <m:t>𝑎𝑎</m:t>
                        </m:r>
                      </m:sub>
                    </m:sSub>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𝑎</m:t>
                        </m:r>
                      </m:e>
                      <m:sup>
                        <m:r>
                          <a:rPr lang="en-CA" sz="1600" b="0" i="1" smtClean="0">
                            <a:latin typeface="Cambria Math" panose="02040503050406030204" pitchFamily="18" charset="0"/>
                          </a:rPr>
                          <m:t>&lt;</m:t>
                        </m:r>
                        <m:r>
                          <a:rPr lang="en-CA" sz="1600" b="0" i="1" smtClean="0">
                            <a:latin typeface="Cambria Math" panose="02040503050406030204" pitchFamily="18" charset="0"/>
                          </a:rPr>
                          <m:t>𝑡</m:t>
                        </m:r>
                        <m:r>
                          <a:rPr lang="en-CA" sz="1600" b="0" i="1" smtClean="0">
                            <a:latin typeface="Cambria Math" panose="02040503050406030204" pitchFamily="18" charset="0"/>
                          </a:rPr>
                          <m:t>−1&gt;</m:t>
                        </m:r>
                      </m:sup>
                    </m:sSup>
                    <m:r>
                      <a:rPr lang="en-CA" sz="1600" b="0" i="1" smtClean="0">
                        <a:latin typeface="Cambria Math" panose="02040503050406030204" pitchFamily="18" charset="0"/>
                      </a:rPr>
                      <m:t>+</m:t>
                    </m:r>
                    <m:sSub>
                      <m:sSubPr>
                        <m:ctrlPr>
                          <a:rPr lang="en-CA" sz="1600" i="1">
                            <a:latin typeface="Cambria Math" panose="02040503050406030204" pitchFamily="18" charset="0"/>
                          </a:rPr>
                        </m:ctrlPr>
                      </m:sSubPr>
                      <m:e>
                        <m:r>
                          <a:rPr lang="en-CA" sz="1600" i="1">
                            <a:latin typeface="Cambria Math" panose="02040503050406030204" pitchFamily="18" charset="0"/>
                          </a:rPr>
                          <m:t>𝑤</m:t>
                        </m:r>
                      </m:e>
                      <m:sub>
                        <m:r>
                          <a:rPr lang="en-CA" sz="1600" i="1">
                            <a:latin typeface="Cambria Math" panose="02040503050406030204" pitchFamily="18" charset="0"/>
                          </a:rPr>
                          <m:t>𝑎</m:t>
                        </m:r>
                        <m:r>
                          <a:rPr lang="en-CA" sz="1600" b="0" i="1" smtClean="0">
                            <a:latin typeface="Cambria Math" panose="02040503050406030204" pitchFamily="18" charset="0"/>
                          </a:rPr>
                          <m:t>𝑥</m:t>
                        </m:r>
                      </m:sub>
                    </m:sSub>
                    <m:sSup>
                      <m:sSupPr>
                        <m:ctrlPr>
                          <a:rPr lang="en-CA" sz="1600" i="1" smtClean="0">
                            <a:latin typeface="Cambria Math" panose="02040503050406030204" pitchFamily="18" charset="0"/>
                          </a:rPr>
                        </m:ctrlPr>
                      </m:sSupPr>
                      <m:e>
                        <m:r>
                          <a:rPr lang="en-CA" sz="1600" b="0" i="1" smtClean="0">
                            <a:latin typeface="Cambria Math" panose="02040503050406030204" pitchFamily="18" charset="0"/>
                          </a:rPr>
                          <m:t>𝑥</m:t>
                        </m:r>
                      </m:e>
                      <m:sup>
                        <m:r>
                          <a:rPr lang="en-CA" sz="1600" b="0" i="1" smtClean="0">
                            <a:latin typeface="Cambria Math" panose="02040503050406030204" pitchFamily="18" charset="0"/>
                          </a:rPr>
                          <m:t>&lt;</m:t>
                        </m:r>
                        <m:r>
                          <a:rPr lang="en-CA" sz="1600" b="0" i="1" smtClean="0">
                            <a:latin typeface="Cambria Math" panose="02040503050406030204" pitchFamily="18" charset="0"/>
                          </a:rPr>
                          <m:t>𝑡</m:t>
                        </m:r>
                        <m:r>
                          <a:rPr lang="en-CA" sz="1600" b="0" i="1" smtClean="0">
                            <a:latin typeface="Cambria Math" panose="02040503050406030204" pitchFamily="18" charset="0"/>
                          </a:rPr>
                          <m:t>&gt;</m:t>
                        </m:r>
                      </m:sup>
                    </m:sSup>
                    <m:r>
                      <a:rPr lang="en-CA" sz="1600" b="0" i="1"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𝑏</m:t>
                        </m:r>
                      </m:e>
                      <m:sub>
                        <m:r>
                          <a:rPr lang="en-CA" sz="1600" b="0" i="1" smtClean="0">
                            <a:latin typeface="Cambria Math" panose="02040503050406030204" pitchFamily="18" charset="0"/>
                          </a:rPr>
                          <m:t>𝑎</m:t>
                        </m:r>
                      </m:sub>
                    </m:sSub>
                  </m:oMath>
                </a14:m>
                <a:r>
                  <a:rPr lang="en-US" sz="1600" dirty="0"/>
                  <a:t>)</a:t>
                </a:r>
              </a:p>
              <a:p>
                <a14:m>
                  <m:oMath xmlns:m="http://schemas.openxmlformats.org/officeDocument/2006/math">
                    <m:sSup>
                      <m:sSupPr>
                        <m:ctrlPr>
                          <a:rPr lang="en-US" sz="1600" i="1" smtClean="0">
                            <a:latin typeface="Cambria Math" panose="02040503050406030204" pitchFamily="18" charset="0"/>
                          </a:rPr>
                        </m:ctrlPr>
                      </m:sSupPr>
                      <m:e>
                        <m:acc>
                          <m:accPr>
                            <m:chr m:val="̂"/>
                            <m:ctrlPr>
                              <a:rPr lang="en-US" sz="1600" i="1" smtClean="0">
                                <a:latin typeface="Cambria Math" panose="02040503050406030204" pitchFamily="18" charset="0"/>
                              </a:rPr>
                            </m:ctrlPr>
                          </m:accPr>
                          <m:e>
                            <m:r>
                              <a:rPr lang="en-CA" sz="1600" b="0" i="1" smtClean="0">
                                <a:latin typeface="Cambria Math" panose="02040503050406030204" pitchFamily="18" charset="0"/>
                              </a:rPr>
                              <m:t>𝑦</m:t>
                            </m:r>
                          </m:e>
                        </m:acc>
                      </m:e>
                      <m:sup>
                        <m:r>
                          <a:rPr lang="en-CA" sz="1600" b="0" i="1" smtClean="0">
                            <a:latin typeface="Cambria Math" panose="02040503050406030204" pitchFamily="18" charset="0"/>
                          </a:rPr>
                          <m:t>&lt;</m:t>
                        </m:r>
                        <m:r>
                          <a:rPr lang="en-CA" sz="1600" b="0" i="1" smtClean="0">
                            <a:latin typeface="Cambria Math" panose="02040503050406030204" pitchFamily="18" charset="0"/>
                          </a:rPr>
                          <m:t>𝑡</m:t>
                        </m:r>
                        <m:r>
                          <a:rPr lang="en-CA" sz="1600" b="0" i="1" smtClean="0">
                            <a:latin typeface="Cambria Math" panose="02040503050406030204" pitchFamily="18" charset="0"/>
                          </a:rPr>
                          <m:t>&gt;</m:t>
                        </m:r>
                      </m:sup>
                    </m:sSup>
                    <m:r>
                      <a:rPr lang="en-CA" sz="1600" b="0" i="1" smtClean="0">
                        <a:latin typeface="Cambria Math" panose="02040503050406030204" pitchFamily="18" charset="0"/>
                      </a:rPr>
                      <m:t>=</m:t>
                    </m:r>
                    <m:r>
                      <a:rPr lang="en-CA" sz="1600" b="0" i="1" smtClean="0">
                        <a:latin typeface="Cambria Math" panose="02040503050406030204" pitchFamily="18" charset="0"/>
                      </a:rPr>
                      <m:t>𝑓</m:t>
                    </m:r>
                    <m:r>
                      <a:rPr lang="en-CA" sz="1600" b="0" i="1"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𝑤</m:t>
                        </m:r>
                      </m:e>
                      <m:sub>
                        <m:r>
                          <a:rPr lang="en-CA" sz="1600" b="0" i="1" smtClean="0">
                            <a:latin typeface="Cambria Math" panose="02040503050406030204" pitchFamily="18" charset="0"/>
                          </a:rPr>
                          <m:t>𝑦𝑎</m:t>
                        </m:r>
                      </m:sub>
                    </m:sSub>
                    <m:sSup>
                      <m:sSupPr>
                        <m:ctrlPr>
                          <a:rPr lang="en-CA" sz="1600" b="0" i="1" smtClean="0">
                            <a:latin typeface="Cambria Math" panose="02040503050406030204" pitchFamily="18" charset="0"/>
                          </a:rPr>
                        </m:ctrlPr>
                      </m:sSupPr>
                      <m:e>
                        <m:r>
                          <a:rPr lang="en-CA" sz="1600" b="0" i="1" smtClean="0">
                            <a:latin typeface="Cambria Math" panose="02040503050406030204" pitchFamily="18" charset="0"/>
                          </a:rPr>
                          <m:t>𝑎</m:t>
                        </m:r>
                      </m:e>
                      <m:sup>
                        <m:r>
                          <a:rPr lang="en-CA" sz="1600" b="0" i="1" smtClean="0">
                            <a:latin typeface="Cambria Math" panose="02040503050406030204" pitchFamily="18" charset="0"/>
                          </a:rPr>
                          <m:t>&lt;</m:t>
                        </m:r>
                        <m:r>
                          <a:rPr lang="en-CA" sz="1600" b="0" i="1" smtClean="0">
                            <a:latin typeface="Cambria Math" panose="02040503050406030204" pitchFamily="18" charset="0"/>
                          </a:rPr>
                          <m:t>𝑡</m:t>
                        </m:r>
                        <m:r>
                          <a:rPr lang="en-CA" sz="1600" b="0" i="1" smtClean="0">
                            <a:latin typeface="Cambria Math" panose="02040503050406030204" pitchFamily="18" charset="0"/>
                          </a:rPr>
                          <m:t>&gt;</m:t>
                        </m:r>
                      </m:sup>
                    </m:sSup>
                    <m:r>
                      <a:rPr lang="en-CA" sz="1600" b="0" i="1" smtClean="0">
                        <a:latin typeface="Cambria Math" panose="02040503050406030204" pitchFamily="18" charset="0"/>
                      </a:rPr>
                      <m:t>+</m:t>
                    </m:r>
                    <m:sSub>
                      <m:sSubPr>
                        <m:ctrlPr>
                          <a:rPr lang="en-CA" sz="1600" b="0" i="1" smtClean="0">
                            <a:latin typeface="Cambria Math" panose="02040503050406030204" pitchFamily="18" charset="0"/>
                          </a:rPr>
                        </m:ctrlPr>
                      </m:sSubPr>
                      <m:e>
                        <m:r>
                          <a:rPr lang="en-CA" sz="1600" b="0" i="1" smtClean="0">
                            <a:latin typeface="Cambria Math" panose="02040503050406030204" pitchFamily="18" charset="0"/>
                          </a:rPr>
                          <m:t>𝑏</m:t>
                        </m:r>
                      </m:e>
                      <m:sub>
                        <m:r>
                          <a:rPr lang="en-CA" sz="1600" b="0" i="1" smtClean="0">
                            <a:latin typeface="Cambria Math" panose="02040503050406030204" pitchFamily="18" charset="0"/>
                          </a:rPr>
                          <m:t>𝑦</m:t>
                        </m:r>
                      </m:sub>
                    </m:sSub>
                    <m:r>
                      <a:rPr lang="en-CA" sz="1600" b="0" i="1" smtClean="0">
                        <a:latin typeface="Cambria Math" panose="02040503050406030204" pitchFamily="18" charset="0"/>
                      </a:rPr>
                      <m:t>)</m:t>
                    </m:r>
                  </m:oMath>
                </a14:m>
                <a:r>
                  <a:rPr lang="en-US" sz="1600" dirty="0"/>
                  <a:t> </a:t>
                </a:r>
              </a:p>
            </p:txBody>
          </p:sp>
        </mc:Choice>
        <mc:Fallback xmlns="">
          <p:sp>
            <p:nvSpPr>
              <p:cNvPr id="61" name="TextBox 60">
                <a:extLst>
                  <a:ext uri="{FF2B5EF4-FFF2-40B4-BE49-F238E27FC236}">
                    <a16:creationId xmlns:a16="http://schemas.microsoft.com/office/drawing/2014/main" id="{083E75BC-1B72-5A2B-7FCA-B79B0685FD6B}"/>
                  </a:ext>
                </a:extLst>
              </p:cNvPr>
              <p:cNvSpPr txBox="1">
                <a:spLocks noRot="1" noChangeAspect="1" noMove="1" noResize="1" noEditPoints="1" noAdjustHandles="1" noChangeArrowheads="1" noChangeShapeType="1" noTextEdit="1"/>
              </p:cNvSpPr>
              <p:nvPr/>
            </p:nvSpPr>
            <p:spPr>
              <a:xfrm>
                <a:off x="8619389" y="2788358"/>
                <a:ext cx="3636417" cy="513795"/>
              </a:xfrm>
              <a:prstGeom prst="rect">
                <a:avLst/>
              </a:prstGeom>
              <a:blipFill>
                <a:blip r:embed="rId11"/>
                <a:stretch>
                  <a:fillRect l="-2091" t="-11905" b="-14286"/>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FA15AFCC-B82E-452A-A588-A2FE55C9232A}"/>
              </a:ext>
            </a:extLst>
          </p:cNvPr>
          <p:cNvSpPr txBox="1"/>
          <p:nvPr/>
        </p:nvSpPr>
        <p:spPr>
          <a:xfrm>
            <a:off x="9073623" y="739320"/>
            <a:ext cx="935962" cy="369332"/>
          </a:xfrm>
          <a:prstGeom prst="rect">
            <a:avLst/>
          </a:prstGeom>
          <a:noFill/>
        </p:spPr>
        <p:txBody>
          <a:bodyPr wrap="none" rtlCol="0">
            <a:spAutoFit/>
          </a:bodyPr>
          <a:lstStyle/>
          <a:p>
            <a:r>
              <a:rPr lang="en-US" dirty="0" err="1"/>
              <a:t>softmax</a:t>
            </a:r>
            <a:endParaRPr lang="en-US" dirty="0"/>
          </a:p>
        </p:txBody>
      </p:sp>
      <p:sp>
        <p:nvSpPr>
          <p:cNvPr id="3" name="TextBox 2">
            <a:extLst>
              <a:ext uri="{FF2B5EF4-FFF2-40B4-BE49-F238E27FC236}">
                <a16:creationId xmlns:a16="http://schemas.microsoft.com/office/drawing/2014/main" id="{D84A179E-F957-BDD9-582B-F76EB1AF66E0}"/>
              </a:ext>
            </a:extLst>
          </p:cNvPr>
          <p:cNvSpPr txBox="1"/>
          <p:nvPr/>
        </p:nvSpPr>
        <p:spPr>
          <a:xfrm>
            <a:off x="461512" y="6379136"/>
            <a:ext cx="10394962" cy="369332"/>
          </a:xfrm>
          <a:prstGeom prst="rect">
            <a:avLst/>
          </a:prstGeom>
          <a:noFill/>
        </p:spPr>
        <p:txBody>
          <a:bodyPr wrap="none" rtlCol="0">
            <a:spAutoFit/>
          </a:bodyPr>
          <a:lstStyle/>
          <a:p>
            <a:r>
              <a:rPr lang="en-CA" dirty="0"/>
              <a:t>2014 by </a:t>
            </a:r>
            <a:r>
              <a:rPr lang="en-CA" dirty="0" err="1"/>
              <a:t>Kyunghyun</a:t>
            </a:r>
            <a:r>
              <a:rPr lang="en-CA" dirty="0"/>
              <a:t> Cho et al On the Properties of Neural Machine Translation: Encoder-Decoder Approaches</a:t>
            </a:r>
            <a:endParaRPr lang="en-US" dirty="0"/>
          </a:p>
        </p:txBody>
      </p:sp>
    </p:spTree>
    <p:extLst>
      <p:ext uri="{BB962C8B-B14F-4D97-AF65-F5344CB8AC3E}">
        <p14:creationId xmlns:p14="http://schemas.microsoft.com/office/powerpoint/2010/main" val="27866954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7F8DC-D8C0-3485-2676-4299AF78B553}"/>
              </a:ext>
            </a:extLst>
          </p:cNvPr>
          <p:cNvSpPr>
            <a:spLocks noGrp="1"/>
          </p:cNvSpPr>
          <p:nvPr>
            <p:ph type="title"/>
          </p:nvPr>
        </p:nvSpPr>
        <p:spPr>
          <a:xfrm>
            <a:off x="1183726" y="177911"/>
            <a:ext cx="10515600" cy="804864"/>
          </a:xfrm>
        </p:spPr>
        <p:txBody>
          <a:bodyPr/>
          <a:lstStyle/>
          <a:p>
            <a:r>
              <a:rPr lang="en-CA" dirty="0"/>
              <a:t>Gated Recurrent Unit (GRU)</a:t>
            </a:r>
            <a:endParaRPr lang="en-US" dirty="0"/>
          </a:p>
        </p:txBody>
      </p:sp>
      <p:grpSp>
        <p:nvGrpSpPr>
          <p:cNvPr id="4" name="Group 3">
            <a:extLst>
              <a:ext uri="{FF2B5EF4-FFF2-40B4-BE49-F238E27FC236}">
                <a16:creationId xmlns:a16="http://schemas.microsoft.com/office/drawing/2014/main" id="{771F5688-7DF2-77E9-4DA5-4072A79F2850}"/>
              </a:ext>
            </a:extLst>
          </p:cNvPr>
          <p:cNvGrpSpPr/>
          <p:nvPr/>
        </p:nvGrpSpPr>
        <p:grpSpPr>
          <a:xfrm>
            <a:off x="1390706" y="1129814"/>
            <a:ext cx="7397390" cy="4126098"/>
            <a:chOff x="108171" y="659217"/>
            <a:chExt cx="7397390" cy="4126098"/>
          </a:xfrm>
        </p:grpSpPr>
        <p:grpSp>
          <p:nvGrpSpPr>
            <p:cNvPr id="5" name="Group 4">
              <a:extLst>
                <a:ext uri="{FF2B5EF4-FFF2-40B4-BE49-F238E27FC236}">
                  <a16:creationId xmlns:a16="http://schemas.microsoft.com/office/drawing/2014/main" id="{25ABCDB5-0BBB-59C2-389C-33FF4B78D898}"/>
                </a:ext>
              </a:extLst>
            </p:cNvPr>
            <p:cNvGrpSpPr/>
            <p:nvPr/>
          </p:nvGrpSpPr>
          <p:grpSpPr>
            <a:xfrm>
              <a:off x="1232257" y="659217"/>
              <a:ext cx="6273304" cy="3639735"/>
              <a:chOff x="89257" y="302028"/>
              <a:chExt cx="6273304" cy="3639735"/>
            </a:xfrm>
          </p:grpSpPr>
          <p:sp>
            <p:nvSpPr>
              <p:cNvPr id="15" name="Rounded Rectangle 14">
                <a:extLst>
                  <a:ext uri="{FF2B5EF4-FFF2-40B4-BE49-F238E27FC236}">
                    <a16:creationId xmlns:a16="http://schemas.microsoft.com/office/drawing/2014/main" id="{77F73866-115E-9518-2CD2-B7ABE04C674A}"/>
                  </a:ext>
                </a:extLst>
              </p:cNvPr>
              <p:cNvSpPr/>
              <p:nvPr/>
            </p:nvSpPr>
            <p:spPr>
              <a:xfrm>
                <a:off x="561835" y="302028"/>
                <a:ext cx="5800726" cy="2986087"/>
              </a:xfrm>
              <a:prstGeom prst="roundRect">
                <a:avLst/>
              </a:prstGeom>
              <a:solidFill>
                <a:srgbClr val="FFFF00">
                  <a:alpha val="30000"/>
                </a:srgbClr>
              </a:solidFill>
              <a:ln w="317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6" name="Group 15">
                <a:extLst>
                  <a:ext uri="{FF2B5EF4-FFF2-40B4-BE49-F238E27FC236}">
                    <a16:creationId xmlns:a16="http://schemas.microsoft.com/office/drawing/2014/main" id="{E0BFA5F9-E2E2-ACCB-9B85-BFAD932F15E1}"/>
                  </a:ext>
                </a:extLst>
              </p:cNvPr>
              <p:cNvGrpSpPr/>
              <p:nvPr/>
            </p:nvGrpSpPr>
            <p:grpSpPr>
              <a:xfrm>
                <a:off x="89257" y="767933"/>
                <a:ext cx="4492128" cy="3173830"/>
                <a:chOff x="232132" y="853658"/>
                <a:chExt cx="4492128" cy="3173830"/>
              </a:xfrm>
            </p:grpSpPr>
            <p:sp>
              <p:nvSpPr>
                <p:cNvPr id="18" name="Frame 17">
                  <a:extLst>
                    <a:ext uri="{FF2B5EF4-FFF2-40B4-BE49-F238E27FC236}">
                      <a16:creationId xmlns:a16="http://schemas.microsoft.com/office/drawing/2014/main" id="{5C6081F0-D863-946C-8E1C-18B1FC62F9D0}"/>
                    </a:ext>
                  </a:extLst>
                </p:cNvPr>
                <p:cNvSpPr/>
                <p:nvPr/>
              </p:nvSpPr>
              <p:spPr>
                <a:xfrm>
                  <a:off x="2155529" y="2052641"/>
                  <a:ext cx="1535550" cy="649121"/>
                </a:xfrm>
                <a:prstGeom prst="fram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9" name="Group 18">
                  <a:extLst>
                    <a:ext uri="{FF2B5EF4-FFF2-40B4-BE49-F238E27FC236}">
                      <a16:creationId xmlns:a16="http://schemas.microsoft.com/office/drawing/2014/main" id="{C24C76B3-F256-F54A-A3C3-460BE9AFAF7C}"/>
                    </a:ext>
                  </a:extLst>
                </p:cNvPr>
                <p:cNvGrpSpPr/>
                <p:nvPr/>
              </p:nvGrpSpPr>
              <p:grpSpPr>
                <a:xfrm>
                  <a:off x="232132" y="853658"/>
                  <a:ext cx="4492128" cy="3173830"/>
                  <a:chOff x="232132" y="853658"/>
                  <a:chExt cx="4492128" cy="3173830"/>
                </a:xfrm>
              </p:grpSpPr>
              <p:sp>
                <p:nvSpPr>
                  <p:cNvPr id="21" name="TextBox 20">
                    <a:extLst>
                      <a:ext uri="{FF2B5EF4-FFF2-40B4-BE49-F238E27FC236}">
                        <a16:creationId xmlns:a16="http://schemas.microsoft.com/office/drawing/2014/main" id="{30316BDA-8641-19A4-C0CA-91ABB61418E8}"/>
                      </a:ext>
                    </a:extLst>
                  </p:cNvPr>
                  <p:cNvSpPr txBox="1"/>
                  <p:nvPr/>
                </p:nvSpPr>
                <p:spPr>
                  <a:xfrm>
                    <a:off x="1561512" y="853658"/>
                    <a:ext cx="1535549" cy="461665"/>
                  </a:xfrm>
                  <a:prstGeom prst="rect">
                    <a:avLst/>
                  </a:prstGeom>
                  <a:noFill/>
                </p:spPr>
                <p:txBody>
                  <a:bodyPr wrap="none" rtlCol="0">
                    <a:spAutoFit/>
                  </a:bodyPr>
                  <a:lstStyle/>
                  <a:p>
                    <a:r>
                      <a:rPr lang="en-US" sz="2400" dirty="0"/>
                      <a:t>Reset Gate</a:t>
                    </a:r>
                  </a:p>
                </p:txBody>
              </p:sp>
              <p:grpSp>
                <p:nvGrpSpPr>
                  <p:cNvPr id="22" name="Group 21">
                    <a:extLst>
                      <a:ext uri="{FF2B5EF4-FFF2-40B4-BE49-F238E27FC236}">
                        <a16:creationId xmlns:a16="http://schemas.microsoft.com/office/drawing/2014/main" id="{9910469E-CFF1-5779-CDE4-30AE1D3E634B}"/>
                      </a:ext>
                    </a:extLst>
                  </p:cNvPr>
                  <p:cNvGrpSpPr/>
                  <p:nvPr/>
                </p:nvGrpSpPr>
                <p:grpSpPr>
                  <a:xfrm>
                    <a:off x="232132" y="2346719"/>
                    <a:ext cx="1896706" cy="19050"/>
                    <a:chOff x="232132" y="2346719"/>
                    <a:chExt cx="1896706" cy="19050"/>
                  </a:xfrm>
                </p:grpSpPr>
                <p:cxnSp>
                  <p:nvCxnSpPr>
                    <p:cNvPr id="26" name="Straight Connector 25">
                      <a:extLst>
                        <a:ext uri="{FF2B5EF4-FFF2-40B4-BE49-F238E27FC236}">
                          <a16:creationId xmlns:a16="http://schemas.microsoft.com/office/drawing/2014/main" id="{877E845D-DC84-6D0F-FDCB-EA8FAEAD65C8}"/>
                        </a:ext>
                      </a:extLst>
                    </p:cNvPr>
                    <p:cNvCxnSpPr>
                      <a:cxnSpLocks/>
                    </p:cNvCxnSpPr>
                    <p:nvPr/>
                  </p:nvCxnSpPr>
                  <p:spPr>
                    <a:xfrm>
                      <a:off x="232132" y="2346719"/>
                      <a:ext cx="117157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FCAAC3B9-F899-FE7B-523D-849F5A8D7CBB}"/>
                        </a:ext>
                      </a:extLst>
                    </p:cNvPr>
                    <p:cNvCxnSpPr/>
                    <p:nvPr/>
                  </p:nvCxnSpPr>
                  <p:spPr>
                    <a:xfrm>
                      <a:off x="1443038" y="2365769"/>
                      <a:ext cx="6858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274CE8ED-DE50-CC96-7375-685C788EE941}"/>
                      </a:ext>
                    </a:extLst>
                  </p:cNvPr>
                  <p:cNvCxnSpPr>
                    <a:cxnSpLocks/>
                  </p:cNvCxnSpPr>
                  <p:nvPr/>
                </p:nvCxnSpPr>
                <p:spPr>
                  <a:xfrm>
                    <a:off x="3691079" y="2346719"/>
                    <a:ext cx="103318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E735821E-EEAC-FBD4-581F-6FEFC8698A50}"/>
                      </a:ext>
                    </a:extLst>
                  </p:cNvPr>
                  <p:cNvCxnSpPr>
                    <a:cxnSpLocks/>
                  </p:cNvCxnSpPr>
                  <p:nvPr/>
                </p:nvCxnSpPr>
                <p:spPr>
                  <a:xfrm flipV="1">
                    <a:off x="1443038" y="2521346"/>
                    <a:ext cx="0" cy="1506142"/>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89F260F-A504-A98D-1ACB-464A8218555A}"/>
                    </a:ext>
                  </a:extLst>
                </p:cNvPr>
                <p:cNvSpPr txBox="1"/>
                <p:nvPr/>
              </p:nvSpPr>
              <p:spPr>
                <a:xfrm>
                  <a:off x="1962685" y="4323650"/>
                  <a:ext cx="88229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oMath>
                    </m:oMathPara>
                  </a14:m>
                  <a:endParaRPr lang="en-US" sz="2400" dirty="0"/>
                </a:p>
              </p:txBody>
            </p:sp>
          </mc:Choice>
          <mc:Fallback xmlns="">
            <p:sp>
              <p:nvSpPr>
                <p:cNvPr id="6" name="TextBox 5">
                  <a:extLst>
                    <a:ext uri="{FF2B5EF4-FFF2-40B4-BE49-F238E27FC236}">
                      <a16:creationId xmlns:a16="http://schemas.microsoft.com/office/drawing/2014/main" id="{E89F260F-A504-A98D-1ACB-464A8218555A}"/>
                    </a:ext>
                  </a:extLst>
                </p:cNvPr>
                <p:cNvSpPr txBox="1">
                  <a:spLocks noRot="1" noChangeAspect="1" noMove="1" noResize="1" noEditPoints="1" noAdjustHandles="1" noChangeArrowheads="1" noChangeShapeType="1" noTextEdit="1"/>
                </p:cNvSpPr>
                <p:nvPr/>
              </p:nvSpPr>
              <p:spPr>
                <a:xfrm>
                  <a:off x="1962685" y="4323650"/>
                  <a:ext cx="882293" cy="461665"/>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1C7209C-A23B-DD23-A07B-836C33B4A916}"/>
                    </a:ext>
                  </a:extLst>
                </p:cNvPr>
                <p:cNvSpPr txBox="1"/>
                <p:nvPr/>
              </p:nvSpPr>
              <p:spPr>
                <a:xfrm>
                  <a:off x="108171" y="2398095"/>
                  <a:ext cx="117211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h</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−1&gt;</m:t>
                            </m:r>
                          </m:sup>
                        </m:sSup>
                      </m:oMath>
                    </m:oMathPara>
                  </a14:m>
                  <a:endParaRPr lang="en-US" sz="2400" dirty="0"/>
                </a:p>
              </p:txBody>
            </p:sp>
          </mc:Choice>
          <mc:Fallback xmlns="">
            <p:sp>
              <p:nvSpPr>
                <p:cNvPr id="8" name="TextBox 7">
                  <a:extLst>
                    <a:ext uri="{FF2B5EF4-FFF2-40B4-BE49-F238E27FC236}">
                      <a16:creationId xmlns:a16="http://schemas.microsoft.com/office/drawing/2014/main" id="{B1C7209C-A23B-DD23-A07B-836C33B4A916}"/>
                    </a:ext>
                  </a:extLst>
                </p:cNvPr>
                <p:cNvSpPr txBox="1">
                  <a:spLocks noRot="1" noChangeAspect="1" noMove="1" noResize="1" noEditPoints="1" noAdjustHandles="1" noChangeArrowheads="1" noChangeShapeType="1" noTextEdit="1"/>
                </p:cNvSpPr>
                <p:nvPr/>
              </p:nvSpPr>
              <p:spPr>
                <a:xfrm>
                  <a:off x="108171" y="2398095"/>
                  <a:ext cx="1172116" cy="461665"/>
                </a:xfrm>
                <a:prstGeom prst="rect">
                  <a:avLst/>
                </a:prstGeom>
                <a:blipFill>
                  <a:blip r:embed="rId3"/>
                  <a:stretch>
                    <a:fillRect/>
                  </a:stretch>
                </a:blipFill>
              </p:spPr>
              <p:txBody>
                <a:bodyPr/>
                <a:lstStyle/>
                <a:p>
                  <a:r>
                    <a:rPr lang="en-US">
                      <a:noFill/>
                    </a:rPr>
                    <a:t> </a:t>
                  </a:r>
                </a:p>
              </p:txBody>
            </p:sp>
          </mc:Fallback>
        </mc:AlternateContent>
      </p:grpSp>
      <p:sp>
        <p:nvSpPr>
          <p:cNvPr id="30" name="Oval 29">
            <a:extLst>
              <a:ext uri="{FF2B5EF4-FFF2-40B4-BE49-F238E27FC236}">
                <a16:creationId xmlns:a16="http://schemas.microsoft.com/office/drawing/2014/main" id="{22A731D0-1953-5B01-CB2C-E96373708E00}"/>
              </a:ext>
            </a:extLst>
          </p:cNvPr>
          <p:cNvSpPr/>
          <p:nvPr/>
        </p:nvSpPr>
        <p:spPr>
          <a:xfrm>
            <a:off x="3457576" y="2866931"/>
            <a:ext cx="489592" cy="53756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4B96E0A-914A-FDE4-FC4D-836208C536D2}"/>
              </a:ext>
            </a:extLst>
          </p:cNvPr>
          <p:cNvSpPr txBox="1"/>
          <p:nvPr/>
        </p:nvSpPr>
        <p:spPr>
          <a:xfrm>
            <a:off x="4499336" y="2819433"/>
            <a:ext cx="1180131" cy="461665"/>
          </a:xfrm>
          <a:prstGeom prst="rect">
            <a:avLst/>
          </a:prstGeom>
          <a:noFill/>
        </p:spPr>
        <p:txBody>
          <a:bodyPr wrap="none" rtlCol="0">
            <a:spAutoFit/>
          </a:bodyPr>
          <a:lstStyle/>
          <a:p>
            <a:r>
              <a:rPr lang="en-US" sz="2400" dirty="0"/>
              <a:t>Sigmoid</a:t>
            </a:r>
          </a:p>
        </p:txBody>
      </p:sp>
      <p:sp>
        <p:nvSpPr>
          <p:cNvPr id="32" name="Rounded Rectangle 31">
            <a:extLst>
              <a:ext uri="{FF2B5EF4-FFF2-40B4-BE49-F238E27FC236}">
                <a16:creationId xmlns:a16="http://schemas.microsoft.com/office/drawing/2014/main" id="{FD149ED5-4CBB-16A7-10D7-9B51F0492313}"/>
              </a:ext>
            </a:extLst>
          </p:cNvPr>
          <p:cNvSpPr/>
          <p:nvPr/>
        </p:nvSpPr>
        <p:spPr>
          <a:xfrm>
            <a:off x="3399599" y="2215089"/>
            <a:ext cx="3379604" cy="1526249"/>
          </a:xfrm>
          <a:prstGeom prst="roundRect">
            <a:avLst/>
          </a:prstGeom>
          <a:solidFill>
            <a:schemeClr val="accent1">
              <a:alpha val="0"/>
            </a:schemeClr>
          </a:solidFill>
          <a:ln w="381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1C1A63C9-58C0-BDBE-3871-DACC6796E479}"/>
                  </a:ext>
                </a:extLst>
              </p:cNvPr>
              <p:cNvSpPr txBox="1"/>
              <p:nvPr/>
            </p:nvSpPr>
            <p:spPr>
              <a:xfrm>
                <a:off x="3702372" y="4213662"/>
                <a:ext cx="6385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𝑤</m:t>
                          </m:r>
                        </m:e>
                        <m:sup>
                          <m:r>
                            <a:rPr lang="en-CA" sz="2400" b="0" i="1" smtClean="0">
                              <a:latin typeface="Cambria Math" panose="02040503050406030204" pitchFamily="18" charset="0"/>
                            </a:rPr>
                            <m:t>𝑟</m:t>
                          </m:r>
                        </m:sup>
                      </m:sSup>
                    </m:oMath>
                  </m:oMathPara>
                </a14:m>
                <a:endParaRPr lang="en-US" sz="2400" dirty="0"/>
              </a:p>
            </p:txBody>
          </p:sp>
        </mc:Choice>
        <mc:Fallback xmlns="">
          <p:sp>
            <p:nvSpPr>
              <p:cNvPr id="33" name="TextBox 32">
                <a:extLst>
                  <a:ext uri="{FF2B5EF4-FFF2-40B4-BE49-F238E27FC236}">
                    <a16:creationId xmlns:a16="http://schemas.microsoft.com/office/drawing/2014/main" id="{1C1A63C9-58C0-BDBE-3871-DACC6796E479}"/>
                  </a:ext>
                </a:extLst>
              </p:cNvPr>
              <p:cNvSpPr txBox="1">
                <a:spLocks noRot="1" noChangeAspect="1" noMove="1" noResize="1" noEditPoints="1" noAdjustHandles="1" noChangeArrowheads="1" noChangeShapeType="1" noTextEdit="1"/>
              </p:cNvSpPr>
              <p:nvPr/>
            </p:nvSpPr>
            <p:spPr>
              <a:xfrm>
                <a:off x="3702372" y="4213662"/>
                <a:ext cx="638508" cy="46166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2419CEF-DF55-E2C1-E33B-898BE433B78E}"/>
                  </a:ext>
                </a:extLst>
              </p:cNvPr>
              <p:cNvSpPr txBox="1"/>
              <p:nvPr/>
            </p:nvSpPr>
            <p:spPr>
              <a:xfrm>
                <a:off x="2568953" y="2665742"/>
                <a:ext cx="57624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𝑢</m:t>
                          </m:r>
                        </m:e>
                        <m:sup>
                          <m:r>
                            <a:rPr lang="en-CA" sz="2400" b="0" i="1" smtClean="0">
                              <a:latin typeface="Cambria Math" panose="02040503050406030204" pitchFamily="18" charset="0"/>
                            </a:rPr>
                            <m:t>𝑟</m:t>
                          </m:r>
                        </m:sup>
                      </m:sSup>
                    </m:oMath>
                  </m:oMathPara>
                </a14:m>
                <a:endParaRPr lang="en-US" sz="2400" dirty="0"/>
              </a:p>
            </p:txBody>
          </p:sp>
        </mc:Choice>
        <mc:Fallback xmlns="">
          <p:sp>
            <p:nvSpPr>
              <p:cNvPr id="34" name="TextBox 33">
                <a:extLst>
                  <a:ext uri="{FF2B5EF4-FFF2-40B4-BE49-F238E27FC236}">
                    <a16:creationId xmlns:a16="http://schemas.microsoft.com/office/drawing/2014/main" id="{62419CEF-DF55-E2C1-E33B-898BE433B78E}"/>
                  </a:ext>
                </a:extLst>
              </p:cNvPr>
              <p:cNvSpPr txBox="1">
                <a:spLocks noRot="1" noChangeAspect="1" noMove="1" noResize="1" noEditPoints="1" noAdjustHandles="1" noChangeArrowheads="1" noChangeShapeType="1" noTextEdit="1"/>
              </p:cNvSpPr>
              <p:nvPr/>
            </p:nvSpPr>
            <p:spPr>
              <a:xfrm>
                <a:off x="2568953" y="2665742"/>
                <a:ext cx="576248" cy="46166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440C2469-8460-C148-2492-3F58408E8281}"/>
                  </a:ext>
                </a:extLst>
              </p:cNvPr>
              <p:cNvSpPr txBox="1"/>
              <p:nvPr/>
            </p:nvSpPr>
            <p:spPr>
              <a:xfrm>
                <a:off x="6010094" y="2631182"/>
                <a:ext cx="862865"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𝑟</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oMath>
                  </m:oMathPara>
                </a14:m>
                <a:endParaRPr lang="en-US" sz="2400" dirty="0"/>
              </a:p>
            </p:txBody>
          </p:sp>
        </mc:Choice>
        <mc:Fallback xmlns="">
          <p:sp>
            <p:nvSpPr>
              <p:cNvPr id="35" name="TextBox 34">
                <a:extLst>
                  <a:ext uri="{FF2B5EF4-FFF2-40B4-BE49-F238E27FC236}">
                    <a16:creationId xmlns:a16="http://schemas.microsoft.com/office/drawing/2014/main" id="{440C2469-8460-C148-2492-3F58408E8281}"/>
                  </a:ext>
                </a:extLst>
              </p:cNvPr>
              <p:cNvSpPr txBox="1">
                <a:spLocks noRot="1" noChangeAspect="1" noMove="1" noResize="1" noEditPoints="1" noAdjustHandles="1" noChangeArrowheads="1" noChangeShapeType="1" noTextEdit="1"/>
              </p:cNvSpPr>
              <p:nvPr/>
            </p:nvSpPr>
            <p:spPr>
              <a:xfrm>
                <a:off x="6010094" y="2631182"/>
                <a:ext cx="862865" cy="461665"/>
              </a:xfrm>
              <a:prstGeom prst="rect">
                <a:avLst/>
              </a:prstGeom>
              <a:blipFill>
                <a:blip r:embed="rId6"/>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621715E0-020B-D101-D329-2FAC9DBC1841}"/>
              </a:ext>
            </a:extLst>
          </p:cNvPr>
          <p:cNvSpPr txBox="1"/>
          <p:nvPr/>
        </p:nvSpPr>
        <p:spPr>
          <a:xfrm>
            <a:off x="4768031" y="3688027"/>
            <a:ext cx="1822871" cy="461665"/>
          </a:xfrm>
          <a:prstGeom prst="rect">
            <a:avLst/>
          </a:prstGeom>
          <a:noFill/>
        </p:spPr>
        <p:txBody>
          <a:bodyPr wrap="none" rtlCol="0">
            <a:spAutoFit/>
          </a:bodyPr>
          <a:lstStyle/>
          <a:p>
            <a:r>
              <a:rPr lang="en-US" sz="2400" dirty="0"/>
              <a:t>Forget Panda</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D989721-4206-494C-AD0D-7CA8367066CC}"/>
                  </a:ext>
                </a:extLst>
              </p:cNvPr>
              <p:cNvSpPr txBox="1"/>
              <p:nvPr/>
            </p:nvSpPr>
            <p:spPr>
              <a:xfrm>
                <a:off x="5973739" y="4675327"/>
                <a:ext cx="498322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𝑟</m:t>
                          </m:r>
                        </m:e>
                        <m:sup>
                          <m:r>
                            <a:rPr lang="en-CA" sz="2800" b="0" i="1" smtClean="0">
                              <a:latin typeface="Cambria Math" panose="02040503050406030204" pitchFamily="18" charset="0"/>
                            </a:rPr>
                            <m:t>&lt;</m:t>
                          </m:r>
                          <m:r>
                            <a:rPr lang="en-CA" sz="2800" b="0" i="1" smtClean="0">
                              <a:latin typeface="Cambria Math" panose="02040503050406030204" pitchFamily="18" charset="0"/>
                            </a:rPr>
                            <m:t>𝑡</m:t>
                          </m:r>
                          <m:r>
                            <a:rPr lang="en-CA" sz="2800" b="0" i="1" smtClean="0">
                              <a:latin typeface="Cambria Math" panose="02040503050406030204" pitchFamily="18" charset="0"/>
                            </a:rPr>
                            <m:t>&gt;</m:t>
                          </m:r>
                        </m:sup>
                      </m:sSup>
                      <m:r>
                        <a:rPr lang="en-CA" sz="2800" b="0" i="1" smtClean="0">
                          <a:latin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𝜎</m:t>
                      </m:r>
                      <m:d>
                        <m:dPr>
                          <m:ctrlPr>
                            <a:rPr lang="en-CA" sz="2800" b="0" i="1" smtClean="0">
                              <a:latin typeface="Cambria Math" panose="02040503050406030204" pitchFamily="18" charset="0"/>
                              <a:ea typeface="Cambria Math" panose="02040503050406030204" pitchFamily="18" charset="0"/>
                            </a:rPr>
                          </m:ctrlPr>
                        </m:dPr>
                        <m:e>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𝑤</m:t>
                              </m:r>
                            </m:e>
                            <m:sub>
                              <m:r>
                                <a:rPr lang="en-CA" sz="2800" b="0" i="1" smtClean="0">
                                  <a:latin typeface="Cambria Math" panose="02040503050406030204" pitchFamily="18" charset="0"/>
                                  <a:ea typeface="Cambria Math" panose="02040503050406030204" pitchFamily="18" charset="0"/>
                                </a:rPr>
                                <m:t>𝑟</m:t>
                              </m:r>
                            </m:sub>
                          </m:sSub>
                          <m:sSup>
                            <m:sSupPr>
                              <m:ctrlPr>
                                <a:rPr lang="en-CA" sz="2800" b="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𝑥</m:t>
                              </m:r>
                            </m:e>
                            <m:sup>
                              <m:r>
                                <a:rPr lang="en-CA" sz="2800" b="0" i="1" smtClean="0">
                                  <a:latin typeface="Cambria Math" panose="02040503050406030204" pitchFamily="18" charset="0"/>
                                  <a:ea typeface="Cambria Math" panose="02040503050406030204" pitchFamily="18" charset="0"/>
                                </a:rPr>
                                <m:t>&lt;</m:t>
                              </m:r>
                              <m:r>
                                <a:rPr lang="en-CA" sz="2800" b="0" i="1" smtClean="0">
                                  <a:latin typeface="Cambria Math" panose="02040503050406030204" pitchFamily="18" charset="0"/>
                                  <a:ea typeface="Cambria Math" panose="02040503050406030204" pitchFamily="18" charset="0"/>
                                </a:rPr>
                                <m:t>𝑡</m:t>
                              </m:r>
                              <m:r>
                                <a:rPr lang="en-CA" sz="2800" b="0" i="1" smtClean="0">
                                  <a:latin typeface="Cambria Math" panose="02040503050406030204" pitchFamily="18" charset="0"/>
                                  <a:ea typeface="Cambria Math" panose="02040503050406030204" pitchFamily="18" charset="0"/>
                                </a:rPr>
                                <m:t>&gt;</m:t>
                              </m:r>
                            </m:sup>
                          </m:sSup>
                          <m:r>
                            <a:rPr lang="en-CA" sz="2800" b="0" i="1" smtClean="0">
                              <a:latin typeface="Cambria Math" panose="02040503050406030204" pitchFamily="18" charset="0"/>
                              <a:ea typeface="Cambria Math" panose="02040503050406030204" pitchFamily="18" charset="0"/>
                            </a:rPr>
                            <m:t>+</m:t>
                          </m:r>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𝑈</m:t>
                              </m:r>
                            </m:e>
                            <m:sub>
                              <m:r>
                                <a:rPr lang="en-CA" sz="2800" b="0" i="1" smtClean="0">
                                  <a:latin typeface="Cambria Math" panose="02040503050406030204" pitchFamily="18" charset="0"/>
                                  <a:ea typeface="Cambria Math" panose="02040503050406030204" pitchFamily="18" charset="0"/>
                                </a:rPr>
                                <m:t>𝑟</m:t>
                              </m:r>
                            </m:sub>
                          </m:sSub>
                          <m:sSup>
                            <m:sSupPr>
                              <m:ctrlPr>
                                <a:rPr lang="en-CA" sz="2800" b="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h</m:t>
                              </m:r>
                            </m:e>
                            <m:sup>
                              <m:r>
                                <a:rPr lang="en-CA" sz="2800" b="0" i="1" smtClean="0">
                                  <a:latin typeface="Cambria Math" panose="02040503050406030204" pitchFamily="18" charset="0"/>
                                  <a:ea typeface="Cambria Math" panose="02040503050406030204" pitchFamily="18" charset="0"/>
                                </a:rPr>
                                <m:t>&lt;</m:t>
                              </m:r>
                              <m:r>
                                <a:rPr lang="en-CA" sz="2800" b="0" i="1" smtClean="0">
                                  <a:latin typeface="Cambria Math" panose="02040503050406030204" pitchFamily="18" charset="0"/>
                                  <a:ea typeface="Cambria Math" panose="02040503050406030204" pitchFamily="18" charset="0"/>
                                </a:rPr>
                                <m:t>𝑡</m:t>
                              </m:r>
                              <m:r>
                                <a:rPr lang="en-CA" sz="2800" b="0" i="1" smtClean="0">
                                  <a:latin typeface="Cambria Math" panose="02040503050406030204" pitchFamily="18" charset="0"/>
                                  <a:ea typeface="Cambria Math" panose="02040503050406030204" pitchFamily="18" charset="0"/>
                                </a:rPr>
                                <m:t>−1&gt;</m:t>
                              </m:r>
                            </m:sup>
                          </m:sSup>
                        </m:e>
                      </m:d>
                    </m:oMath>
                  </m:oMathPara>
                </a14:m>
                <a:endParaRPr lang="en-US" sz="2800" dirty="0"/>
              </a:p>
            </p:txBody>
          </p:sp>
        </mc:Choice>
        <mc:Fallback xmlns="">
          <p:sp>
            <p:nvSpPr>
              <p:cNvPr id="38" name="TextBox 37">
                <a:extLst>
                  <a:ext uri="{FF2B5EF4-FFF2-40B4-BE49-F238E27FC236}">
                    <a16:creationId xmlns:a16="http://schemas.microsoft.com/office/drawing/2014/main" id="{6D989721-4206-494C-AD0D-7CA8367066CC}"/>
                  </a:ext>
                </a:extLst>
              </p:cNvPr>
              <p:cNvSpPr txBox="1">
                <a:spLocks noRot="1" noChangeAspect="1" noMove="1" noResize="1" noEditPoints="1" noAdjustHandles="1" noChangeArrowheads="1" noChangeShapeType="1" noTextEdit="1"/>
              </p:cNvSpPr>
              <p:nvPr/>
            </p:nvSpPr>
            <p:spPr>
              <a:xfrm>
                <a:off x="5973739" y="4675327"/>
                <a:ext cx="4983224" cy="523220"/>
              </a:xfrm>
              <a:prstGeom prst="rect">
                <a:avLst/>
              </a:prstGeom>
              <a:blipFill>
                <a:blip r:embed="rId7"/>
                <a:stretch>
                  <a:fillRect/>
                </a:stretch>
              </a:blipFill>
            </p:spPr>
            <p:txBody>
              <a:bodyPr/>
              <a:lstStyle/>
              <a:p>
                <a:r>
                  <a:rPr lang="en-US">
                    <a:noFill/>
                  </a:rPr>
                  <a:t> </a:t>
                </a:r>
              </a:p>
            </p:txBody>
          </p:sp>
        </mc:Fallback>
      </mc:AlternateContent>
      <p:sp>
        <p:nvSpPr>
          <p:cNvPr id="39" name="Content Placeholder 2">
            <a:extLst>
              <a:ext uri="{FF2B5EF4-FFF2-40B4-BE49-F238E27FC236}">
                <a16:creationId xmlns:a16="http://schemas.microsoft.com/office/drawing/2014/main" id="{F89B3AE1-ED2E-5A0D-9B00-21F6F31E2431}"/>
              </a:ext>
            </a:extLst>
          </p:cNvPr>
          <p:cNvSpPr txBox="1">
            <a:spLocks noGrp="1"/>
          </p:cNvSpPr>
          <p:nvPr>
            <p:ph idx="1"/>
          </p:nvPr>
        </p:nvSpPr>
        <p:spPr>
          <a:xfrm>
            <a:off x="838200" y="5372100"/>
            <a:ext cx="10515600" cy="14092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t>Pandas,</a:t>
            </a:r>
            <a:r>
              <a:rPr lang="en-CA" dirty="0"/>
              <a:t> one of the world's most fascinating vegetarians, their specific diet is almost nothing but </a:t>
            </a:r>
            <a:r>
              <a:rPr lang="en-CA" b="1" dirty="0"/>
              <a:t>bamboo </a:t>
            </a:r>
            <a:r>
              <a:rPr lang="en-CA" dirty="0"/>
              <a:t>shoots and leaves. </a:t>
            </a:r>
            <a:r>
              <a:rPr lang="en-CA" b="1" dirty="0"/>
              <a:t>Koalas</a:t>
            </a:r>
            <a:r>
              <a:rPr lang="en-CA" dirty="0"/>
              <a:t>, the only  extant representative of….., their …..</a:t>
            </a:r>
            <a:r>
              <a:rPr lang="en-CA" b="1" dirty="0"/>
              <a:t>eucalyptus </a:t>
            </a:r>
            <a:r>
              <a:rPr lang="en-CA" dirty="0"/>
              <a:t>leaves.</a:t>
            </a:r>
            <a:endParaRPr lang="en-US" dirty="0"/>
          </a:p>
        </p:txBody>
      </p:sp>
    </p:spTree>
    <p:extLst>
      <p:ext uri="{BB962C8B-B14F-4D97-AF65-F5344CB8AC3E}">
        <p14:creationId xmlns:p14="http://schemas.microsoft.com/office/powerpoint/2010/main" val="12038043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97EEDBDD-A197-496E-2F4F-EE2B076831DF}"/>
              </a:ext>
            </a:extLst>
          </p:cNvPr>
          <p:cNvPicPr>
            <a:picLocks noGrp="1" noChangeAspect="1"/>
          </p:cNvPicPr>
          <p:nvPr>
            <p:ph idx="1"/>
          </p:nvPr>
        </p:nvPicPr>
        <p:blipFill>
          <a:blip r:embed="rId2"/>
          <a:stretch>
            <a:fillRect/>
          </a:stretch>
        </p:blipFill>
        <p:spPr>
          <a:xfrm>
            <a:off x="933047" y="902251"/>
            <a:ext cx="6922823" cy="5174457"/>
          </a:xfrm>
        </p:spPr>
      </p:pic>
      <p:pic>
        <p:nvPicPr>
          <p:cNvPr id="7" name="Picture 6" descr="Text, letter&#10;&#10;Description automatically generated with medium confidence">
            <a:extLst>
              <a:ext uri="{FF2B5EF4-FFF2-40B4-BE49-F238E27FC236}">
                <a16:creationId xmlns:a16="http://schemas.microsoft.com/office/drawing/2014/main" id="{0A28BB15-7AF5-4943-7259-47C808BEFEFF}"/>
              </a:ext>
            </a:extLst>
          </p:cNvPr>
          <p:cNvPicPr>
            <a:picLocks noChangeAspect="1"/>
          </p:cNvPicPr>
          <p:nvPr/>
        </p:nvPicPr>
        <p:blipFill>
          <a:blip r:embed="rId3"/>
          <a:stretch>
            <a:fillRect/>
          </a:stretch>
        </p:blipFill>
        <p:spPr>
          <a:xfrm>
            <a:off x="299779" y="5697235"/>
            <a:ext cx="8378616" cy="1160765"/>
          </a:xfrm>
          <a:prstGeom prst="rect">
            <a:avLst/>
          </a:prstGeom>
        </p:spPr>
      </p:pic>
      <p:sp>
        <p:nvSpPr>
          <p:cNvPr id="2" name="Title 1">
            <a:extLst>
              <a:ext uri="{FF2B5EF4-FFF2-40B4-BE49-F238E27FC236}">
                <a16:creationId xmlns:a16="http://schemas.microsoft.com/office/drawing/2014/main" id="{2D9F7D44-70DC-BDEA-D094-1AABC72CE108}"/>
              </a:ext>
            </a:extLst>
          </p:cNvPr>
          <p:cNvSpPr>
            <a:spLocks noGrp="1"/>
          </p:cNvSpPr>
          <p:nvPr>
            <p:ph type="title"/>
          </p:nvPr>
        </p:nvSpPr>
        <p:spPr>
          <a:xfrm>
            <a:off x="838200" y="365125"/>
            <a:ext cx="10515600" cy="631031"/>
          </a:xfrm>
        </p:spPr>
        <p:txBody>
          <a:bodyPr>
            <a:normAutofit fontScale="90000"/>
          </a:bodyPr>
          <a:lstStyle/>
          <a:p>
            <a:r>
              <a:rPr lang="en-US" dirty="0"/>
              <a:t>GRU</a:t>
            </a:r>
          </a:p>
        </p:txBody>
      </p:sp>
    </p:spTree>
    <p:extLst>
      <p:ext uri="{BB962C8B-B14F-4D97-AF65-F5344CB8AC3E}">
        <p14:creationId xmlns:p14="http://schemas.microsoft.com/office/powerpoint/2010/main" val="1798427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80AB6F-1AC1-7366-66DA-AE25221F3F37}"/>
              </a:ext>
            </a:extLst>
          </p:cNvPr>
          <p:cNvSpPr>
            <a:spLocks noGrp="1"/>
          </p:cNvSpPr>
          <p:nvPr>
            <p:ph type="title"/>
          </p:nvPr>
        </p:nvSpPr>
        <p:spPr>
          <a:xfrm>
            <a:off x="838200" y="217527"/>
            <a:ext cx="10515600" cy="671513"/>
          </a:xfrm>
        </p:spPr>
        <p:txBody>
          <a:bodyPr>
            <a:normAutofit fontScale="90000"/>
          </a:bodyPr>
          <a:lstStyle/>
          <a:p>
            <a:r>
              <a:rPr lang="en-CA" dirty="0"/>
              <a:t>Gated Recurrent Unit (GRU)</a:t>
            </a:r>
            <a:endParaRPr lang="en-US" dirty="0"/>
          </a:p>
        </p:txBody>
      </p:sp>
      <p:pic>
        <p:nvPicPr>
          <p:cNvPr id="5" name="Picture 4" descr="Diagram, schematic&#10;&#10;Description automatically generated">
            <a:extLst>
              <a:ext uri="{FF2B5EF4-FFF2-40B4-BE49-F238E27FC236}">
                <a16:creationId xmlns:a16="http://schemas.microsoft.com/office/drawing/2014/main" id="{41855C57-C42E-AC74-630E-C81029497E66}"/>
              </a:ext>
            </a:extLst>
          </p:cNvPr>
          <p:cNvPicPr>
            <a:picLocks noChangeAspect="1"/>
          </p:cNvPicPr>
          <p:nvPr/>
        </p:nvPicPr>
        <p:blipFill>
          <a:blip r:embed="rId3"/>
          <a:stretch>
            <a:fillRect/>
          </a:stretch>
        </p:blipFill>
        <p:spPr>
          <a:xfrm>
            <a:off x="145915" y="971550"/>
            <a:ext cx="7186407" cy="3700463"/>
          </a:xfrm>
          <a:prstGeom prst="rect">
            <a:avLst/>
          </a:prstGeom>
        </p:spPr>
      </p:pic>
      <p:pic>
        <p:nvPicPr>
          <p:cNvPr id="9" name="Content Placeholder 8" descr="Text&#10;&#10;Description automatically generated">
            <a:extLst>
              <a:ext uri="{FF2B5EF4-FFF2-40B4-BE49-F238E27FC236}">
                <a16:creationId xmlns:a16="http://schemas.microsoft.com/office/drawing/2014/main" id="{37DCD847-2D38-F1AC-AD34-F1587207038F}"/>
              </a:ext>
            </a:extLst>
          </p:cNvPr>
          <p:cNvPicPr>
            <a:picLocks noGrp="1" noChangeAspect="1"/>
          </p:cNvPicPr>
          <p:nvPr>
            <p:ph idx="1"/>
          </p:nvPr>
        </p:nvPicPr>
        <p:blipFill>
          <a:blip r:embed="rId4"/>
          <a:stretch>
            <a:fillRect/>
          </a:stretch>
        </p:blipFill>
        <p:spPr>
          <a:xfrm>
            <a:off x="7373819" y="200025"/>
            <a:ext cx="4818181" cy="5872162"/>
          </a:xfrm>
        </p:spPr>
      </p:pic>
      <p:sp>
        <p:nvSpPr>
          <p:cNvPr id="8" name="TextBox 7">
            <a:extLst>
              <a:ext uri="{FF2B5EF4-FFF2-40B4-BE49-F238E27FC236}">
                <a16:creationId xmlns:a16="http://schemas.microsoft.com/office/drawing/2014/main" id="{C784560A-E653-731F-4450-29EAF4923D7F}"/>
              </a:ext>
            </a:extLst>
          </p:cNvPr>
          <p:cNvSpPr txBox="1"/>
          <p:nvPr/>
        </p:nvSpPr>
        <p:spPr>
          <a:xfrm>
            <a:off x="2931233" y="4160877"/>
            <a:ext cx="1877245" cy="369332"/>
          </a:xfrm>
          <a:prstGeom prst="rect">
            <a:avLst/>
          </a:prstGeom>
          <a:noFill/>
        </p:spPr>
        <p:txBody>
          <a:bodyPr wrap="none" rtlCol="0">
            <a:spAutoFit/>
          </a:bodyPr>
          <a:lstStyle/>
          <a:p>
            <a:r>
              <a:rPr lang="en-US" dirty="0"/>
              <a:t>Source: Wikipedia</a:t>
            </a:r>
          </a:p>
        </p:txBody>
      </p:sp>
      <p:sp>
        <p:nvSpPr>
          <p:cNvPr id="10" name="TextBox 9">
            <a:extLst>
              <a:ext uri="{FF2B5EF4-FFF2-40B4-BE49-F238E27FC236}">
                <a16:creationId xmlns:a16="http://schemas.microsoft.com/office/drawing/2014/main" id="{FA61CB16-5F6F-85C8-6169-EDDB4EEBD6F5}"/>
              </a:ext>
            </a:extLst>
          </p:cNvPr>
          <p:cNvSpPr txBox="1"/>
          <p:nvPr/>
        </p:nvSpPr>
        <p:spPr>
          <a:xfrm>
            <a:off x="202145" y="6072187"/>
            <a:ext cx="9580764" cy="923330"/>
          </a:xfrm>
          <a:prstGeom prst="rect">
            <a:avLst/>
          </a:prstGeom>
          <a:noFill/>
        </p:spPr>
        <p:txBody>
          <a:bodyPr wrap="none" rtlCol="0">
            <a:spAutoFit/>
          </a:bodyPr>
          <a:lstStyle/>
          <a:p>
            <a:r>
              <a:rPr lang="en-US" dirty="0"/>
              <a:t>Cho et al. 2014 </a:t>
            </a:r>
            <a:r>
              <a:rPr lang="en-CA" b="1" dirty="0"/>
              <a:t>On the Properties of Neural Machine Translation: Encoder-Decoder Approaches</a:t>
            </a:r>
          </a:p>
          <a:p>
            <a:r>
              <a:rPr lang="en-US" dirty="0"/>
              <a:t>Chung et al. 2014 </a:t>
            </a:r>
            <a:r>
              <a:rPr lang="en-CA" b="1" dirty="0"/>
              <a:t>Empirical Evaluation of Gated Recurrent Neural Networks on Sequence Modeling</a:t>
            </a:r>
          </a:p>
          <a:p>
            <a:endParaRPr lang="en-US" dirty="0"/>
          </a:p>
        </p:txBody>
      </p:sp>
      <p:sp>
        <p:nvSpPr>
          <p:cNvPr id="21" name="TextBox 20">
            <a:extLst>
              <a:ext uri="{FF2B5EF4-FFF2-40B4-BE49-F238E27FC236}">
                <a16:creationId xmlns:a16="http://schemas.microsoft.com/office/drawing/2014/main" id="{2AC33C8E-3F6A-A14B-9F93-5C24CFCFE485}"/>
              </a:ext>
            </a:extLst>
          </p:cNvPr>
          <p:cNvSpPr txBox="1"/>
          <p:nvPr/>
        </p:nvSpPr>
        <p:spPr>
          <a:xfrm>
            <a:off x="9958387" y="2343150"/>
            <a:ext cx="1957139" cy="369332"/>
          </a:xfrm>
          <a:prstGeom prst="rect">
            <a:avLst/>
          </a:prstGeom>
          <a:noFill/>
        </p:spPr>
        <p:txBody>
          <a:bodyPr wrap="none" rtlCol="0">
            <a:spAutoFit/>
          </a:bodyPr>
          <a:lstStyle/>
          <a:p>
            <a:r>
              <a:rPr lang="en-US" dirty="0"/>
              <a:t>Hadamard product</a:t>
            </a:r>
          </a:p>
        </p:txBody>
      </p:sp>
      <p:cxnSp>
        <p:nvCxnSpPr>
          <p:cNvPr id="23" name="Straight Arrow Connector 22">
            <a:extLst>
              <a:ext uri="{FF2B5EF4-FFF2-40B4-BE49-F238E27FC236}">
                <a16:creationId xmlns:a16="http://schemas.microsoft.com/office/drawing/2014/main" id="{82A20960-B781-3E32-4BD0-3F04D3B8073F}"/>
              </a:ext>
            </a:extLst>
          </p:cNvPr>
          <p:cNvCxnSpPr/>
          <p:nvPr/>
        </p:nvCxnSpPr>
        <p:spPr>
          <a:xfrm flipV="1">
            <a:off x="10429875" y="1685925"/>
            <a:ext cx="142875" cy="6143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DF8380B-F588-07EE-5FA8-B3BF074FDAE4}"/>
                  </a:ext>
                </a:extLst>
              </p:cNvPr>
              <p:cNvSpPr txBox="1"/>
              <p:nvPr/>
            </p:nvSpPr>
            <p:spPr>
              <a:xfrm>
                <a:off x="414338" y="4843463"/>
                <a:ext cx="7186407" cy="1569660"/>
              </a:xfrm>
              <a:prstGeom prst="rect">
                <a:avLst/>
              </a:prstGeom>
              <a:noFill/>
            </p:spPr>
            <p:txBody>
              <a:bodyPr wrap="square" rtlCol="0">
                <a:spAutoFit/>
              </a:bodyPr>
              <a:lstStyle/>
              <a:p>
                <a:r>
                  <a:rPr lang="en-US" sz="2400" dirty="0"/>
                  <a:t>Update gate: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𝑧</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 </m:t>
                    </m:r>
                  </m:oMath>
                </a14:m>
                <a:r>
                  <a:rPr lang="en-US" sz="2400" dirty="0"/>
                  <a:t> Reset gate: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𝑟</m:t>
                        </m:r>
                      </m:e>
                      <m:sub>
                        <m:r>
                          <a:rPr lang="en-CA" sz="2400" b="0" i="1" smtClean="0">
                            <a:latin typeface="Cambria Math" panose="02040503050406030204" pitchFamily="18" charset="0"/>
                          </a:rPr>
                          <m:t>𝑡</m:t>
                        </m:r>
                      </m:sub>
                    </m:sSub>
                  </m:oMath>
                </a14:m>
                <a:endParaRPr lang="en-CA" sz="2400" dirty="0"/>
              </a:p>
              <a:p>
                <a:r>
                  <a:rPr lang="en-CA" sz="2400" b="0" dirty="0"/>
                  <a:t>When </a:t>
                </a:r>
                <a14:m>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𝑧</m:t>
                        </m:r>
                      </m:e>
                      <m:sub>
                        <m:r>
                          <a:rPr lang="en-CA" sz="2400" i="1">
                            <a:latin typeface="Cambria Math" panose="02040503050406030204" pitchFamily="18" charset="0"/>
                          </a:rPr>
                          <m:t>𝑡</m:t>
                        </m:r>
                      </m:sub>
                    </m:sSub>
                    <m:r>
                      <a:rPr lang="en-CA" sz="2400" b="0" i="0" smtClean="0">
                        <a:latin typeface="Cambria Math" panose="02040503050406030204" pitchFamily="18" charset="0"/>
                      </a:rPr>
                      <m:t>≈0, </m:t>
                    </m:r>
                    <m:sSub>
                      <m:sSubPr>
                        <m:ctrlPr>
                          <a:rPr lang="en-CA" sz="2400" b="0" i="1" smtClean="0">
                            <a:latin typeface="Cambria Math" panose="02040503050406030204" pitchFamily="18" charset="0"/>
                          </a:rPr>
                        </m:ctrlPr>
                      </m:sSubPr>
                      <m:e>
                        <m:r>
                          <m:rPr>
                            <m:sty m:val="p"/>
                          </m:rPr>
                          <a:rPr lang="en-CA" sz="2400" b="0" i="0" smtClean="0">
                            <a:latin typeface="Cambria Math" panose="02040503050406030204" pitchFamily="18" charset="0"/>
                          </a:rPr>
                          <m:t>h</m:t>
                        </m:r>
                      </m:e>
                      <m:sub>
                        <m:r>
                          <m:rPr>
                            <m:sty m:val="p"/>
                          </m:rPr>
                          <a:rPr lang="en-CA" sz="2400" b="0" i="0" smtClean="0">
                            <a:latin typeface="Cambria Math" panose="02040503050406030204" pitchFamily="18" charset="0"/>
                          </a:rPr>
                          <m:t>t</m:t>
                        </m:r>
                      </m:sub>
                    </m:sSub>
                    <m:r>
                      <a:rPr lang="en-CA" sz="2400" b="0" i="0" smtClean="0">
                        <a:latin typeface="Cambria Math" panose="02040503050406030204" pitchFamily="18" charset="0"/>
                      </a:rPr>
                      <m:t>=</m:t>
                    </m:r>
                    <m:sSub>
                      <m:sSubPr>
                        <m:ctrlPr>
                          <a:rPr lang="en-CA" sz="2400" b="0" i="1" smtClean="0">
                            <a:latin typeface="Cambria Math" panose="02040503050406030204" pitchFamily="18" charset="0"/>
                          </a:rPr>
                        </m:ctrlPr>
                      </m:sSubPr>
                      <m:e>
                        <m:r>
                          <m:rPr>
                            <m:sty m:val="p"/>
                          </m:rPr>
                          <a:rPr lang="en-CA" sz="2400" b="0" i="0" smtClean="0">
                            <a:latin typeface="Cambria Math" panose="02040503050406030204" pitchFamily="18" charset="0"/>
                          </a:rPr>
                          <m:t>h</m:t>
                        </m:r>
                      </m:e>
                      <m:sub>
                        <m:r>
                          <m:rPr>
                            <m:sty m:val="p"/>
                          </m:rPr>
                          <a:rPr lang="en-CA" sz="2400" b="0" i="0" smtClean="0">
                            <a:latin typeface="Cambria Math" panose="02040503050406030204" pitchFamily="18" charset="0"/>
                          </a:rPr>
                          <m:t>t</m:t>
                        </m:r>
                        <m:r>
                          <a:rPr lang="en-CA" sz="2400" b="0" i="0" smtClean="0">
                            <a:latin typeface="Cambria Math" panose="02040503050406030204" pitchFamily="18" charset="0"/>
                          </a:rPr>
                          <m:t>−1</m:t>
                        </m:r>
                      </m:sub>
                    </m:sSub>
                  </m:oMath>
                </a14:m>
                <a:r>
                  <a:rPr lang="en-CA" sz="2400" b="0" dirty="0"/>
                  <a:t>, there if prevent from gradient vanishing problem</a:t>
                </a:r>
              </a:p>
              <a:p>
                <a:endParaRPr lang="en-US" sz="2400" dirty="0"/>
              </a:p>
            </p:txBody>
          </p:sp>
        </mc:Choice>
        <mc:Fallback xmlns="">
          <p:sp>
            <p:nvSpPr>
              <p:cNvPr id="24" name="TextBox 23">
                <a:extLst>
                  <a:ext uri="{FF2B5EF4-FFF2-40B4-BE49-F238E27FC236}">
                    <a16:creationId xmlns:a16="http://schemas.microsoft.com/office/drawing/2014/main" id="{FDF8380B-F588-07EE-5FA8-B3BF074FDAE4}"/>
                  </a:ext>
                </a:extLst>
              </p:cNvPr>
              <p:cNvSpPr txBox="1">
                <a:spLocks noRot="1" noChangeAspect="1" noMove="1" noResize="1" noEditPoints="1" noAdjustHandles="1" noChangeArrowheads="1" noChangeShapeType="1" noTextEdit="1"/>
              </p:cNvSpPr>
              <p:nvPr/>
            </p:nvSpPr>
            <p:spPr>
              <a:xfrm>
                <a:off x="414338" y="4843463"/>
                <a:ext cx="7186407" cy="1569660"/>
              </a:xfrm>
              <a:prstGeom prst="rect">
                <a:avLst/>
              </a:prstGeom>
              <a:blipFill>
                <a:blip r:embed="rId5"/>
                <a:stretch>
                  <a:fillRect l="-1411" t="-2419"/>
                </a:stretch>
              </a:blipFill>
            </p:spPr>
            <p:txBody>
              <a:bodyPr/>
              <a:lstStyle/>
              <a:p>
                <a:r>
                  <a:rPr lang="en-US">
                    <a:noFill/>
                  </a:rPr>
                  <a:t> </a:t>
                </a:r>
              </a:p>
            </p:txBody>
          </p:sp>
        </mc:Fallback>
      </mc:AlternateContent>
    </p:spTree>
    <p:extLst>
      <p:ext uri="{BB962C8B-B14F-4D97-AF65-F5344CB8AC3E}">
        <p14:creationId xmlns:p14="http://schemas.microsoft.com/office/powerpoint/2010/main" val="22252990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icture containing text, clock&#10;&#10;Description automatically generated">
            <a:extLst>
              <a:ext uri="{FF2B5EF4-FFF2-40B4-BE49-F238E27FC236}">
                <a16:creationId xmlns:a16="http://schemas.microsoft.com/office/drawing/2014/main" id="{3D2606E8-A6CF-56AA-870E-3896901CAAFC}"/>
              </a:ext>
            </a:extLst>
          </p:cNvPr>
          <p:cNvPicPr>
            <a:picLocks noChangeAspect="1"/>
          </p:cNvPicPr>
          <p:nvPr/>
        </p:nvPicPr>
        <p:blipFill>
          <a:blip r:embed="rId2"/>
          <a:stretch>
            <a:fillRect/>
          </a:stretch>
        </p:blipFill>
        <p:spPr>
          <a:xfrm>
            <a:off x="249238" y="1062209"/>
            <a:ext cx="7114082" cy="3840163"/>
          </a:xfrm>
          <a:prstGeom prst="rect">
            <a:avLst/>
          </a:prstGeom>
        </p:spPr>
      </p:pic>
      <p:sp>
        <p:nvSpPr>
          <p:cNvPr id="2" name="Title 1">
            <a:extLst>
              <a:ext uri="{FF2B5EF4-FFF2-40B4-BE49-F238E27FC236}">
                <a16:creationId xmlns:a16="http://schemas.microsoft.com/office/drawing/2014/main" id="{D7995522-7D5A-D7AE-DAAC-0D8DFB6D7747}"/>
              </a:ext>
            </a:extLst>
          </p:cNvPr>
          <p:cNvSpPr>
            <a:spLocks noGrp="1"/>
          </p:cNvSpPr>
          <p:nvPr>
            <p:ph type="title"/>
          </p:nvPr>
        </p:nvSpPr>
        <p:spPr>
          <a:xfrm>
            <a:off x="838200" y="207963"/>
            <a:ext cx="10515600" cy="906463"/>
          </a:xfrm>
        </p:spPr>
        <p:txBody>
          <a:bodyPr/>
          <a:lstStyle/>
          <a:p>
            <a:r>
              <a:rPr lang="en-US" dirty="0"/>
              <a:t>Long Short-term Memory (LSTM)</a:t>
            </a:r>
          </a:p>
        </p:txBody>
      </p:sp>
      <p:sp>
        <p:nvSpPr>
          <p:cNvPr id="4" name="TextBox 3">
            <a:extLst>
              <a:ext uri="{FF2B5EF4-FFF2-40B4-BE49-F238E27FC236}">
                <a16:creationId xmlns:a16="http://schemas.microsoft.com/office/drawing/2014/main" id="{3DA723D6-2749-F4A2-165C-03A893214A3C}"/>
              </a:ext>
            </a:extLst>
          </p:cNvPr>
          <p:cNvSpPr txBox="1"/>
          <p:nvPr/>
        </p:nvSpPr>
        <p:spPr>
          <a:xfrm>
            <a:off x="2989489" y="1276048"/>
            <a:ext cx="1877245" cy="369332"/>
          </a:xfrm>
          <a:prstGeom prst="rect">
            <a:avLst/>
          </a:prstGeom>
          <a:noFill/>
        </p:spPr>
        <p:txBody>
          <a:bodyPr wrap="none" rtlCol="0">
            <a:spAutoFit/>
          </a:bodyPr>
          <a:lstStyle/>
          <a:p>
            <a:r>
              <a:rPr lang="en-US" dirty="0"/>
              <a:t>Source: Wikipedia</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7EAA6B3-F611-110D-7155-DEE4F5BF6A50}"/>
                  </a:ext>
                </a:extLst>
              </p:cNvPr>
              <p:cNvSpPr txBox="1"/>
              <p:nvPr/>
            </p:nvSpPr>
            <p:spPr>
              <a:xfrm>
                <a:off x="2989489" y="4446761"/>
                <a:ext cx="3095014" cy="7386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h</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 </m:t>
                      </m:r>
                      <m:r>
                        <a:rPr lang="en-CA" sz="2400" b="0" i="1" smtClean="0">
                          <a:latin typeface="Cambria Math" panose="02040503050406030204" pitchFamily="18" charset="0"/>
                        </a:rPr>
                        <m:t>𝑒𝑞𝑢𝑎𝑣𝑎𝑙𝑒𝑛𝑡𝑠</m:t>
                      </m:r>
                      <m:r>
                        <a:rPr lang="en-CA" sz="2400" b="0" i="1" smtClean="0">
                          <a:latin typeface="Cambria Math" panose="02040503050406030204" pitchFamily="18" charset="0"/>
                        </a:rPr>
                        <m:t> </m:t>
                      </m:r>
                      <m:r>
                        <a:rPr lang="en-CA" sz="2400" b="0" i="1" smtClean="0">
                          <a:latin typeface="Cambria Math" panose="02040503050406030204" pitchFamily="18" charset="0"/>
                        </a:rPr>
                        <m:t>𝑡𝑜</m:t>
                      </m:r>
                      <m:r>
                        <a:rPr lang="en-CA" sz="2400" b="0" i="1" smtClean="0">
                          <a:latin typeface="Cambria Math" panose="02040503050406030204" pitchFamily="18" charset="0"/>
                        </a:rPr>
                        <m:t> </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𝑎</m:t>
                          </m:r>
                        </m:e>
                        <m:sub>
                          <m:r>
                            <a:rPr lang="en-CA" sz="2400" b="0" i="1" smtClean="0">
                              <a:latin typeface="Cambria Math" panose="02040503050406030204" pitchFamily="18" charset="0"/>
                            </a:rPr>
                            <m:t>𝑡</m:t>
                          </m:r>
                        </m:sub>
                      </m:sSub>
                      <m:r>
                        <a:rPr lang="en-CA" sz="2400" b="0" i="1" smtClean="0">
                          <a:latin typeface="Cambria Math" panose="02040503050406030204" pitchFamily="18" charset="0"/>
                        </a:rPr>
                        <m:t> </m:t>
                      </m:r>
                    </m:oMath>
                  </m:oMathPara>
                </a14:m>
                <a:endParaRPr lang="en-CA" sz="2400" b="0" dirty="0"/>
              </a:p>
              <a:p>
                <a:endParaRPr lang="en-US" dirty="0"/>
              </a:p>
            </p:txBody>
          </p:sp>
        </mc:Choice>
        <mc:Fallback xmlns="">
          <p:sp>
            <p:nvSpPr>
              <p:cNvPr id="5" name="TextBox 4">
                <a:extLst>
                  <a:ext uri="{FF2B5EF4-FFF2-40B4-BE49-F238E27FC236}">
                    <a16:creationId xmlns:a16="http://schemas.microsoft.com/office/drawing/2014/main" id="{17EAA6B3-F611-110D-7155-DEE4F5BF6A50}"/>
                  </a:ext>
                </a:extLst>
              </p:cNvPr>
              <p:cNvSpPr txBox="1">
                <a:spLocks noRot="1" noChangeAspect="1" noMove="1" noResize="1" noEditPoints="1" noAdjustHandles="1" noChangeArrowheads="1" noChangeShapeType="1" noTextEdit="1"/>
              </p:cNvSpPr>
              <p:nvPr/>
            </p:nvSpPr>
            <p:spPr>
              <a:xfrm>
                <a:off x="2989489" y="4446761"/>
                <a:ext cx="3095014" cy="738664"/>
              </a:xfrm>
              <a:prstGeom prst="rect">
                <a:avLst/>
              </a:prstGeom>
              <a:blipFill>
                <a:blip r:embed="rId3"/>
                <a:stretch>
                  <a:fillRect r="-408"/>
                </a:stretch>
              </a:blipFill>
            </p:spPr>
            <p:txBody>
              <a:bodyPr/>
              <a:lstStyle/>
              <a:p>
                <a:r>
                  <a:rPr lang="en-US">
                    <a:noFill/>
                  </a:rPr>
                  <a:t> </a:t>
                </a:r>
              </a:p>
            </p:txBody>
          </p:sp>
        </mc:Fallback>
      </mc:AlternateContent>
      <p:pic>
        <p:nvPicPr>
          <p:cNvPr id="7" name="Picture 6" descr="Text, letter&#10;&#10;Description automatically generated">
            <a:extLst>
              <a:ext uri="{FF2B5EF4-FFF2-40B4-BE49-F238E27FC236}">
                <a16:creationId xmlns:a16="http://schemas.microsoft.com/office/drawing/2014/main" id="{19D1AB2F-1124-0AD3-F06B-D8A81DE607BA}"/>
              </a:ext>
            </a:extLst>
          </p:cNvPr>
          <p:cNvPicPr>
            <a:picLocks noChangeAspect="1"/>
          </p:cNvPicPr>
          <p:nvPr/>
        </p:nvPicPr>
        <p:blipFill>
          <a:blip r:embed="rId4"/>
          <a:stretch>
            <a:fillRect/>
          </a:stretch>
        </p:blipFill>
        <p:spPr>
          <a:xfrm>
            <a:off x="7650162" y="1114426"/>
            <a:ext cx="4292600" cy="2578100"/>
          </a:xfrm>
          <a:prstGeom prst="rect">
            <a:avLst/>
          </a:prstGeom>
        </p:spPr>
      </p:pic>
      <p:pic>
        <p:nvPicPr>
          <p:cNvPr id="9" name="Picture 8" descr="Graphical user interface, text&#10;&#10;Description automatically generated">
            <a:extLst>
              <a:ext uri="{FF2B5EF4-FFF2-40B4-BE49-F238E27FC236}">
                <a16:creationId xmlns:a16="http://schemas.microsoft.com/office/drawing/2014/main" id="{4E4101A3-93FA-510E-F95F-1C1A14A583E2}"/>
              </a:ext>
            </a:extLst>
          </p:cNvPr>
          <p:cNvPicPr>
            <a:picLocks noChangeAspect="1"/>
          </p:cNvPicPr>
          <p:nvPr/>
        </p:nvPicPr>
        <p:blipFill>
          <a:blip r:embed="rId5"/>
          <a:stretch>
            <a:fillRect/>
          </a:stretch>
        </p:blipFill>
        <p:spPr>
          <a:xfrm>
            <a:off x="7650162" y="3780011"/>
            <a:ext cx="4076700" cy="1333500"/>
          </a:xfrm>
          <a:prstGeom prst="rect">
            <a:avLst/>
          </a:prstGeom>
        </p:spPr>
      </p:pic>
      <p:pic>
        <p:nvPicPr>
          <p:cNvPr id="15" name="Picture 14" descr="Diagram&#10;&#10;Description automatically generated with medium confidence">
            <a:extLst>
              <a:ext uri="{FF2B5EF4-FFF2-40B4-BE49-F238E27FC236}">
                <a16:creationId xmlns:a16="http://schemas.microsoft.com/office/drawing/2014/main" id="{DA0D5990-6ED7-4075-70D2-A9EEA602ACD5}"/>
              </a:ext>
            </a:extLst>
          </p:cNvPr>
          <p:cNvPicPr>
            <a:picLocks noChangeAspect="1"/>
          </p:cNvPicPr>
          <p:nvPr/>
        </p:nvPicPr>
        <p:blipFill>
          <a:blip r:embed="rId6"/>
          <a:stretch>
            <a:fillRect/>
          </a:stretch>
        </p:blipFill>
        <p:spPr>
          <a:xfrm>
            <a:off x="406783" y="5006975"/>
            <a:ext cx="6642100" cy="1016000"/>
          </a:xfrm>
          <a:prstGeom prst="rect">
            <a:avLst/>
          </a:prstGeom>
        </p:spPr>
      </p:pic>
      <p:sp>
        <p:nvSpPr>
          <p:cNvPr id="16" name="Rectangle 15">
            <a:extLst>
              <a:ext uri="{FF2B5EF4-FFF2-40B4-BE49-F238E27FC236}">
                <a16:creationId xmlns:a16="http://schemas.microsoft.com/office/drawing/2014/main" id="{DB511A4A-0400-2EBD-F926-6AD35032D0EF}"/>
              </a:ext>
            </a:extLst>
          </p:cNvPr>
          <p:cNvSpPr/>
          <p:nvPr/>
        </p:nvSpPr>
        <p:spPr>
          <a:xfrm>
            <a:off x="838200" y="5113511"/>
            <a:ext cx="647700" cy="287164"/>
          </a:xfrm>
          <a:prstGeom prst="rect">
            <a:avLst/>
          </a:prstGeom>
          <a:solidFill>
            <a:srgbClr val="DB771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C68EFEA-19F4-A852-1BE7-90A836616E39}"/>
              </a:ext>
            </a:extLst>
          </p:cNvPr>
          <p:cNvSpPr/>
          <p:nvPr/>
        </p:nvSpPr>
        <p:spPr>
          <a:xfrm>
            <a:off x="2486025" y="5113511"/>
            <a:ext cx="314325" cy="287164"/>
          </a:xfrm>
          <a:prstGeom prst="ellipse">
            <a:avLst/>
          </a:prstGeom>
          <a:solidFill>
            <a:srgbClr val="E7F50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42D3C6C-ADAF-D68A-2DCC-C406C8911114}"/>
              </a:ext>
            </a:extLst>
          </p:cNvPr>
          <p:cNvSpPr txBox="1"/>
          <p:nvPr/>
        </p:nvSpPr>
        <p:spPr>
          <a:xfrm>
            <a:off x="364629" y="6465451"/>
            <a:ext cx="5727915" cy="369332"/>
          </a:xfrm>
          <a:prstGeom prst="rect">
            <a:avLst/>
          </a:prstGeom>
          <a:noFill/>
        </p:spPr>
        <p:txBody>
          <a:bodyPr wrap="none" rtlCol="0">
            <a:spAutoFit/>
          </a:bodyPr>
          <a:lstStyle/>
          <a:p>
            <a:r>
              <a:rPr lang="en-US" dirty="0" err="1"/>
              <a:t>Hochreiter</a:t>
            </a:r>
            <a:r>
              <a:rPr lang="en-US" dirty="0"/>
              <a:t> &amp; </a:t>
            </a:r>
            <a:r>
              <a:rPr lang="en-US" dirty="0" err="1"/>
              <a:t>Schmidhuber</a:t>
            </a:r>
            <a:r>
              <a:rPr lang="en-US" dirty="0"/>
              <a:t> 1997, Long Short-Term Memory</a:t>
            </a:r>
          </a:p>
        </p:txBody>
      </p:sp>
      <p:sp>
        <p:nvSpPr>
          <p:cNvPr id="3" name="Rectangle 2">
            <a:extLst>
              <a:ext uri="{FF2B5EF4-FFF2-40B4-BE49-F238E27FC236}">
                <a16:creationId xmlns:a16="http://schemas.microsoft.com/office/drawing/2014/main" id="{03C9D280-6259-BEE5-9B93-D122B664555B}"/>
              </a:ext>
            </a:extLst>
          </p:cNvPr>
          <p:cNvSpPr/>
          <p:nvPr/>
        </p:nvSpPr>
        <p:spPr>
          <a:xfrm>
            <a:off x="6640512" y="6142285"/>
            <a:ext cx="6096000" cy="646331"/>
          </a:xfrm>
          <a:prstGeom prst="rect">
            <a:avLst/>
          </a:prstGeom>
        </p:spPr>
        <p:txBody>
          <a:bodyPr>
            <a:spAutoFit/>
          </a:bodyPr>
          <a:lstStyle/>
          <a:p>
            <a:r>
              <a:rPr lang="en-US" dirty="0"/>
              <a:t>3 Gates: Input, output, forget</a:t>
            </a:r>
          </a:p>
          <a:p>
            <a:r>
              <a:rPr lang="en-US" dirty="0"/>
              <a:t>More accurate on longer sequence, less efficient</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7E3B3C9-05CE-1860-18AE-5F6B7C2241D6}"/>
                  </a:ext>
                </a:extLst>
              </p:cNvPr>
              <p:cNvSpPr txBox="1"/>
              <p:nvPr/>
            </p:nvSpPr>
            <p:spPr>
              <a:xfrm>
                <a:off x="1468716" y="2527822"/>
                <a:ext cx="801566" cy="669992"/>
              </a:xfrm>
              <a:prstGeom prst="rect">
                <a:avLst/>
              </a:prstGeom>
              <a:noFill/>
            </p:spPr>
            <p:txBody>
              <a:bodyPr wrap="none" rtlCol="0">
                <a:spAutoFit/>
              </a:bodyPr>
              <a:lstStyle/>
              <a:p>
                <a:r>
                  <a:rPr lang="en-US" dirty="0"/>
                  <a:t>Forget</a:t>
                </a:r>
              </a:p>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&lt;</m:t>
                          </m:r>
                          <m:r>
                            <a:rPr lang="en-CA" b="0" i="1" smtClean="0">
                              <a:latin typeface="Cambria Math" panose="02040503050406030204" pitchFamily="18" charset="0"/>
                            </a:rPr>
                            <m:t>𝑡</m:t>
                          </m:r>
                          <m:r>
                            <a:rPr lang="en-CA" b="0" i="1" smtClean="0">
                              <a:latin typeface="Cambria Math" panose="02040503050406030204" pitchFamily="18" charset="0"/>
                            </a:rPr>
                            <m:t>&gt;</m:t>
                          </m:r>
                        </m:sup>
                      </m:sSup>
                    </m:oMath>
                  </m:oMathPara>
                </a14:m>
                <a:endParaRPr lang="en-US" dirty="0"/>
              </a:p>
            </p:txBody>
          </p:sp>
        </mc:Choice>
        <mc:Fallback xmlns="">
          <p:sp>
            <p:nvSpPr>
              <p:cNvPr id="6" name="TextBox 5">
                <a:extLst>
                  <a:ext uri="{FF2B5EF4-FFF2-40B4-BE49-F238E27FC236}">
                    <a16:creationId xmlns:a16="http://schemas.microsoft.com/office/drawing/2014/main" id="{C7E3B3C9-05CE-1860-18AE-5F6B7C2241D6}"/>
                  </a:ext>
                </a:extLst>
              </p:cNvPr>
              <p:cNvSpPr txBox="1">
                <a:spLocks noRot="1" noChangeAspect="1" noMove="1" noResize="1" noEditPoints="1" noAdjustHandles="1" noChangeArrowheads="1" noChangeShapeType="1" noTextEdit="1"/>
              </p:cNvSpPr>
              <p:nvPr/>
            </p:nvSpPr>
            <p:spPr>
              <a:xfrm>
                <a:off x="1468716" y="2527822"/>
                <a:ext cx="801566" cy="669992"/>
              </a:xfrm>
              <a:prstGeom prst="rect">
                <a:avLst/>
              </a:prstGeom>
              <a:blipFill>
                <a:blip r:embed="rId7"/>
                <a:stretch>
                  <a:fillRect l="-6250" t="-5556" r="-3125"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17CEC7A2-7A02-8318-940B-4C81EED1F98E}"/>
                  </a:ext>
                </a:extLst>
              </p:cNvPr>
              <p:cNvSpPr txBox="1"/>
              <p:nvPr/>
            </p:nvSpPr>
            <p:spPr>
              <a:xfrm>
                <a:off x="2557124" y="2595927"/>
                <a:ext cx="684803" cy="646331"/>
              </a:xfrm>
              <a:prstGeom prst="rect">
                <a:avLst/>
              </a:prstGeom>
              <a:noFill/>
            </p:spPr>
            <p:txBody>
              <a:bodyPr wrap="square" rtlCol="0">
                <a:spAutoFit/>
              </a:bodyPr>
              <a:lstStyle/>
              <a:p>
                <a:r>
                  <a:rPr lang="en-US" dirty="0"/>
                  <a:t>Input</a:t>
                </a:r>
              </a:p>
              <a:p>
                <a:pPr/>
                <a14:m>
                  <m:oMathPara xmlns:m="http://schemas.openxmlformats.org/officeDocument/2006/math">
                    <m:oMathParaPr>
                      <m:jc m:val="centerGroup"/>
                    </m:oMathParaPr>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𝑖</m:t>
                          </m:r>
                        </m:e>
                        <m:sup>
                          <m:r>
                            <a:rPr lang="en-CA" b="0" i="1" smtClean="0">
                              <a:latin typeface="Cambria Math" panose="02040503050406030204" pitchFamily="18" charset="0"/>
                            </a:rPr>
                            <m:t>&lt;</m:t>
                          </m:r>
                          <m:r>
                            <a:rPr lang="en-CA" b="0" i="1" smtClean="0">
                              <a:latin typeface="Cambria Math" panose="02040503050406030204" pitchFamily="18" charset="0"/>
                            </a:rPr>
                            <m:t>𝑡</m:t>
                          </m:r>
                          <m:r>
                            <a:rPr lang="en-CA" b="0" i="1" smtClean="0">
                              <a:latin typeface="Cambria Math" panose="02040503050406030204" pitchFamily="18" charset="0"/>
                            </a:rPr>
                            <m:t>&gt;</m:t>
                          </m:r>
                        </m:sup>
                      </m:sSup>
                      <m:r>
                        <a:rPr lang="en-CA" b="0" i="1" smtClean="0">
                          <a:latin typeface="Cambria Math" panose="02040503050406030204" pitchFamily="18" charset="0"/>
                        </a:rPr>
                        <m:t> </m:t>
                      </m:r>
                    </m:oMath>
                  </m:oMathPara>
                </a14:m>
                <a:endParaRPr lang="en-US" dirty="0"/>
              </a:p>
            </p:txBody>
          </p:sp>
        </mc:Choice>
        <mc:Fallback xmlns="">
          <p:sp>
            <p:nvSpPr>
              <p:cNvPr id="14" name="TextBox 13">
                <a:extLst>
                  <a:ext uri="{FF2B5EF4-FFF2-40B4-BE49-F238E27FC236}">
                    <a16:creationId xmlns:a16="http://schemas.microsoft.com/office/drawing/2014/main" id="{17CEC7A2-7A02-8318-940B-4C81EED1F98E}"/>
                  </a:ext>
                </a:extLst>
              </p:cNvPr>
              <p:cNvSpPr txBox="1">
                <a:spLocks noRot="1" noChangeAspect="1" noMove="1" noResize="1" noEditPoints="1" noAdjustHandles="1" noChangeArrowheads="1" noChangeShapeType="1" noTextEdit="1"/>
              </p:cNvSpPr>
              <p:nvPr/>
            </p:nvSpPr>
            <p:spPr>
              <a:xfrm>
                <a:off x="2557124" y="2595927"/>
                <a:ext cx="684803" cy="646331"/>
              </a:xfrm>
              <a:prstGeom prst="rect">
                <a:avLst/>
              </a:prstGeom>
              <a:blipFill>
                <a:blip r:embed="rId8"/>
                <a:stretch>
                  <a:fillRect l="-7273" t="-3846" r="-5455" b="-96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6066A82-93D0-04CB-C582-1A49BBFC5CC9}"/>
                  </a:ext>
                </a:extLst>
              </p:cNvPr>
              <p:cNvSpPr txBox="1"/>
              <p:nvPr/>
            </p:nvSpPr>
            <p:spPr>
              <a:xfrm>
                <a:off x="4284683" y="4169425"/>
                <a:ext cx="1396270" cy="369332"/>
              </a:xfrm>
              <a:prstGeom prst="rect">
                <a:avLst/>
              </a:prstGeom>
              <a:noFill/>
            </p:spPr>
            <p:txBody>
              <a:bodyPr wrap="square" rtlCol="0">
                <a:spAutoFit/>
              </a:bodyPr>
              <a:lstStyle/>
              <a:p>
                <a:r>
                  <a:rPr lang="en-US" dirty="0"/>
                  <a:t>Output </a:t>
                </a:r>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𝑜</m:t>
                        </m:r>
                      </m:e>
                      <m:sup>
                        <m:r>
                          <a:rPr lang="en-CA" b="0" i="1" smtClean="0">
                            <a:latin typeface="Cambria Math" panose="02040503050406030204" pitchFamily="18" charset="0"/>
                          </a:rPr>
                          <m:t>&lt;</m:t>
                        </m:r>
                        <m:r>
                          <a:rPr lang="en-CA" b="0" i="1" smtClean="0">
                            <a:latin typeface="Cambria Math" panose="02040503050406030204" pitchFamily="18" charset="0"/>
                          </a:rPr>
                          <m:t>𝑡</m:t>
                        </m:r>
                        <m:r>
                          <a:rPr lang="en-CA" b="0" i="1" smtClean="0">
                            <a:latin typeface="Cambria Math" panose="02040503050406030204" pitchFamily="18" charset="0"/>
                          </a:rPr>
                          <m:t>&gt;</m:t>
                        </m:r>
                      </m:sup>
                    </m:sSup>
                  </m:oMath>
                </a14:m>
                <a:endParaRPr lang="en-US" dirty="0"/>
              </a:p>
            </p:txBody>
          </p:sp>
        </mc:Choice>
        <mc:Fallback xmlns="">
          <p:sp>
            <p:nvSpPr>
              <p:cNvPr id="18" name="TextBox 17">
                <a:extLst>
                  <a:ext uri="{FF2B5EF4-FFF2-40B4-BE49-F238E27FC236}">
                    <a16:creationId xmlns:a16="http://schemas.microsoft.com/office/drawing/2014/main" id="{C6066A82-93D0-04CB-C582-1A49BBFC5CC9}"/>
                  </a:ext>
                </a:extLst>
              </p:cNvPr>
              <p:cNvSpPr txBox="1">
                <a:spLocks noRot="1" noChangeAspect="1" noMove="1" noResize="1" noEditPoints="1" noAdjustHandles="1" noChangeArrowheads="1" noChangeShapeType="1" noTextEdit="1"/>
              </p:cNvSpPr>
              <p:nvPr/>
            </p:nvSpPr>
            <p:spPr>
              <a:xfrm>
                <a:off x="4284683" y="4169425"/>
                <a:ext cx="1396270" cy="369332"/>
              </a:xfrm>
              <a:prstGeom prst="rect">
                <a:avLst/>
              </a:prstGeom>
              <a:blipFill>
                <a:blip r:embed="rId9"/>
                <a:stretch>
                  <a:fillRect l="-3604" t="-6667"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160624-F96C-79E7-857D-219D01A53201}"/>
                  </a:ext>
                </a:extLst>
              </p:cNvPr>
              <p:cNvSpPr txBox="1"/>
              <p:nvPr/>
            </p:nvSpPr>
            <p:spPr>
              <a:xfrm>
                <a:off x="4284683" y="2839261"/>
                <a:ext cx="50462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CA" b="0" i="1" smtClean="0">
                                  <a:latin typeface="Cambria Math" panose="02040503050406030204" pitchFamily="18" charset="0"/>
                                </a:rPr>
                                <m:t>𝑐</m:t>
                              </m:r>
                            </m:e>
                          </m:acc>
                        </m:e>
                        <m:sup>
                          <m:r>
                            <a:rPr lang="en-CA" b="0" i="1" smtClean="0">
                              <a:latin typeface="Cambria Math" panose="02040503050406030204" pitchFamily="18" charset="0"/>
                            </a:rPr>
                            <m:t>&lt;</m:t>
                          </m:r>
                          <m:r>
                            <a:rPr lang="en-CA" b="0" i="1" smtClean="0">
                              <a:latin typeface="Cambria Math" panose="02040503050406030204" pitchFamily="18" charset="0"/>
                            </a:rPr>
                            <m:t>𝑡</m:t>
                          </m:r>
                          <m:r>
                            <a:rPr lang="en-CA" b="0" i="1" smtClean="0">
                              <a:latin typeface="Cambria Math" panose="02040503050406030204" pitchFamily="18" charset="0"/>
                            </a:rPr>
                            <m:t>&gt;</m:t>
                          </m:r>
                        </m:sup>
                      </m:sSup>
                    </m:oMath>
                  </m:oMathPara>
                </a14:m>
                <a:endParaRPr lang="en-US" dirty="0"/>
              </a:p>
            </p:txBody>
          </p:sp>
        </mc:Choice>
        <mc:Fallback xmlns="">
          <p:sp>
            <p:nvSpPr>
              <p:cNvPr id="8" name="TextBox 7">
                <a:extLst>
                  <a:ext uri="{FF2B5EF4-FFF2-40B4-BE49-F238E27FC236}">
                    <a16:creationId xmlns:a16="http://schemas.microsoft.com/office/drawing/2014/main" id="{7D160624-F96C-79E7-857D-219D01A53201}"/>
                  </a:ext>
                </a:extLst>
              </p:cNvPr>
              <p:cNvSpPr txBox="1">
                <a:spLocks noRot="1" noChangeAspect="1" noMove="1" noResize="1" noEditPoints="1" noAdjustHandles="1" noChangeArrowheads="1" noChangeShapeType="1" noTextEdit="1"/>
              </p:cNvSpPr>
              <p:nvPr/>
            </p:nvSpPr>
            <p:spPr>
              <a:xfrm>
                <a:off x="4284683" y="2839261"/>
                <a:ext cx="504625" cy="276999"/>
              </a:xfrm>
              <a:prstGeom prst="rect">
                <a:avLst/>
              </a:prstGeom>
              <a:blipFill>
                <a:blip r:embed="rId10"/>
                <a:stretch>
                  <a:fillRect l="-4878" r="-2439"/>
                </a:stretch>
              </a:blipFill>
            </p:spPr>
            <p:txBody>
              <a:bodyPr/>
              <a:lstStyle/>
              <a:p>
                <a:r>
                  <a:rPr lang="en-US">
                    <a:noFill/>
                  </a:rPr>
                  <a:t> </a:t>
                </a:r>
              </a:p>
            </p:txBody>
          </p:sp>
        </mc:Fallback>
      </mc:AlternateContent>
    </p:spTree>
    <p:extLst>
      <p:ext uri="{BB962C8B-B14F-4D97-AF65-F5344CB8AC3E}">
        <p14:creationId xmlns:p14="http://schemas.microsoft.com/office/powerpoint/2010/main" val="11681539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text, clock&#10;&#10;Description automatically generated">
            <a:extLst>
              <a:ext uri="{FF2B5EF4-FFF2-40B4-BE49-F238E27FC236}">
                <a16:creationId xmlns:a16="http://schemas.microsoft.com/office/drawing/2014/main" id="{D2B6135F-5404-F833-2F1A-533CC27CAA14}"/>
              </a:ext>
            </a:extLst>
          </p:cNvPr>
          <p:cNvPicPr>
            <a:picLocks noGrp="1" noChangeAspect="1"/>
          </p:cNvPicPr>
          <p:nvPr>
            <p:ph idx="1"/>
          </p:nvPr>
        </p:nvPicPr>
        <p:blipFill>
          <a:blip r:embed="rId3"/>
          <a:stretch>
            <a:fillRect/>
          </a:stretch>
        </p:blipFill>
        <p:spPr>
          <a:xfrm>
            <a:off x="20652" y="2031795"/>
            <a:ext cx="4140200" cy="2234869"/>
          </a:xfrm>
          <a:prstGeom prst="rect">
            <a:avLst/>
          </a:prstGeom>
        </p:spPr>
      </p:pic>
      <p:pic>
        <p:nvPicPr>
          <p:cNvPr id="9" name="Content Placeholder 3" descr="A picture containing text, clock&#10;&#10;Description automatically generated">
            <a:extLst>
              <a:ext uri="{FF2B5EF4-FFF2-40B4-BE49-F238E27FC236}">
                <a16:creationId xmlns:a16="http://schemas.microsoft.com/office/drawing/2014/main" id="{A58AD4A8-CC16-15F4-70A0-5AE1C7AD7674}"/>
              </a:ext>
            </a:extLst>
          </p:cNvPr>
          <p:cNvPicPr>
            <a:picLocks noChangeAspect="1"/>
          </p:cNvPicPr>
          <p:nvPr/>
        </p:nvPicPr>
        <p:blipFill>
          <a:blip r:embed="rId3"/>
          <a:stretch>
            <a:fillRect/>
          </a:stretch>
        </p:blipFill>
        <p:spPr>
          <a:xfrm>
            <a:off x="4001695" y="2041523"/>
            <a:ext cx="4140200" cy="2234869"/>
          </a:xfrm>
          <a:prstGeom prst="rect">
            <a:avLst/>
          </a:prstGeom>
        </p:spPr>
      </p:pic>
      <p:pic>
        <p:nvPicPr>
          <p:cNvPr id="10" name="Content Placeholder 3" descr="A picture containing text, clock&#10;&#10;Description automatically generated">
            <a:extLst>
              <a:ext uri="{FF2B5EF4-FFF2-40B4-BE49-F238E27FC236}">
                <a16:creationId xmlns:a16="http://schemas.microsoft.com/office/drawing/2014/main" id="{5711DE36-0065-85F0-6896-A0C1AB42F0F0}"/>
              </a:ext>
            </a:extLst>
          </p:cNvPr>
          <p:cNvPicPr>
            <a:picLocks noChangeAspect="1"/>
          </p:cNvPicPr>
          <p:nvPr/>
        </p:nvPicPr>
        <p:blipFill>
          <a:blip r:embed="rId3"/>
          <a:stretch>
            <a:fillRect/>
          </a:stretch>
        </p:blipFill>
        <p:spPr>
          <a:xfrm>
            <a:off x="7992465" y="2063580"/>
            <a:ext cx="4140200" cy="2234869"/>
          </a:xfrm>
          <a:prstGeom prst="rect">
            <a:avLst/>
          </a:prstGeom>
        </p:spPr>
      </p:pic>
      <p:sp>
        <p:nvSpPr>
          <p:cNvPr id="2" name="Title 1">
            <a:extLst>
              <a:ext uri="{FF2B5EF4-FFF2-40B4-BE49-F238E27FC236}">
                <a16:creationId xmlns:a16="http://schemas.microsoft.com/office/drawing/2014/main" id="{EA7A8DE3-FB32-25A0-E797-6DBDAF7EF7F7}"/>
              </a:ext>
            </a:extLst>
          </p:cNvPr>
          <p:cNvSpPr>
            <a:spLocks noGrp="1"/>
          </p:cNvSpPr>
          <p:nvPr>
            <p:ph type="title"/>
          </p:nvPr>
        </p:nvSpPr>
        <p:spPr>
          <a:xfrm>
            <a:off x="729500" y="863406"/>
            <a:ext cx="10515600" cy="397117"/>
          </a:xfrm>
        </p:spPr>
        <p:txBody>
          <a:bodyPr>
            <a:noAutofit/>
          </a:bodyPr>
          <a:lstStyle/>
          <a:p>
            <a:pPr algn="ctr"/>
            <a:r>
              <a:rPr lang="en-US" dirty="0"/>
              <a:t>LSTM</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BC275D-46CA-EF39-AFE7-C438D8113327}"/>
                  </a:ext>
                </a:extLst>
              </p:cNvPr>
              <p:cNvSpPr txBox="1"/>
              <p:nvPr/>
            </p:nvSpPr>
            <p:spPr>
              <a:xfrm>
                <a:off x="5642042" y="2971800"/>
                <a:ext cx="20069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11" name="TextBox 10">
                <a:extLst>
                  <a:ext uri="{FF2B5EF4-FFF2-40B4-BE49-F238E27FC236}">
                    <a16:creationId xmlns:a16="http://schemas.microsoft.com/office/drawing/2014/main" id="{36BC275D-46CA-EF39-AFE7-C438D8113327}"/>
                  </a:ext>
                </a:extLst>
              </p:cNvPr>
              <p:cNvSpPr txBox="1">
                <a:spLocks noRot="1" noChangeAspect="1" noMove="1" noResize="1" noEditPoints="1" noAdjustHandles="1" noChangeArrowheads="1" noChangeShapeType="1" noTextEdit="1"/>
              </p:cNvSpPr>
              <p:nvPr/>
            </p:nvSpPr>
            <p:spPr>
              <a:xfrm>
                <a:off x="5642042" y="2971800"/>
                <a:ext cx="2006960" cy="276999"/>
              </a:xfrm>
              <a:prstGeom prst="rect">
                <a:avLst/>
              </a:prstGeom>
              <a:blipFill>
                <a:blip r:embed="rId4"/>
                <a:stretch>
                  <a:fillRect l="-3774" t="-9091" r="-2516" b="-3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66729E-77A6-FA23-53A9-EF6FDDE9A473}"/>
                  </a:ext>
                </a:extLst>
              </p:cNvPr>
              <p:cNvSpPr txBox="1"/>
              <p:nvPr/>
            </p:nvSpPr>
            <p:spPr>
              <a:xfrm>
                <a:off x="20652" y="2420901"/>
                <a:ext cx="708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𝑐</m:t>
                          </m:r>
                        </m:e>
                        <m:sup>
                          <m:r>
                            <a:rPr lang="en-CA" b="0" i="1" smtClean="0">
                              <a:latin typeface="Cambria Math" panose="02040503050406030204" pitchFamily="18" charset="0"/>
                            </a:rPr>
                            <m:t>&lt;0&gt;</m:t>
                          </m:r>
                        </m:sup>
                      </m:sSup>
                    </m:oMath>
                  </m:oMathPara>
                </a14:m>
                <a:endParaRPr lang="en-US" dirty="0"/>
              </a:p>
            </p:txBody>
          </p:sp>
        </mc:Choice>
        <mc:Fallback xmlns="">
          <p:sp>
            <p:nvSpPr>
              <p:cNvPr id="12" name="TextBox 11">
                <a:extLst>
                  <a:ext uri="{FF2B5EF4-FFF2-40B4-BE49-F238E27FC236}">
                    <a16:creationId xmlns:a16="http://schemas.microsoft.com/office/drawing/2014/main" id="{AA66729E-77A6-FA23-53A9-EF6FDDE9A473}"/>
                  </a:ext>
                </a:extLst>
              </p:cNvPr>
              <p:cNvSpPr txBox="1">
                <a:spLocks noRot="1" noChangeAspect="1" noMove="1" noResize="1" noEditPoints="1" noAdjustHandles="1" noChangeArrowheads="1" noChangeShapeType="1" noTextEdit="1"/>
              </p:cNvSpPr>
              <p:nvPr/>
            </p:nvSpPr>
            <p:spPr>
              <a:xfrm>
                <a:off x="20652" y="2420901"/>
                <a:ext cx="708848"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AF867D5-94FC-CEA2-1D37-D0B52D9737FD}"/>
                  </a:ext>
                </a:extLst>
              </p:cNvPr>
              <p:cNvSpPr txBox="1"/>
              <p:nvPr/>
            </p:nvSpPr>
            <p:spPr>
              <a:xfrm>
                <a:off x="3852265" y="2339837"/>
                <a:ext cx="708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𝑐</m:t>
                          </m:r>
                        </m:e>
                        <m:sup>
                          <m:r>
                            <a:rPr lang="en-CA" b="0" i="1" smtClean="0">
                              <a:latin typeface="Cambria Math" panose="02040503050406030204" pitchFamily="18" charset="0"/>
                            </a:rPr>
                            <m:t>&lt;1&gt;</m:t>
                          </m:r>
                        </m:sup>
                      </m:sSup>
                    </m:oMath>
                  </m:oMathPara>
                </a14:m>
                <a:endParaRPr lang="en-US" dirty="0"/>
              </a:p>
            </p:txBody>
          </p:sp>
        </mc:Choice>
        <mc:Fallback xmlns="">
          <p:sp>
            <p:nvSpPr>
              <p:cNvPr id="13" name="TextBox 12">
                <a:extLst>
                  <a:ext uri="{FF2B5EF4-FFF2-40B4-BE49-F238E27FC236}">
                    <a16:creationId xmlns:a16="http://schemas.microsoft.com/office/drawing/2014/main" id="{4AF867D5-94FC-CEA2-1D37-D0B52D9737FD}"/>
                  </a:ext>
                </a:extLst>
              </p:cNvPr>
              <p:cNvSpPr txBox="1">
                <a:spLocks noRot="1" noChangeAspect="1" noMove="1" noResize="1" noEditPoints="1" noAdjustHandles="1" noChangeArrowheads="1" noChangeShapeType="1" noTextEdit="1"/>
              </p:cNvSpPr>
              <p:nvPr/>
            </p:nvSpPr>
            <p:spPr>
              <a:xfrm>
                <a:off x="3852265" y="2339837"/>
                <a:ext cx="708848"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5B3A54F0-8524-4631-4BDB-B896F0677BDB}"/>
                  </a:ext>
                </a:extLst>
              </p:cNvPr>
              <p:cNvSpPr txBox="1"/>
              <p:nvPr/>
            </p:nvSpPr>
            <p:spPr>
              <a:xfrm>
                <a:off x="7856969" y="2270457"/>
                <a:ext cx="70884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𝑐</m:t>
                          </m:r>
                        </m:e>
                        <m:sup>
                          <m:r>
                            <a:rPr lang="en-CA" b="0" i="1" smtClean="0">
                              <a:latin typeface="Cambria Math" panose="02040503050406030204" pitchFamily="18" charset="0"/>
                            </a:rPr>
                            <m:t>&lt;2&gt;</m:t>
                          </m:r>
                        </m:sup>
                      </m:sSup>
                    </m:oMath>
                  </m:oMathPara>
                </a14:m>
                <a:endParaRPr lang="en-US" dirty="0"/>
              </a:p>
            </p:txBody>
          </p:sp>
        </mc:Choice>
        <mc:Fallback xmlns="">
          <p:sp>
            <p:nvSpPr>
              <p:cNvPr id="14" name="TextBox 13">
                <a:extLst>
                  <a:ext uri="{FF2B5EF4-FFF2-40B4-BE49-F238E27FC236}">
                    <a16:creationId xmlns:a16="http://schemas.microsoft.com/office/drawing/2014/main" id="{5B3A54F0-8524-4631-4BDB-B896F0677BDB}"/>
                  </a:ext>
                </a:extLst>
              </p:cNvPr>
              <p:cNvSpPr txBox="1">
                <a:spLocks noRot="1" noChangeAspect="1" noMove="1" noResize="1" noEditPoints="1" noAdjustHandles="1" noChangeArrowheads="1" noChangeShapeType="1" noTextEdit="1"/>
              </p:cNvSpPr>
              <p:nvPr/>
            </p:nvSpPr>
            <p:spPr>
              <a:xfrm>
                <a:off x="7856969" y="2270457"/>
                <a:ext cx="708848"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F8D95C0-17DB-3609-F156-C8E8CFFEAD92}"/>
                  </a:ext>
                </a:extLst>
              </p:cNvPr>
              <p:cNvSpPr txBox="1"/>
              <p:nvPr/>
            </p:nvSpPr>
            <p:spPr>
              <a:xfrm>
                <a:off x="11655149" y="2283937"/>
                <a:ext cx="652102"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r>
                            <a:rPr lang="en-CA" sz="1600" b="0" i="1" smtClean="0">
                              <a:latin typeface="Cambria Math" panose="02040503050406030204" pitchFamily="18" charset="0"/>
                            </a:rPr>
                            <m:t>𝑐</m:t>
                          </m:r>
                        </m:e>
                        <m:sup>
                          <m:r>
                            <a:rPr lang="en-CA" sz="1600" b="0" i="1" smtClean="0">
                              <a:latin typeface="Cambria Math" panose="02040503050406030204" pitchFamily="18" charset="0"/>
                            </a:rPr>
                            <m:t>&lt;3&gt;</m:t>
                          </m:r>
                        </m:sup>
                      </m:sSup>
                    </m:oMath>
                  </m:oMathPara>
                </a14:m>
                <a:endParaRPr lang="en-US" sz="1600" dirty="0"/>
              </a:p>
            </p:txBody>
          </p:sp>
        </mc:Choice>
        <mc:Fallback xmlns="">
          <p:sp>
            <p:nvSpPr>
              <p:cNvPr id="15" name="TextBox 14">
                <a:extLst>
                  <a:ext uri="{FF2B5EF4-FFF2-40B4-BE49-F238E27FC236}">
                    <a16:creationId xmlns:a16="http://schemas.microsoft.com/office/drawing/2014/main" id="{6F8D95C0-17DB-3609-F156-C8E8CFFEAD92}"/>
                  </a:ext>
                </a:extLst>
              </p:cNvPr>
              <p:cNvSpPr txBox="1">
                <a:spLocks noRot="1" noChangeAspect="1" noMove="1" noResize="1" noEditPoints="1" noAdjustHandles="1" noChangeArrowheads="1" noChangeShapeType="1" noTextEdit="1"/>
              </p:cNvSpPr>
              <p:nvPr/>
            </p:nvSpPr>
            <p:spPr>
              <a:xfrm>
                <a:off x="11655149" y="2283937"/>
                <a:ext cx="652102" cy="338554"/>
              </a:xfrm>
              <a:prstGeom prst="rect">
                <a:avLst/>
              </a:prstGeom>
              <a:blipFill>
                <a:blip r:embed="rId8"/>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A6063BF9-BA6B-37E2-A9EA-D0001A57CF64}"/>
              </a:ext>
            </a:extLst>
          </p:cNvPr>
          <p:cNvCxnSpPr/>
          <p:nvPr/>
        </p:nvCxnSpPr>
        <p:spPr>
          <a:xfrm>
            <a:off x="420913" y="2790233"/>
            <a:ext cx="11576256" cy="0"/>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3C32A211-4B36-37A7-EA42-7134C94D06C3}"/>
              </a:ext>
            </a:extLst>
          </p:cNvPr>
          <p:cNvSpPr/>
          <p:nvPr/>
        </p:nvSpPr>
        <p:spPr>
          <a:xfrm>
            <a:off x="365757" y="5356068"/>
            <a:ext cx="5383290" cy="1200329"/>
          </a:xfrm>
          <a:prstGeom prst="rect">
            <a:avLst/>
          </a:prstGeom>
        </p:spPr>
        <p:txBody>
          <a:bodyPr wrap="square">
            <a:spAutoFit/>
          </a:bodyPr>
          <a:lstStyle/>
          <a:p>
            <a:pPr marL="285750" indent="-285750">
              <a:buFont typeface="Arial" panose="020B0604020202020204" pitchFamily="34" charset="0"/>
              <a:buChar char="•"/>
            </a:pPr>
            <a:r>
              <a:rPr lang="en-US" altLang="zh-CN" dirty="0"/>
              <a:t>Invented:</a:t>
            </a:r>
            <a:r>
              <a:rPr lang="zh-CN" altLang="en-US" dirty="0"/>
              <a:t> </a:t>
            </a:r>
            <a:r>
              <a:rPr lang="en-US" altLang="zh-CN" dirty="0"/>
              <a:t>1997</a:t>
            </a:r>
            <a:endParaRPr lang="en-US" dirty="0"/>
          </a:p>
          <a:p>
            <a:pPr marL="285750" indent="-285750">
              <a:buFont typeface="Arial" panose="020B0604020202020204" pitchFamily="34" charset="0"/>
              <a:buChar char="•"/>
            </a:pPr>
            <a:r>
              <a:rPr lang="en-US" dirty="0"/>
              <a:t>3 Gates: Input, output, forget</a:t>
            </a:r>
          </a:p>
          <a:p>
            <a:pPr marL="285750" indent="-285750">
              <a:buFont typeface="Arial" panose="020B0604020202020204" pitchFamily="34" charset="0"/>
              <a:buChar char="•"/>
            </a:pPr>
            <a:r>
              <a:rPr lang="en-US" dirty="0"/>
              <a:t>More accurate on longer sequence, less efficient</a:t>
            </a:r>
          </a:p>
          <a:p>
            <a:pPr marL="285750" indent="-285750">
              <a:buFont typeface="Arial" panose="020B0604020202020204" pitchFamily="34" charset="0"/>
              <a:buChar char="•"/>
            </a:pPr>
            <a:endParaRPr lang="en-US" dirty="0"/>
          </a:p>
        </p:txBody>
      </p:sp>
      <p:sp>
        <p:nvSpPr>
          <p:cNvPr id="19" name="TextBox 18">
            <a:extLst>
              <a:ext uri="{FF2B5EF4-FFF2-40B4-BE49-F238E27FC236}">
                <a16:creationId xmlns:a16="http://schemas.microsoft.com/office/drawing/2014/main" id="{F1962248-CC64-3E88-C2BB-0176C1134617}"/>
              </a:ext>
            </a:extLst>
          </p:cNvPr>
          <p:cNvSpPr txBox="1"/>
          <p:nvPr/>
        </p:nvSpPr>
        <p:spPr>
          <a:xfrm>
            <a:off x="7122103" y="5356068"/>
            <a:ext cx="3536289" cy="923330"/>
          </a:xfrm>
          <a:prstGeom prst="rect">
            <a:avLst/>
          </a:prstGeom>
          <a:noFill/>
        </p:spPr>
        <p:txBody>
          <a:bodyPr wrap="none" rtlCol="0">
            <a:spAutoFit/>
          </a:bodyPr>
          <a:lstStyle/>
          <a:p>
            <a:pPr marL="285750" indent="-285750">
              <a:buFont typeface="Arial" panose="020B0604020202020204" pitchFamily="34" charset="0"/>
              <a:buChar char="•"/>
            </a:pPr>
            <a:r>
              <a:rPr lang="en-US" altLang="zh-CN" dirty="0"/>
              <a:t>Invented:</a:t>
            </a:r>
            <a:r>
              <a:rPr lang="zh-CN" altLang="en-US" dirty="0"/>
              <a:t> </a:t>
            </a:r>
            <a:r>
              <a:rPr lang="en-US" altLang="zh-CN" dirty="0"/>
              <a:t>2014</a:t>
            </a:r>
            <a:endParaRPr lang="en-US" dirty="0"/>
          </a:p>
          <a:p>
            <a:pPr marL="285750" indent="-285750">
              <a:buFont typeface="Arial" panose="020B0604020202020204" pitchFamily="34" charset="0"/>
              <a:buChar char="•"/>
            </a:pPr>
            <a:r>
              <a:rPr lang="en-US" dirty="0"/>
              <a:t>2 Gates: Reset, update</a:t>
            </a:r>
          </a:p>
          <a:p>
            <a:pPr marL="285750" indent="-285750">
              <a:buFont typeface="Arial" panose="020B0604020202020204" pitchFamily="34" charset="0"/>
              <a:buChar char="•"/>
            </a:pPr>
            <a:r>
              <a:rPr lang="en-US" dirty="0"/>
              <a:t>More efficient computation wise</a:t>
            </a:r>
          </a:p>
        </p:txBody>
      </p:sp>
      <p:sp>
        <p:nvSpPr>
          <p:cNvPr id="20" name="TextBox 19">
            <a:extLst>
              <a:ext uri="{FF2B5EF4-FFF2-40B4-BE49-F238E27FC236}">
                <a16:creationId xmlns:a16="http://schemas.microsoft.com/office/drawing/2014/main" id="{B240A81A-1485-FA89-229E-FBD5B7F723DF}"/>
              </a:ext>
            </a:extLst>
          </p:cNvPr>
          <p:cNvSpPr txBox="1"/>
          <p:nvPr/>
        </p:nvSpPr>
        <p:spPr>
          <a:xfrm>
            <a:off x="1235338" y="4972910"/>
            <a:ext cx="696024" cy="369332"/>
          </a:xfrm>
          <a:prstGeom prst="rect">
            <a:avLst/>
          </a:prstGeom>
          <a:noFill/>
        </p:spPr>
        <p:txBody>
          <a:bodyPr wrap="none" rtlCol="0">
            <a:spAutoFit/>
          </a:bodyPr>
          <a:lstStyle/>
          <a:p>
            <a:r>
              <a:rPr lang="en-US" altLang="zh-CN" dirty="0"/>
              <a:t>LSTM</a:t>
            </a:r>
            <a:endParaRPr lang="en-US" dirty="0"/>
          </a:p>
        </p:txBody>
      </p:sp>
      <p:sp>
        <p:nvSpPr>
          <p:cNvPr id="21" name="TextBox 20">
            <a:extLst>
              <a:ext uri="{FF2B5EF4-FFF2-40B4-BE49-F238E27FC236}">
                <a16:creationId xmlns:a16="http://schemas.microsoft.com/office/drawing/2014/main" id="{E6A515A7-54C1-EAFD-92CB-17A2B4349B4F}"/>
              </a:ext>
            </a:extLst>
          </p:cNvPr>
          <p:cNvSpPr txBox="1"/>
          <p:nvPr/>
        </p:nvSpPr>
        <p:spPr>
          <a:xfrm>
            <a:off x="7793883" y="4879534"/>
            <a:ext cx="603050" cy="369332"/>
          </a:xfrm>
          <a:prstGeom prst="rect">
            <a:avLst/>
          </a:prstGeom>
          <a:noFill/>
        </p:spPr>
        <p:txBody>
          <a:bodyPr wrap="none" rtlCol="0">
            <a:spAutoFit/>
          </a:bodyPr>
          <a:lstStyle/>
          <a:p>
            <a:r>
              <a:rPr lang="en-US" altLang="zh-CN" dirty="0"/>
              <a:t>GRU</a:t>
            </a:r>
            <a:endParaRPr lang="en-US" dirty="0"/>
          </a:p>
        </p:txBody>
      </p:sp>
    </p:spTree>
    <p:extLst>
      <p:ext uri="{BB962C8B-B14F-4D97-AF65-F5344CB8AC3E}">
        <p14:creationId xmlns:p14="http://schemas.microsoft.com/office/powerpoint/2010/main" val="13413014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9B655-EF1A-B7C7-6F2C-217D87B1B1DB}"/>
              </a:ext>
            </a:extLst>
          </p:cNvPr>
          <p:cNvSpPr>
            <a:spLocks noGrp="1"/>
          </p:cNvSpPr>
          <p:nvPr>
            <p:ph type="title"/>
          </p:nvPr>
        </p:nvSpPr>
        <p:spPr/>
        <p:txBody>
          <a:bodyPr/>
          <a:lstStyle/>
          <a:p>
            <a:r>
              <a:rPr lang="en-US" dirty="0"/>
              <a:t>Application field</a:t>
            </a:r>
          </a:p>
        </p:txBody>
      </p:sp>
      <p:sp>
        <p:nvSpPr>
          <p:cNvPr id="3" name="Content Placeholder 2">
            <a:extLst>
              <a:ext uri="{FF2B5EF4-FFF2-40B4-BE49-F238E27FC236}">
                <a16:creationId xmlns:a16="http://schemas.microsoft.com/office/drawing/2014/main" id="{F59C6691-2D35-9311-2320-EB425CD45C52}"/>
              </a:ext>
            </a:extLst>
          </p:cNvPr>
          <p:cNvSpPr>
            <a:spLocks noGrp="1"/>
          </p:cNvSpPr>
          <p:nvPr>
            <p:ph idx="1"/>
          </p:nvPr>
        </p:nvSpPr>
        <p:spPr/>
        <p:txBody>
          <a:bodyPr/>
          <a:lstStyle/>
          <a:p>
            <a:r>
              <a:rPr lang="en-US" dirty="0"/>
              <a:t>Speech recognition</a:t>
            </a:r>
          </a:p>
          <a:p>
            <a:r>
              <a:rPr lang="en-US" dirty="0"/>
              <a:t>Translation</a:t>
            </a:r>
          </a:p>
          <a:p>
            <a:r>
              <a:rPr lang="en-US" dirty="0"/>
              <a:t>Stock prediction</a:t>
            </a:r>
          </a:p>
          <a:p>
            <a:r>
              <a:rPr lang="en-US" dirty="0"/>
              <a:t>DNA/RNA sequence analysis</a:t>
            </a:r>
          </a:p>
          <a:p>
            <a:r>
              <a:rPr lang="en-CA" dirty="0"/>
              <a:t>Customer review sentiment analysis</a:t>
            </a:r>
          </a:p>
          <a:p>
            <a:r>
              <a:rPr lang="en-CA" dirty="0"/>
              <a:t>Music generation</a:t>
            </a:r>
          </a:p>
          <a:p>
            <a:r>
              <a:rPr lang="en-CA" dirty="0"/>
              <a:t>Video data to predict motion</a:t>
            </a:r>
          </a:p>
          <a:p>
            <a:endParaRPr lang="en-CA" dirty="0"/>
          </a:p>
          <a:p>
            <a:endParaRPr lang="en-US" dirty="0"/>
          </a:p>
        </p:txBody>
      </p:sp>
      <p:pic>
        <p:nvPicPr>
          <p:cNvPr id="5" name="Picture 4" descr="Text&#10;&#10;Description automatically generated">
            <a:extLst>
              <a:ext uri="{FF2B5EF4-FFF2-40B4-BE49-F238E27FC236}">
                <a16:creationId xmlns:a16="http://schemas.microsoft.com/office/drawing/2014/main" id="{5A702B75-700A-D842-2624-C7F24270BEB4}"/>
              </a:ext>
            </a:extLst>
          </p:cNvPr>
          <p:cNvPicPr>
            <a:picLocks noChangeAspect="1"/>
          </p:cNvPicPr>
          <p:nvPr/>
        </p:nvPicPr>
        <p:blipFill>
          <a:blip r:embed="rId2"/>
          <a:stretch>
            <a:fillRect/>
          </a:stretch>
        </p:blipFill>
        <p:spPr>
          <a:xfrm>
            <a:off x="5527963" y="1405966"/>
            <a:ext cx="6059055" cy="1270775"/>
          </a:xfrm>
          <a:prstGeom prst="rect">
            <a:avLst/>
          </a:prstGeom>
        </p:spPr>
      </p:pic>
      <p:pic>
        <p:nvPicPr>
          <p:cNvPr id="7" name="Picture 6" descr="Graphical user interface, text&#10;&#10;Description automatically generated">
            <a:extLst>
              <a:ext uri="{FF2B5EF4-FFF2-40B4-BE49-F238E27FC236}">
                <a16:creationId xmlns:a16="http://schemas.microsoft.com/office/drawing/2014/main" id="{E2B930A1-B44E-810F-560D-0781BB8B627C}"/>
              </a:ext>
            </a:extLst>
          </p:cNvPr>
          <p:cNvPicPr>
            <a:picLocks noChangeAspect="1"/>
          </p:cNvPicPr>
          <p:nvPr/>
        </p:nvPicPr>
        <p:blipFill>
          <a:blip r:embed="rId3"/>
          <a:stretch>
            <a:fillRect/>
          </a:stretch>
        </p:blipFill>
        <p:spPr>
          <a:xfrm>
            <a:off x="6668483" y="3168943"/>
            <a:ext cx="5259126" cy="1407569"/>
          </a:xfrm>
          <a:prstGeom prst="rect">
            <a:avLst/>
          </a:prstGeom>
        </p:spPr>
      </p:pic>
      <p:pic>
        <p:nvPicPr>
          <p:cNvPr id="9" name="Picture 8" descr="A collage of a person running&#10;&#10;Description automatically generated with medium confidence">
            <a:extLst>
              <a:ext uri="{FF2B5EF4-FFF2-40B4-BE49-F238E27FC236}">
                <a16:creationId xmlns:a16="http://schemas.microsoft.com/office/drawing/2014/main" id="{F645AA8E-9676-0834-8FB4-154056A91B84}"/>
              </a:ext>
            </a:extLst>
          </p:cNvPr>
          <p:cNvPicPr>
            <a:picLocks noChangeAspect="1"/>
          </p:cNvPicPr>
          <p:nvPr/>
        </p:nvPicPr>
        <p:blipFill>
          <a:blip r:embed="rId4"/>
          <a:stretch>
            <a:fillRect/>
          </a:stretch>
        </p:blipFill>
        <p:spPr>
          <a:xfrm>
            <a:off x="6668483" y="5085306"/>
            <a:ext cx="5217391" cy="1407569"/>
          </a:xfrm>
          <a:prstGeom prst="rect">
            <a:avLst/>
          </a:prstGeom>
        </p:spPr>
      </p:pic>
    </p:spTree>
    <p:extLst>
      <p:ext uri="{BB962C8B-B14F-4D97-AF65-F5344CB8AC3E}">
        <p14:creationId xmlns:p14="http://schemas.microsoft.com/office/powerpoint/2010/main" val="36170121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1C1ED-FF57-5451-5329-B4D8F4AEE19B}"/>
              </a:ext>
            </a:extLst>
          </p:cNvPr>
          <p:cNvSpPr>
            <a:spLocks noGrp="1"/>
          </p:cNvSpPr>
          <p:nvPr>
            <p:ph type="title"/>
          </p:nvPr>
        </p:nvSpPr>
        <p:spPr>
          <a:xfrm>
            <a:off x="838200" y="365126"/>
            <a:ext cx="10515600" cy="908178"/>
          </a:xfrm>
        </p:spPr>
        <p:txBody>
          <a:bodyPr/>
          <a:lstStyle/>
          <a:p>
            <a:pPr algn="ctr"/>
            <a:r>
              <a:rPr lang="en-US" altLang="zh-CN" dirty="0"/>
              <a:t>Bidirectional</a:t>
            </a:r>
            <a:r>
              <a:rPr lang="zh-CN" altLang="en-US" dirty="0"/>
              <a:t> </a:t>
            </a:r>
            <a:r>
              <a:rPr lang="en-US" altLang="zh-CN" dirty="0"/>
              <a:t>RNN</a:t>
            </a:r>
            <a:endParaRPr lang="en-US" dirty="0"/>
          </a:p>
        </p:txBody>
      </p:sp>
      <p:sp>
        <p:nvSpPr>
          <p:cNvPr id="3" name="Content Placeholder 2">
            <a:extLst>
              <a:ext uri="{FF2B5EF4-FFF2-40B4-BE49-F238E27FC236}">
                <a16:creationId xmlns:a16="http://schemas.microsoft.com/office/drawing/2014/main" id="{90002F1A-D3A5-00B0-81C1-13ACA36B1E65}"/>
              </a:ext>
            </a:extLst>
          </p:cNvPr>
          <p:cNvSpPr>
            <a:spLocks noGrp="1"/>
          </p:cNvSpPr>
          <p:nvPr>
            <p:ph idx="1"/>
          </p:nvPr>
        </p:nvSpPr>
        <p:spPr>
          <a:xfrm>
            <a:off x="838200" y="1447613"/>
            <a:ext cx="10515600" cy="1128071"/>
          </a:xfrm>
        </p:spPr>
        <p:txBody>
          <a:bodyPr/>
          <a:lstStyle/>
          <a:p>
            <a:r>
              <a:rPr lang="en-US" u="sng" dirty="0"/>
              <a:t>It is his right </a:t>
            </a:r>
            <a:r>
              <a:rPr lang="en-US" dirty="0"/>
              <a:t>hand got injured.</a:t>
            </a:r>
          </a:p>
          <a:p>
            <a:r>
              <a:rPr lang="en-US" u="sng" dirty="0"/>
              <a:t>It is his right </a:t>
            </a:r>
            <a:r>
              <a:rPr lang="en-US" dirty="0"/>
              <a:t>to keep silent.</a:t>
            </a:r>
          </a:p>
        </p:txBody>
      </p:sp>
      <p:sp>
        <p:nvSpPr>
          <p:cNvPr id="70" name="Rectangle 69">
            <a:extLst>
              <a:ext uri="{FF2B5EF4-FFF2-40B4-BE49-F238E27FC236}">
                <a16:creationId xmlns:a16="http://schemas.microsoft.com/office/drawing/2014/main" id="{3CF42721-E319-1BAD-B54A-4C92BD88A031}"/>
              </a:ext>
            </a:extLst>
          </p:cNvPr>
          <p:cNvSpPr/>
          <p:nvPr/>
        </p:nvSpPr>
        <p:spPr>
          <a:xfrm>
            <a:off x="2035960" y="6102744"/>
            <a:ext cx="7599260" cy="523220"/>
          </a:xfrm>
          <a:prstGeom prst="rect">
            <a:avLst/>
          </a:prstGeom>
        </p:spPr>
        <p:txBody>
          <a:bodyPr wrap="none">
            <a:spAutoFit/>
          </a:bodyPr>
          <a:lstStyle/>
          <a:p>
            <a:r>
              <a:rPr lang="en-US" sz="2800" dirty="0"/>
              <a:t>It           is          his       right       to      keep      silent.</a:t>
            </a:r>
          </a:p>
        </p:txBody>
      </p:sp>
      <p:grpSp>
        <p:nvGrpSpPr>
          <p:cNvPr id="172" name="Group 171">
            <a:extLst>
              <a:ext uri="{FF2B5EF4-FFF2-40B4-BE49-F238E27FC236}">
                <a16:creationId xmlns:a16="http://schemas.microsoft.com/office/drawing/2014/main" id="{E9223F2B-8039-A08D-9DA1-BA45E0DDC4A5}"/>
              </a:ext>
            </a:extLst>
          </p:cNvPr>
          <p:cNvGrpSpPr/>
          <p:nvPr/>
        </p:nvGrpSpPr>
        <p:grpSpPr>
          <a:xfrm>
            <a:off x="760910" y="3616808"/>
            <a:ext cx="8591093" cy="2367112"/>
            <a:chOff x="1390057" y="2665414"/>
            <a:chExt cx="7773285" cy="1836395"/>
          </a:xfrm>
        </p:grpSpPr>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BEDF64C-575C-E925-BC3C-DE740352D352}"/>
                    </a:ext>
                  </a:extLst>
                </p:cNvPr>
                <p:cNvSpPr txBox="1"/>
                <p:nvPr/>
              </p:nvSpPr>
              <p:spPr>
                <a:xfrm>
                  <a:off x="5519529" y="4126114"/>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4</m:t>
                            </m:r>
                            <m:r>
                              <a:rPr lang="en-CA" sz="2400" i="1">
                                <a:latin typeface="Cambria Math" panose="02040503050406030204" pitchFamily="18" charset="0"/>
                              </a:rPr>
                              <m:t>&gt;</m:t>
                            </m:r>
                          </m:sup>
                        </m:sSup>
                      </m:oMath>
                    </m:oMathPara>
                  </a14:m>
                  <a:endParaRPr lang="en-US" sz="2400" dirty="0"/>
                </a:p>
              </p:txBody>
            </p:sp>
          </mc:Choice>
          <mc:Fallback xmlns="">
            <p:sp>
              <p:nvSpPr>
                <p:cNvPr id="60" name="TextBox 59">
                  <a:extLst>
                    <a:ext uri="{FF2B5EF4-FFF2-40B4-BE49-F238E27FC236}">
                      <a16:creationId xmlns:a16="http://schemas.microsoft.com/office/drawing/2014/main" id="{8BEDF64C-575C-E925-BC3C-DE740352D352}"/>
                    </a:ext>
                  </a:extLst>
                </p:cNvPr>
                <p:cNvSpPr txBox="1">
                  <a:spLocks noRot="1" noChangeAspect="1" noMove="1" noResize="1" noEditPoints="1" noAdjustHandles="1" noChangeArrowheads="1" noChangeShapeType="1" noTextEdit="1"/>
                </p:cNvSpPr>
                <p:nvPr/>
              </p:nvSpPr>
              <p:spPr>
                <a:xfrm>
                  <a:off x="5519529" y="4126114"/>
                  <a:ext cx="72205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657DEC6B-A5A9-1483-3281-F7EE9C7C2F8A}"/>
                    </a:ext>
                  </a:extLst>
                </p:cNvPr>
                <p:cNvSpPr txBox="1"/>
                <p:nvPr/>
              </p:nvSpPr>
              <p:spPr>
                <a:xfrm>
                  <a:off x="6414003" y="4119777"/>
                  <a:ext cx="722057"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5</m:t>
                            </m:r>
                            <m:r>
                              <a:rPr lang="en-CA" sz="2400" i="1">
                                <a:latin typeface="Cambria Math" panose="02040503050406030204" pitchFamily="18" charset="0"/>
                              </a:rPr>
                              <m:t>&gt;</m:t>
                            </m:r>
                          </m:sup>
                        </m:sSup>
                      </m:oMath>
                    </m:oMathPara>
                  </a14:m>
                  <a:endParaRPr lang="en-US" sz="2400" dirty="0"/>
                </a:p>
              </p:txBody>
            </p:sp>
          </mc:Choice>
          <mc:Fallback xmlns="">
            <p:sp>
              <p:nvSpPr>
                <p:cNvPr id="61" name="TextBox 60">
                  <a:extLst>
                    <a:ext uri="{FF2B5EF4-FFF2-40B4-BE49-F238E27FC236}">
                      <a16:creationId xmlns:a16="http://schemas.microsoft.com/office/drawing/2014/main" id="{657DEC6B-A5A9-1483-3281-F7EE9C7C2F8A}"/>
                    </a:ext>
                  </a:extLst>
                </p:cNvPr>
                <p:cNvSpPr txBox="1">
                  <a:spLocks noRot="1" noChangeAspect="1" noMove="1" noResize="1" noEditPoints="1" noAdjustHandles="1" noChangeArrowheads="1" noChangeShapeType="1" noTextEdit="1"/>
                </p:cNvSpPr>
                <p:nvPr/>
              </p:nvSpPr>
              <p:spPr>
                <a:xfrm>
                  <a:off x="6414003" y="4119777"/>
                  <a:ext cx="722057" cy="373500"/>
                </a:xfrm>
                <a:prstGeom prst="rect">
                  <a:avLst/>
                </a:prstGeom>
                <a:blipFill>
                  <a:blip r:embed="rId4"/>
                  <a:stretch>
                    <a:fillRect t="-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3FA151B1-612E-AE4F-78B9-DA4D49062F79}"/>
                    </a:ext>
                  </a:extLst>
                </p:cNvPr>
                <p:cNvSpPr txBox="1"/>
                <p:nvPr/>
              </p:nvSpPr>
              <p:spPr>
                <a:xfrm>
                  <a:off x="7404481" y="4132477"/>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6</m:t>
                            </m:r>
                            <m:r>
                              <a:rPr lang="en-CA" sz="2400" i="1">
                                <a:latin typeface="Cambria Math" panose="02040503050406030204" pitchFamily="18" charset="0"/>
                              </a:rPr>
                              <m:t>&gt;</m:t>
                            </m:r>
                          </m:sup>
                        </m:sSup>
                      </m:oMath>
                    </m:oMathPara>
                  </a14:m>
                  <a:endParaRPr lang="en-US" sz="2400" dirty="0"/>
                </a:p>
              </p:txBody>
            </p:sp>
          </mc:Choice>
          <mc:Fallback xmlns="">
            <p:sp>
              <p:nvSpPr>
                <p:cNvPr id="62" name="TextBox 61">
                  <a:extLst>
                    <a:ext uri="{FF2B5EF4-FFF2-40B4-BE49-F238E27FC236}">
                      <a16:creationId xmlns:a16="http://schemas.microsoft.com/office/drawing/2014/main" id="{3FA151B1-612E-AE4F-78B9-DA4D49062F79}"/>
                    </a:ext>
                  </a:extLst>
                </p:cNvPr>
                <p:cNvSpPr txBox="1">
                  <a:spLocks noRot="1" noChangeAspect="1" noMove="1" noResize="1" noEditPoints="1" noAdjustHandles="1" noChangeArrowheads="1" noChangeShapeType="1" noTextEdit="1"/>
                </p:cNvSpPr>
                <p:nvPr/>
              </p:nvSpPr>
              <p:spPr>
                <a:xfrm>
                  <a:off x="7404481" y="4132477"/>
                  <a:ext cx="72205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8F928F1E-D6D2-5813-D2E8-AE6E4A7B0A1B}"/>
                    </a:ext>
                  </a:extLst>
                </p:cNvPr>
                <p:cNvSpPr txBox="1"/>
                <p:nvPr/>
              </p:nvSpPr>
              <p:spPr>
                <a:xfrm>
                  <a:off x="8339685" y="4130472"/>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7</m:t>
                            </m:r>
                            <m:r>
                              <a:rPr lang="en-CA" sz="2400" i="1">
                                <a:latin typeface="Cambria Math" panose="02040503050406030204" pitchFamily="18" charset="0"/>
                              </a:rPr>
                              <m:t>&gt;</m:t>
                            </m:r>
                          </m:sup>
                        </m:sSup>
                      </m:oMath>
                    </m:oMathPara>
                  </a14:m>
                  <a:endParaRPr lang="en-US" sz="2400" dirty="0"/>
                </a:p>
              </p:txBody>
            </p:sp>
          </mc:Choice>
          <mc:Fallback xmlns="">
            <p:sp>
              <p:nvSpPr>
                <p:cNvPr id="63" name="TextBox 62">
                  <a:extLst>
                    <a:ext uri="{FF2B5EF4-FFF2-40B4-BE49-F238E27FC236}">
                      <a16:creationId xmlns:a16="http://schemas.microsoft.com/office/drawing/2014/main" id="{8F928F1E-D6D2-5813-D2E8-AE6E4A7B0A1B}"/>
                    </a:ext>
                  </a:extLst>
                </p:cNvPr>
                <p:cNvSpPr txBox="1">
                  <a:spLocks noRot="1" noChangeAspect="1" noMove="1" noResize="1" noEditPoints="1" noAdjustHandles="1" noChangeArrowheads="1" noChangeShapeType="1" noTextEdit="1"/>
                </p:cNvSpPr>
                <p:nvPr/>
              </p:nvSpPr>
              <p:spPr>
                <a:xfrm>
                  <a:off x="8339685" y="4130472"/>
                  <a:ext cx="72205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6B68980A-D9CA-FE23-FD67-18994922EF8F}"/>
                    </a:ext>
                  </a:extLst>
                </p:cNvPr>
                <p:cNvSpPr txBox="1"/>
                <p:nvPr/>
              </p:nvSpPr>
              <p:spPr>
                <a:xfrm>
                  <a:off x="5451886" y="2665414"/>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4</m:t>
                            </m:r>
                            <m:r>
                              <a:rPr lang="en-CA" sz="2400" i="1">
                                <a:latin typeface="Cambria Math" panose="02040503050406030204" pitchFamily="18" charset="0"/>
                              </a:rPr>
                              <m:t>&gt;</m:t>
                            </m:r>
                          </m:sup>
                        </m:sSup>
                      </m:oMath>
                    </m:oMathPara>
                  </a14:m>
                  <a:endParaRPr lang="en-US" sz="2400" dirty="0"/>
                </a:p>
              </p:txBody>
            </p:sp>
          </mc:Choice>
          <mc:Fallback xmlns="">
            <p:sp>
              <p:nvSpPr>
                <p:cNvPr id="64" name="TextBox 63">
                  <a:extLst>
                    <a:ext uri="{FF2B5EF4-FFF2-40B4-BE49-F238E27FC236}">
                      <a16:creationId xmlns:a16="http://schemas.microsoft.com/office/drawing/2014/main" id="{6B68980A-D9CA-FE23-FD67-18994922EF8F}"/>
                    </a:ext>
                  </a:extLst>
                </p:cNvPr>
                <p:cNvSpPr txBox="1">
                  <a:spLocks noRot="1" noChangeAspect="1" noMove="1" noResize="1" noEditPoints="1" noAdjustHandles="1" noChangeArrowheads="1" noChangeShapeType="1" noTextEdit="1"/>
                </p:cNvSpPr>
                <p:nvPr/>
              </p:nvSpPr>
              <p:spPr>
                <a:xfrm>
                  <a:off x="5451886" y="2665414"/>
                  <a:ext cx="755271" cy="383118"/>
                </a:xfrm>
                <a:prstGeom prst="rect">
                  <a:avLst/>
                </a:prstGeom>
                <a:blipFill>
                  <a:blip r:embed="rId7"/>
                  <a:stretch>
                    <a:fillRect l="-1493" t="-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91327E8A-2F3B-AEE2-0F37-B36F3848FCA2}"/>
                    </a:ext>
                  </a:extLst>
                </p:cNvPr>
                <p:cNvSpPr txBox="1"/>
                <p:nvPr/>
              </p:nvSpPr>
              <p:spPr>
                <a:xfrm>
                  <a:off x="6404827" y="2670301"/>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5</m:t>
                            </m:r>
                            <m:r>
                              <a:rPr lang="en-CA" sz="2400" i="1">
                                <a:latin typeface="Cambria Math" panose="02040503050406030204" pitchFamily="18" charset="0"/>
                              </a:rPr>
                              <m:t>&gt;</m:t>
                            </m:r>
                          </m:sup>
                        </m:sSup>
                      </m:oMath>
                    </m:oMathPara>
                  </a14:m>
                  <a:endParaRPr lang="en-US" sz="2400" dirty="0"/>
                </a:p>
              </p:txBody>
            </p:sp>
          </mc:Choice>
          <mc:Fallback xmlns="">
            <p:sp>
              <p:nvSpPr>
                <p:cNvPr id="65" name="TextBox 64">
                  <a:extLst>
                    <a:ext uri="{FF2B5EF4-FFF2-40B4-BE49-F238E27FC236}">
                      <a16:creationId xmlns:a16="http://schemas.microsoft.com/office/drawing/2014/main" id="{91327E8A-2F3B-AEE2-0F37-B36F3848FCA2}"/>
                    </a:ext>
                  </a:extLst>
                </p:cNvPr>
                <p:cNvSpPr txBox="1">
                  <a:spLocks noRot="1" noChangeAspect="1" noMove="1" noResize="1" noEditPoints="1" noAdjustHandles="1" noChangeArrowheads="1" noChangeShapeType="1" noTextEdit="1"/>
                </p:cNvSpPr>
                <p:nvPr/>
              </p:nvSpPr>
              <p:spPr>
                <a:xfrm>
                  <a:off x="6404827" y="2670301"/>
                  <a:ext cx="755271" cy="383118"/>
                </a:xfrm>
                <a:prstGeom prst="rect">
                  <a:avLst/>
                </a:prstGeom>
                <a:blipFill>
                  <a:blip r:embed="rId8"/>
                  <a:stretch>
                    <a:fillRect l="-1493" t="-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14BB9638-5154-DBAA-D722-B37A5AB19A59}"/>
                    </a:ext>
                  </a:extLst>
                </p:cNvPr>
                <p:cNvSpPr txBox="1"/>
                <p:nvPr/>
              </p:nvSpPr>
              <p:spPr>
                <a:xfrm>
                  <a:off x="7317259" y="2672491"/>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6</m:t>
                            </m:r>
                            <m:r>
                              <a:rPr lang="en-CA" sz="2400" i="1">
                                <a:latin typeface="Cambria Math" panose="02040503050406030204" pitchFamily="18" charset="0"/>
                              </a:rPr>
                              <m:t>&gt;</m:t>
                            </m:r>
                          </m:sup>
                        </m:sSup>
                      </m:oMath>
                    </m:oMathPara>
                  </a14:m>
                  <a:endParaRPr lang="en-US" sz="2400" dirty="0"/>
                </a:p>
              </p:txBody>
            </p:sp>
          </mc:Choice>
          <mc:Fallback xmlns="">
            <p:sp>
              <p:nvSpPr>
                <p:cNvPr id="66" name="TextBox 65">
                  <a:extLst>
                    <a:ext uri="{FF2B5EF4-FFF2-40B4-BE49-F238E27FC236}">
                      <a16:creationId xmlns:a16="http://schemas.microsoft.com/office/drawing/2014/main" id="{14BB9638-5154-DBAA-D722-B37A5AB19A59}"/>
                    </a:ext>
                  </a:extLst>
                </p:cNvPr>
                <p:cNvSpPr txBox="1">
                  <a:spLocks noRot="1" noChangeAspect="1" noMove="1" noResize="1" noEditPoints="1" noAdjustHandles="1" noChangeArrowheads="1" noChangeShapeType="1" noTextEdit="1"/>
                </p:cNvSpPr>
                <p:nvPr/>
              </p:nvSpPr>
              <p:spPr>
                <a:xfrm>
                  <a:off x="7317259" y="2672491"/>
                  <a:ext cx="755271" cy="383118"/>
                </a:xfrm>
                <a:prstGeom prst="rect">
                  <a:avLst/>
                </a:prstGeom>
                <a:blipFill>
                  <a:blip r:embed="rId9"/>
                  <a:stretch>
                    <a:fillRect l="-1493" t="-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27B527B2-71AB-E683-F622-49CB1B86FF5A}"/>
                    </a:ext>
                  </a:extLst>
                </p:cNvPr>
                <p:cNvSpPr txBox="1"/>
                <p:nvPr/>
              </p:nvSpPr>
              <p:spPr>
                <a:xfrm>
                  <a:off x="8339685" y="2681628"/>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7</m:t>
                            </m:r>
                            <m:r>
                              <a:rPr lang="en-CA" sz="2400" i="1">
                                <a:latin typeface="Cambria Math" panose="02040503050406030204" pitchFamily="18" charset="0"/>
                              </a:rPr>
                              <m:t>&gt;</m:t>
                            </m:r>
                          </m:sup>
                        </m:sSup>
                      </m:oMath>
                    </m:oMathPara>
                  </a14:m>
                  <a:endParaRPr lang="en-US" sz="2400" dirty="0"/>
                </a:p>
              </p:txBody>
            </p:sp>
          </mc:Choice>
          <mc:Fallback xmlns="">
            <p:sp>
              <p:nvSpPr>
                <p:cNvPr id="67" name="TextBox 66">
                  <a:extLst>
                    <a:ext uri="{FF2B5EF4-FFF2-40B4-BE49-F238E27FC236}">
                      <a16:creationId xmlns:a16="http://schemas.microsoft.com/office/drawing/2014/main" id="{27B527B2-71AB-E683-F622-49CB1B86FF5A}"/>
                    </a:ext>
                  </a:extLst>
                </p:cNvPr>
                <p:cNvSpPr txBox="1">
                  <a:spLocks noRot="1" noChangeAspect="1" noMove="1" noResize="1" noEditPoints="1" noAdjustHandles="1" noChangeArrowheads="1" noChangeShapeType="1" noTextEdit="1"/>
                </p:cNvSpPr>
                <p:nvPr/>
              </p:nvSpPr>
              <p:spPr>
                <a:xfrm>
                  <a:off x="8339685" y="2681628"/>
                  <a:ext cx="755271" cy="383118"/>
                </a:xfrm>
                <a:prstGeom prst="rect">
                  <a:avLst/>
                </a:prstGeom>
                <a:blipFill>
                  <a:blip r:embed="rId10"/>
                  <a:stretch>
                    <a:fillRect l="-1493" t="-10000"/>
                  </a:stretch>
                </a:blipFill>
              </p:spPr>
              <p:txBody>
                <a:bodyPr/>
                <a:lstStyle/>
                <a:p>
                  <a:r>
                    <a:rPr lang="en-US">
                      <a:noFill/>
                    </a:rPr>
                    <a:t> </a:t>
                  </a:r>
                </a:p>
              </p:txBody>
            </p:sp>
          </mc:Fallback>
        </mc:AlternateContent>
        <p:grpSp>
          <p:nvGrpSpPr>
            <p:cNvPr id="169" name="Group 168">
              <a:extLst>
                <a:ext uri="{FF2B5EF4-FFF2-40B4-BE49-F238E27FC236}">
                  <a16:creationId xmlns:a16="http://schemas.microsoft.com/office/drawing/2014/main" id="{9459C080-0A86-E3B8-0351-2CBF1C79FC13}"/>
                </a:ext>
              </a:extLst>
            </p:cNvPr>
            <p:cNvGrpSpPr/>
            <p:nvPr/>
          </p:nvGrpSpPr>
          <p:grpSpPr>
            <a:xfrm>
              <a:off x="1390057" y="2670314"/>
              <a:ext cx="7773285" cy="1831495"/>
              <a:chOff x="1288457" y="2666579"/>
              <a:chExt cx="7773285" cy="1831495"/>
            </a:xfrm>
          </p:grpSpPr>
          <p:grpSp>
            <p:nvGrpSpPr>
              <p:cNvPr id="59" name="Group 58">
                <a:extLst>
                  <a:ext uri="{FF2B5EF4-FFF2-40B4-BE49-F238E27FC236}">
                    <a16:creationId xmlns:a16="http://schemas.microsoft.com/office/drawing/2014/main" id="{27966285-E5A6-6E88-32D2-1BFDC766F271}"/>
                  </a:ext>
                </a:extLst>
              </p:cNvPr>
              <p:cNvGrpSpPr/>
              <p:nvPr/>
            </p:nvGrpSpPr>
            <p:grpSpPr>
              <a:xfrm>
                <a:off x="1288457" y="2666579"/>
                <a:ext cx="7547013" cy="1831495"/>
                <a:chOff x="1263452" y="3578892"/>
                <a:chExt cx="7547013" cy="1831495"/>
              </a:xfrm>
            </p:grpSpPr>
            <p:grpSp>
              <p:nvGrpSpPr>
                <p:cNvPr id="34" name="Group 33">
                  <a:extLst>
                    <a:ext uri="{FF2B5EF4-FFF2-40B4-BE49-F238E27FC236}">
                      <a16:creationId xmlns:a16="http://schemas.microsoft.com/office/drawing/2014/main" id="{7E0BE82F-0BA0-E664-C160-66D4D3A209AB}"/>
                    </a:ext>
                  </a:extLst>
                </p:cNvPr>
                <p:cNvGrpSpPr/>
                <p:nvPr/>
              </p:nvGrpSpPr>
              <p:grpSpPr>
                <a:xfrm>
                  <a:off x="4532485" y="3984268"/>
                  <a:ext cx="900254" cy="1097600"/>
                  <a:chOff x="6322082" y="4110539"/>
                  <a:chExt cx="900254" cy="1097600"/>
                </a:xfrm>
              </p:grpSpPr>
              <p:sp>
                <p:nvSpPr>
                  <p:cNvPr id="30" name="Rectangle 29">
                    <a:extLst>
                      <a:ext uri="{FF2B5EF4-FFF2-40B4-BE49-F238E27FC236}">
                        <a16:creationId xmlns:a16="http://schemas.microsoft.com/office/drawing/2014/main" id="{2ACE24EB-7753-E046-E347-7F9EDB9825E4}"/>
                      </a:ext>
                    </a:extLst>
                  </p:cNvPr>
                  <p:cNvSpPr/>
                  <p:nvPr/>
                </p:nvSpPr>
                <p:spPr>
                  <a:xfrm>
                    <a:off x="6322082" y="4443067"/>
                    <a:ext cx="524024" cy="481472"/>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1" name="Straight Arrow Connector 30">
                    <a:extLst>
                      <a:ext uri="{FF2B5EF4-FFF2-40B4-BE49-F238E27FC236}">
                        <a16:creationId xmlns:a16="http://schemas.microsoft.com/office/drawing/2014/main" id="{A4D0DCB0-7883-7F82-72F6-995692D0C298}"/>
                      </a:ext>
                    </a:extLst>
                  </p:cNvPr>
                  <p:cNvCxnSpPr>
                    <a:cxnSpLocks/>
                  </p:cNvCxnSpPr>
                  <p:nvPr/>
                </p:nvCxnSpPr>
                <p:spPr>
                  <a:xfrm>
                    <a:off x="6846106" y="4655227"/>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518840CD-853D-9084-1664-961A8F1F0AF0}"/>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792922E-A4AA-1F9C-FD78-2B163D345DE5}"/>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3BF6366B-318B-7CBD-CCEB-CF09B0A3AE2F}"/>
                    </a:ext>
                  </a:extLst>
                </p:cNvPr>
                <p:cNvGrpSpPr/>
                <p:nvPr/>
              </p:nvGrpSpPr>
              <p:grpSpPr>
                <a:xfrm>
                  <a:off x="5474630" y="3981551"/>
                  <a:ext cx="900254" cy="1097600"/>
                  <a:chOff x="6322082" y="4110539"/>
                  <a:chExt cx="900254" cy="1097600"/>
                </a:xfrm>
              </p:grpSpPr>
              <p:sp>
                <p:nvSpPr>
                  <p:cNvPr id="36" name="Rectangle 35">
                    <a:extLst>
                      <a:ext uri="{FF2B5EF4-FFF2-40B4-BE49-F238E27FC236}">
                        <a16:creationId xmlns:a16="http://schemas.microsoft.com/office/drawing/2014/main" id="{52BB7866-188E-EDAD-B037-014991F20DD0}"/>
                      </a:ext>
                    </a:extLst>
                  </p:cNvPr>
                  <p:cNvSpPr/>
                  <p:nvPr/>
                </p:nvSpPr>
                <p:spPr>
                  <a:xfrm>
                    <a:off x="6322082" y="4443067"/>
                    <a:ext cx="524024" cy="481472"/>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AADC95FF-B515-85F2-1F16-E0A234B7D4BD}"/>
                      </a:ext>
                    </a:extLst>
                  </p:cNvPr>
                  <p:cNvCxnSpPr>
                    <a:cxnSpLocks/>
                  </p:cNvCxnSpPr>
                  <p:nvPr/>
                </p:nvCxnSpPr>
                <p:spPr>
                  <a:xfrm>
                    <a:off x="6846106" y="4655227"/>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3E6A53EC-D664-D429-1085-9205FB3CC67D}"/>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2AEEB22-B1F6-3A8F-1314-D7277A170703}"/>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FDB13574-6941-7496-BF04-ED338A86AF4A}"/>
                    </a:ext>
                  </a:extLst>
                </p:cNvPr>
                <p:cNvGrpSpPr/>
                <p:nvPr/>
              </p:nvGrpSpPr>
              <p:grpSpPr>
                <a:xfrm>
                  <a:off x="1263452" y="3578892"/>
                  <a:ext cx="3977086" cy="1831495"/>
                  <a:chOff x="1263452" y="3578892"/>
                  <a:chExt cx="3977086" cy="1831495"/>
                </a:xfrm>
              </p:grpSpPr>
              <p:grpSp>
                <p:nvGrpSpPr>
                  <p:cNvPr id="6" name="Group 5">
                    <a:extLst>
                      <a:ext uri="{FF2B5EF4-FFF2-40B4-BE49-F238E27FC236}">
                        <a16:creationId xmlns:a16="http://schemas.microsoft.com/office/drawing/2014/main" id="{666AC765-179F-0BB4-5731-745CA7917D32}"/>
                      </a:ext>
                    </a:extLst>
                  </p:cNvPr>
                  <p:cNvGrpSpPr/>
                  <p:nvPr/>
                </p:nvGrpSpPr>
                <p:grpSpPr>
                  <a:xfrm>
                    <a:off x="1263452" y="3578892"/>
                    <a:ext cx="3977086" cy="1831495"/>
                    <a:chOff x="135044" y="1045518"/>
                    <a:chExt cx="3977086" cy="1831495"/>
                  </a:xfrm>
                </p:grpSpPr>
                <p:cxnSp>
                  <p:nvCxnSpPr>
                    <p:cNvPr id="8" name="Straight Arrow Connector 7">
                      <a:extLst>
                        <a:ext uri="{FF2B5EF4-FFF2-40B4-BE49-F238E27FC236}">
                          <a16:creationId xmlns:a16="http://schemas.microsoft.com/office/drawing/2014/main" id="{C69B8FCB-48A6-2A70-6C32-81D231CE3599}"/>
                        </a:ext>
                      </a:extLst>
                    </p:cNvPr>
                    <p:cNvCxnSpPr>
                      <a:cxnSpLocks/>
                      <a:stCxn id="11" idx="0"/>
                    </p:cNvCxnSpPr>
                    <p:nvPr/>
                  </p:nvCxnSpPr>
                  <p:spPr>
                    <a:xfrm flipH="1" flipV="1">
                      <a:off x="1672853" y="2241440"/>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1064BFE8-4D3C-88D6-2B73-A51C4D633E12}"/>
                        </a:ext>
                      </a:extLst>
                    </p:cNvPr>
                    <p:cNvCxnSpPr>
                      <a:cxnSpLocks/>
                    </p:cNvCxnSpPr>
                    <p:nvPr/>
                  </p:nvCxnSpPr>
                  <p:spPr>
                    <a:xfrm flipH="1" flipV="1">
                      <a:off x="1639133" y="141484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CD604A-71FD-1001-2D3A-2AB45327FFA7}"/>
                            </a:ext>
                          </a:extLst>
                        </p:cNvPr>
                        <p:cNvSpPr txBox="1"/>
                        <p:nvPr/>
                      </p:nvSpPr>
                      <p:spPr>
                        <a:xfrm>
                          <a:off x="1316968" y="249816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63" name="TextBox 62">
                          <a:extLst>
                            <a:ext uri="{FF2B5EF4-FFF2-40B4-BE49-F238E27FC236}">
                              <a16:creationId xmlns:a16="http://schemas.microsoft.com/office/drawing/2014/main" id="{902AF043-82C5-B2C7-A1E6-C51513D0D14A}"/>
                            </a:ext>
                          </a:extLst>
                        </p:cNvPr>
                        <p:cNvSpPr txBox="1">
                          <a:spLocks noRot="1" noChangeAspect="1" noMove="1" noResize="1" noEditPoints="1" noAdjustHandles="1" noChangeArrowheads="1" noChangeShapeType="1" noTextEdit="1"/>
                        </p:cNvSpPr>
                        <p:nvPr/>
                      </p:nvSpPr>
                      <p:spPr>
                        <a:xfrm>
                          <a:off x="1316968" y="2498161"/>
                          <a:ext cx="722057" cy="369332"/>
                        </a:xfrm>
                        <a:prstGeom prst="rect">
                          <a:avLst/>
                        </a:prstGeom>
                        <a:blipFill>
                          <a:blip r:embed="rId11"/>
                          <a:stretch>
                            <a:fillRect l="-5172"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E6C23AA-2C20-1BF3-F13F-6FA7B97D205F}"/>
                            </a:ext>
                          </a:extLst>
                        </p:cNvPr>
                        <p:cNvSpPr txBox="1"/>
                        <p:nvPr/>
                      </p:nvSpPr>
                      <p:spPr>
                        <a:xfrm>
                          <a:off x="135044" y="1775953"/>
                          <a:ext cx="72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0</m:t>
                                    </m:r>
                                    <m:r>
                                      <a:rPr lang="en-CA" sz="2400" i="1">
                                        <a:latin typeface="Cambria Math" panose="02040503050406030204" pitchFamily="18" charset="0"/>
                                      </a:rPr>
                                      <m:t>&gt;</m:t>
                                    </m:r>
                                  </m:sup>
                                </m:sSup>
                              </m:oMath>
                            </m:oMathPara>
                          </a14:m>
                          <a:endParaRPr lang="en-US" sz="2400" dirty="0"/>
                        </a:p>
                      </p:txBody>
                    </p:sp>
                  </mc:Choice>
                  <mc:Fallback xmlns="">
                    <p:sp>
                      <p:nvSpPr>
                        <p:cNvPr id="66" name="TextBox 65">
                          <a:extLst>
                            <a:ext uri="{FF2B5EF4-FFF2-40B4-BE49-F238E27FC236}">
                              <a16:creationId xmlns:a16="http://schemas.microsoft.com/office/drawing/2014/main" id="{94A978C7-6676-9CD3-6456-D46C880FE0A9}"/>
                            </a:ext>
                          </a:extLst>
                        </p:cNvPr>
                        <p:cNvSpPr txBox="1">
                          <a:spLocks noRot="1" noChangeAspect="1" noMove="1" noResize="1" noEditPoints="1" noAdjustHandles="1" noChangeArrowheads="1" noChangeShapeType="1" noTextEdit="1"/>
                        </p:cNvSpPr>
                        <p:nvPr/>
                      </p:nvSpPr>
                      <p:spPr>
                        <a:xfrm>
                          <a:off x="135044" y="1775953"/>
                          <a:ext cx="720775" cy="369332"/>
                        </a:xfrm>
                        <a:prstGeom prst="rect">
                          <a:avLst/>
                        </a:prstGeom>
                        <a:blipFill>
                          <a:blip r:embed="rId12"/>
                          <a:stretch>
                            <a:fillRect l="-5172" r="-3448"/>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6E4F6EC5-F2AB-3C24-0BED-DB46CC66C916}"/>
                        </a:ext>
                      </a:extLst>
                    </p:cNvPr>
                    <p:cNvCxnSpPr>
                      <a:cxnSpLocks/>
                      <a:stCxn id="12" idx="3"/>
                    </p:cNvCxnSpPr>
                    <p:nvPr/>
                  </p:nvCxnSpPr>
                  <p:spPr>
                    <a:xfrm>
                      <a:off x="855819" y="1960619"/>
                      <a:ext cx="534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C66ED712-B346-2230-FE84-BC016D4EB2E3}"/>
                        </a:ext>
                      </a:extLst>
                    </p:cNvPr>
                    <p:cNvSpPr/>
                    <p:nvPr/>
                  </p:nvSpPr>
                  <p:spPr>
                    <a:xfrm>
                      <a:off x="1390501" y="1775953"/>
                      <a:ext cx="524024" cy="481472"/>
                    </a:xfrm>
                    <a:prstGeom prst="rect">
                      <a:avLst/>
                    </a:prstGeom>
                    <a:solidFill>
                      <a:schemeClr val="accent1">
                        <a:alpha val="1367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2FD17003-8BE6-62E4-A150-6E4758891A77}"/>
                        </a:ext>
                      </a:extLst>
                    </p:cNvPr>
                    <p:cNvSpPr/>
                    <p:nvPr/>
                  </p:nvSpPr>
                  <p:spPr>
                    <a:xfrm>
                      <a:off x="2443021" y="1771185"/>
                      <a:ext cx="524024" cy="481472"/>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F052E679-2C77-CAD8-7CF8-BBDBAA10E9B4}"/>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86E0D024-5CAA-DDD8-767D-F1E91287A85B}"/>
                            </a:ext>
                          </a:extLst>
                        </p:cNvPr>
                        <p:cNvSpPr txBox="1"/>
                        <p:nvPr/>
                      </p:nvSpPr>
                      <p:spPr>
                        <a:xfrm>
                          <a:off x="2369485" y="250768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78" name="TextBox 77">
                          <a:extLst>
                            <a:ext uri="{FF2B5EF4-FFF2-40B4-BE49-F238E27FC236}">
                              <a16:creationId xmlns:a16="http://schemas.microsoft.com/office/drawing/2014/main" id="{77EA2CC8-56E6-1F20-E73E-77C85629FD6D}"/>
                            </a:ext>
                          </a:extLst>
                        </p:cNvPr>
                        <p:cNvSpPr txBox="1">
                          <a:spLocks noRot="1" noChangeAspect="1" noMove="1" noResize="1" noEditPoints="1" noAdjustHandles="1" noChangeArrowheads="1" noChangeShapeType="1" noTextEdit="1"/>
                        </p:cNvSpPr>
                        <p:nvPr/>
                      </p:nvSpPr>
                      <p:spPr>
                        <a:xfrm>
                          <a:off x="2369485" y="2507681"/>
                          <a:ext cx="722057" cy="369332"/>
                        </a:xfrm>
                        <a:prstGeom prst="rect">
                          <a:avLst/>
                        </a:prstGeom>
                        <a:blipFill>
                          <a:blip r:embed="rId13"/>
                          <a:stretch>
                            <a:fillRect l="-5172" r="-3448"/>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E81AF690-5BCD-FA0E-6375-D81C352F08E3}"/>
                        </a:ext>
                      </a:extLst>
                    </p:cNvPr>
                    <p:cNvCxnSpPr>
                      <a:cxnSpLocks/>
                    </p:cNvCxnSpPr>
                    <p:nvPr/>
                  </p:nvCxnSpPr>
                  <p:spPr>
                    <a:xfrm flipH="1" flipV="1">
                      <a:off x="2611078" y="2279536"/>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D57C062-BA79-CC60-3C53-7306086DF248}"/>
                        </a:ext>
                      </a:extLst>
                    </p:cNvPr>
                    <p:cNvCxnSpPr>
                      <a:cxnSpLocks/>
                    </p:cNvCxnSpPr>
                    <p:nvPr/>
                  </p:nvCxnSpPr>
                  <p:spPr>
                    <a:xfrm flipH="1" flipV="1">
                      <a:off x="2720226" y="1438657"/>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B1CBF84D-5373-F9AE-31BB-C2DE07F8C284}"/>
                            </a:ext>
                          </a:extLst>
                        </p:cNvPr>
                        <p:cNvSpPr txBox="1"/>
                        <p:nvPr/>
                      </p:nvSpPr>
                      <p:spPr>
                        <a:xfrm>
                          <a:off x="1280021" y="1045518"/>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83" name="TextBox 82">
                          <a:extLst>
                            <a:ext uri="{FF2B5EF4-FFF2-40B4-BE49-F238E27FC236}">
                              <a16:creationId xmlns:a16="http://schemas.microsoft.com/office/drawing/2014/main" id="{F6CA9509-02DD-48B6-154A-22B74C05A921}"/>
                            </a:ext>
                          </a:extLst>
                        </p:cNvPr>
                        <p:cNvSpPr txBox="1">
                          <a:spLocks noRot="1" noChangeAspect="1" noMove="1" noResize="1" noEditPoints="1" noAdjustHandles="1" noChangeArrowheads="1" noChangeShapeType="1" noTextEdit="1"/>
                        </p:cNvSpPr>
                        <p:nvPr/>
                      </p:nvSpPr>
                      <p:spPr>
                        <a:xfrm>
                          <a:off x="1280021" y="1045518"/>
                          <a:ext cx="755271" cy="369332"/>
                        </a:xfrm>
                        <a:prstGeom prst="rect">
                          <a:avLst/>
                        </a:prstGeom>
                        <a:blipFill>
                          <a:blip r:embed="rId14"/>
                          <a:stretch>
                            <a:fillRect l="-6557" t="-1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4B199D8-FCFD-300D-591F-45D54272D4B3}"/>
                            </a:ext>
                          </a:extLst>
                        </p:cNvPr>
                        <p:cNvSpPr txBox="1"/>
                        <p:nvPr/>
                      </p:nvSpPr>
                      <p:spPr>
                        <a:xfrm>
                          <a:off x="2327397" y="1054638"/>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21" name="TextBox 20">
                          <a:extLst>
                            <a:ext uri="{FF2B5EF4-FFF2-40B4-BE49-F238E27FC236}">
                              <a16:creationId xmlns:a16="http://schemas.microsoft.com/office/drawing/2014/main" id="{54B199D8-FCFD-300D-591F-45D54272D4B3}"/>
                            </a:ext>
                          </a:extLst>
                        </p:cNvPr>
                        <p:cNvSpPr txBox="1">
                          <a:spLocks noRot="1" noChangeAspect="1" noMove="1" noResize="1" noEditPoints="1" noAdjustHandles="1" noChangeArrowheads="1" noChangeShapeType="1" noTextEdit="1"/>
                        </p:cNvSpPr>
                        <p:nvPr/>
                      </p:nvSpPr>
                      <p:spPr>
                        <a:xfrm>
                          <a:off x="2327397" y="1054638"/>
                          <a:ext cx="755271" cy="369332"/>
                        </a:xfrm>
                        <a:prstGeom prst="rect">
                          <a:avLst/>
                        </a:prstGeom>
                        <a:blipFill>
                          <a:blip r:embed="rId15"/>
                          <a:stretch>
                            <a:fillRect l="-1493" t="-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46B3339-4B58-2AF8-A6D8-30D1B65828B2}"/>
                            </a:ext>
                          </a:extLst>
                        </p:cNvPr>
                        <p:cNvSpPr txBox="1"/>
                        <p:nvPr/>
                      </p:nvSpPr>
                      <p:spPr>
                        <a:xfrm>
                          <a:off x="3362980" y="250768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22" name="TextBox 21">
                          <a:extLst>
                            <a:ext uri="{FF2B5EF4-FFF2-40B4-BE49-F238E27FC236}">
                              <a16:creationId xmlns:a16="http://schemas.microsoft.com/office/drawing/2014/main" id="{646B3339-4B58-2AF8-A6D8-30D1B65828B2}"/>
                            </a:ext>
                          </a:extLst>
                        </p:cNvPr>
                        <p:cNvSpPr txBox="1">
                          <a:spLocks noRot="1" noChangeAspect="1" noMove="1" noResize="1" noEditPoints="1" noAdjustHandles="1" noChangeArrowheads="1" noChangeShapeType="1" noTextEdit="1"/>
                        </p:cNvSpPr>
                        <p:nvPr/>
                      </p:nvSpPr>
                      <p:spPr>
                        <a:xfrm>
                          <a:off x="3362980" y="2507681"/>
                          <a:ext cx="722057"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A90FE8D-6DB4-B96D-D617-B65A7DA612D4}"/>
                            </a:ext>
                          </a:extLst>
                        </p:cNvPr>
                        <p:cNvSpPr txBox="1"/>
                        <p:nvPr/>
                      </p:nvSpPr>
                      <p:spPr>
                        <a:xfrm>
                          <a:off x="3356859" y="1063480"/>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25" name="TextBox 24">
                          <a:extLst>
                            <a:ext uri="{FF2B5EF4-FFF2-40B4-BE49-F238E27FC236}">
                              <a16:creationId xmlns:a16="http://schemas.microsoft.com/office/drawing/2014/main" id="{BA90FE8D-6DB4-B96D-D617-B65A7DA612D4}"/>
                            </a:ext>
                          </a:extLst>
                        </p:cNvPr>
                        <p:cNvSpPr txBox="1">
                          <a:spLocks noRot="1" noChangeAspect="1" noMove="1" noResize="1" noEditPoints="1" noAdjustHandles="1" noChangeArrowheads="1" noChangeShapeType="1" noTextEdit="1"/>
                        </p:cNvSpPr>
                        <p:nvPr/>
                      </p:nvSpPr>
                      <p:spPr>
                        <a:xfrm>
                          <a:off x="3356859" y="1063480"/>
                          <a:ext cx="755271" cy="383118"/>
                        </a:xfrm>
                        <a:prstGeom prst="rect">
                          <a:avLst/>
                        </a:prstGeom>
                        <a:blipFill>
                          <a:blip r:embed="rId17"/>
                          <a:stretch>
                            <a:fillRect l="-1493" t="-12821"/>
                          </a:stretch>
                        </a:blipFill>
                      </p:spPr>
                      <p:txBody>
                        <a:bodyPr/>
                        <a:lstStyle/>
                        <a:p>
                          <a:r>
                            <a:rPr lang="en-US">
                              <a:noFill/>
                            </a:rPr>
                            <a:t> </a:t>
                          </a:r>
                        </a:p>
                      </p:txBody>
                    </p:sp>
                  </mc:Fallback>
                </mc:AlternateContent>
              </p:grpSp>
              <p:cxnSp>
                <p:nvCxnSpPr>
                  <p:cNvPr id="40" name="Straight Arrow Connector 39">
                    <a:extLst>
                      <a:ext uri="{FF2B5EF4-FFF2-40B4-BE49-F238E27FC236}">
                        <a16:creationId xmlns:a16="http://schemas.microsoft.com/office/drawing/2014/main" id="{61C23C4D-5839-3EAB-C6F2-98302948F83F}"/>
                      </a:ext>
                    </a:extLst>
                  </p:cNvPr>
                  <p:cNvCxnSpPr>
                    <a:cxnSpLocks/>
                  </p:cNvCxnSpPr>
                  <p:nvPr/>
                </p:nvCxnSpPr>
                <p:spPr>
                  <a:xfrm>
                    <a:off x="3090537" y="4528623"/>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BDC656CF-2405-5625-ED3C-D003971E59EC}"/>
                    </a:ext>
                  </a:extLst>
                </p:cNvPr>
                <p:cNvGrpSpPr/>
                <p:nvPr/>
              </p:nvGrpSpPr>
              <p:grpSpPr>
                <a:xfrm>
                  <a:off x="6404466" y="3957743"/>
                  <a:ext cx="900254" cy="1097600"/>
                  <a:chOff x="6322082" y="4110539"/>
                  <a:chExt cx="900254" cy="1097600"/>
                </a:xfrm>
              </p:grpSpPr>
              <p:sp>
                <p:nvSpPr>
                  <p:cNvPr id="44" name="Rectangle 43">
                    <a:extLst>
                      <a:ext uri="{FF2B5EF4-FFF2-40B4-BE49-F238E27FC236}">
                        <a16:creationId xmlns:a16="http://schemas.microsoft.com/office/drawing/2014/main" id="{52C6F17B-CB62-51EB-8153-281B1CAC4074}"/>
                      </a:ext>
                    </a:extLst>
                  </p:cNvPr>
                  <p:cNvSpPr/>
                  <p:nvPr/>
                </p:nvSpPr>
                <p:spPr>
                  <a:xfrm>
                    <a:off x="6322082" y="4443067"/>
                    <a:ext cx="524024" cy="481472"/>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Arrow Connector 44">
                    <a:extLst>
                      <a:ext uri="{FF2B5EF4-FFF2-40B4-BE49-F238E27FC236}">
                        <a16:creationId xmlns:a16="http://schemas.microsoft.com/office/drawing/2014/main" id="{D21343B1-FB3D-E19E-A2B8-2E361B740518}"/>
                      </a:ext>
                    </a:extLst>
                  </p:cNvPr>
                  <p:cNvCxnSpPr>
                    <a:cxnSpLocks/>
                  </p:cNvCxnSpPr>
                  <p:nvPr/>
                </p:nvCxnSpPr>
                <p:spPr>
                  <a:xfrm>
                    <a:off x="6846106" y="4655227"/>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6E6167DD-716B-F735-C86E-EEFDD7D85803}"/>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D3ED7D43-650B-0DD9-406C-19C4014B21FF}"/>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46DC8B49-F632-4D82-30A4-518BA9DECD33}"/>
                    </a:ext>
                  </a:extLst>
                </p:cNvPr>
                <p:cNvGrpSpPr/>
                <p:nvPr/>
              </p:nvGrpSpPr>
              <p:grpSpPr>
                <a:xfrm>
                  <a:off x="7336376" y="3933935"/>
                  <a:ext cx="900254" cy="1097600"/>
                  <a:chOff x="6322082" y="4110539"/>
                  <a:chExt cx="900254" cy="1097600"/>
                </a:xfrm>
              </p:grpSpPr>
              <p:sp>
                <p:nvSpPr>
                  <p:cNvPr id="50" name="Rectangle 49">
                    <a:extLst>
                      <a:ext uri="{FF2B5EF4-FFF2-40B4-BE49-F238E27FC236}">
                        <a16:creationId xmlns:a16="http://schemas.microsoft.com/office/drawing/2014/main" id="{1E7117FC-B9FA-8ED3-434A-AB73CD15C806}"/>
                      </a:ext>
                    </a:extLst>
                  </p:cNvPr>
                  <p:cNvSpPr/>
                  <p:nvPr/>
                </p:nvSpPr>
                <p:spPr>
                  <a:xfrm>
                    <a:off x="6322082" y="4443067"/>
                    <a:ext cx="524024" cy="48147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1" name="Straight Arrow Connector 50">
                    <a:extLst>
                      <a:ext uri="{FF2B5EF4-FFF2-40B4-BE49-F238E27FC236}">
                        <a16:creationId xmlns:a16="http://schemas.microsoft.com/office/drawing/2014/main" id="{BB7B89D6-B883-9522-3360-03FB53B6C365}"/>
                      </a:ext>
                    </a:extLst>
                  </p:cNvPr>
                  <p:cNvCxnSpPr>
                    <a:cxnSpLocks/>
                  </p:cNvCxnSpPr>
                  <p:nvPr/>
                </p:nvCxnSpPr>
                <p:spPr>
                  <a:xfrm>
                    <a:off x="6846106" y="4655227"/>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6202972-B43D-4B70-B159-5174AB2587D7}"/>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850821-5F30-8880-5688-ADABA27540BC}"/>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04EA95E8-0CE3-01B7-F3CD-6D7072E0A23B}"/>
                    </a:ext>
                  </a:extLst>
                </p:cNvPr>
                <p:cNvGrpSpPr/>
                <p:nvPr/>
              </p:nvGrpSpPr>
              <p:grpSpPr>
                <a:xfrm>
                  <a:off x="8286441" y="3943455"/>
                  <a:ext cx="524024" cy="1097600"/>
                  <a:chOff x="6322082" y="4110539"/>
                  <a:chExt cx="524024" cy="1097600"/>
                </a:xfrm>
              </p:grpSpPr>
              <p:sp>
                <p:nvSpPr>
                  <p:cNvPr id="55" name="Rectangle 54">
                    <a:extLst>
                      <a:ext uri="{FF2B5EF4-FFF2-40B4-BE49-F238E27FC236}">
                        <a16:creationId xmlns:a16="http://schemas.microsoft.com/office/drawing/2014/main" id="{96F41BED-5D90-C8F8-1CD9-D9C099A3CCBC}"/>
                      </a:ext>
                    </a:extLst>
                  </p:cNvPr>
                  <p:cNvSpPr/>
                  <p:nvPr/>
                </p:nvSpPr>
                <p:spPr>
                  <a:xfrm>
                    <a:off x="6322082" y="4443067"/>
                    <a:ext cx="524024" cy="481472"/>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Arrow Connector 56">
                    <a:extLst>
                      <a:ext uri="{FF2B5EF4-FFF2-40B4-BE49-F238E27FC236}">
                        <a16:creationId xmlns:a16="http://schemas.microsoft.com/office/drawing/2014/main" id="{27AF5090-286B-DC5E-6D5C-7B0C4B3365C5}"/>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DD6C097-57B2-161F-82B8-4CE1355C27B6}"/>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ABA1FE7-4AA4-DA7A-AC79-DBA4DAA82C48}"/>
                      </a:ext>
                    </a:extLst>
                  </p:cNvPr>
                  <p:cNvSpPr txBox="1"/>
                  <p:nvPr/>
                </p:nvSpPr>
                <p:spPr>
                  <a:xfrm>
                    <a:off x="2527798" y="3472790"/>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1</m:t>
                              </m:r>
                              <m:r>
                                <a:rPr lang="en-CA" i="1">
                                  <a:latin typeface="Cambria Math" panose="02040503050406030204" pitchFamily="18" charset="0"/>
                                </a:rPr>
                                <m:t>&gt;</m:t>
                              </m:r>
                            </m:sup>
                          </m:sSup>
                        </m:oMath>
                      </m:oMathPara>
                    </a14:m>
                    <a:endParaRPr lang="en-US" dirty="0"/>
                  </a:p>
                </p:txBody>
              </p:sp>
            </mc:Choice>
            <mc:Fallback xmlns="">
              <p:sp>
                <p:nvSpPr>
                  <p:cNvPr id="71" name="TextBox 70">
                    <a:extLst>
                      <a:ext uri="{FF2B5EF4-FFF2-40B4-BE49-F238E27FC236}">
                        <a16:creationId xmlns:a16="http://schemas.microsoft.com/office/drawing/2014/main" id="{6ABA1FE7-4AA4-DA7A-AC79-DBA4DAA82C48}"/>
                      </a:ext>
                    </a:extLst>
                  </p:cNvPr>
                  <p:cNvSpPr txBox="1">
                    <a:spLocks noRot="1" noChangeAspect="1" noMove="1" noResize="1" noEditPoints="1" noAdjustHandles="1" noChangeArrowheads="1" noChangeShapeType="1" noTextEdit="1"/>
                  </p:cNvSpPr>
                  <p:nvPr/>
                </p:nvSpPr>
                <p:spPr>
                  <a:xfrm>
                    <a:off x="2527798" y="3472790"/>
                    <a:ext cx="540982" cy="276999"/>
                  </a:xfrm>
                  <a:prstGeom prst="rect">
                    <a:avLst/>
                  </a:prstGeom>
                  <a:blipFill>
                    <a:blip r:embed="rId18"/>
                    <a:stretch>
                      <a:fillRect l="-2083" t="-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10CDE4F-E1D8-66F2-499C-BCE382F759BF}"/>
                      </a:ext>
                    </a:extLst>
                  </p:cNvPr>
                  <p:cNvSpPr txBox="1"/>
                  <p:nvPr/>
                </p:nvSpPr>
                <p:spPr>
                  <a:xfrm>
                    <a:off x="3556498" y="3485490"/>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2</m:t>
                              </m:r>
                              <m:r>
                                <a:rPr lang="en-CA" i="1">
                                  <a:latin typeface="Cambria Math" panose="02040503050406030204" pitchFamily="18" charset="0"/>
                                </a:rPr>
                                <m:t>&gt;</m:t>
                              </m:r>
                            </m:sup>
                          </m:sSup>
                        </m:oMath>
                      </m:oMathPara>
                    </a14:m>
                    <a:endParaRPr lang="en-US" dirty="0"/>
                  </a:p>
                </p:txBody>
              </p:sp>
            </mc:Choice>
            <mc:Fallback xmlns="">
              <p:sp>
                <p:nvSpPr>
                  <p:cNvPr id="72" name="TextBox 71">
                    <a:extLst>
                      <a:ext uri="{FF2B5EF4-FFF2-40B4-BE49-F238E27FC236}">
                        <a16:creationId xmlns:a16="http://schemas.microsoft.com/office/drawing/2014/main" id="{C10CDE4F-E1D8-66F2-499C-BCE382F759BF}"/>
                      </a:ext>
                    </a:extLst>
                  </p:cNvPr>
                  <p:cNvSpPr txBox="1">
                    <a:spLocks noRot="1" noChangeAspect="1" noMove="1" noResize="1" noEditPoints="1" noAdjustHandles="1" noChangeArrowheads="1" noChangeShapeType="1" noTextEdit="1"/>
                  </p:cNvSpPr>
                  <p:nvPr/>
                </p:nvSpPr>
                <p:spPr>
                  <a:xfrm>
                    <a:off x="3556498" y="3485490"/>
                    <a:ext cx="540982" cy="276999"/>
                  </a:xfrm>
                  <a:prstGeom prst="rect">
                    <a:avLst/>
                  </a:prstGeom>
                  <a:blipFill>
                    <a:blip r:embed="rId19"/>
                    <a:stretch>
                      <a:fillRect l="-2083" t="-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C9DEC65A-E8FF-5C22-12B0-E6268F1AC74D}"/>
                      </a:ext>
                    </a:extLst>
                  </p:cNvPr>
                  <p:cNvSpPr txBox="1"/>
                  <p:nvPr/>
                </p:nvSpPr>
                <p:spPr>
                  <a:xfrm>
                    <a:off x="4563688" y="3522344"/>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3</m:t>
                              </m:r>
                              <m:r>
                                <a:rPr lang="en-CA" i="1">
                                  <a:latin typeface="Cambria Math" panose="02040503050406030204" pitchFamily="18" charset="0"/>
                                </a:rPr>
                                <m:t>&gt;</m:t>
                              </m:r>
                            </m:sup>
                          </m:sSup>
                        </m:oMath>
                      </m:oMathPara>
                    </a14:m>
                    <a:endParaRPr lang="en-US" dirty="0"/>
                  </a:p>
                </p:txBody>
              </p:sp>
            </mc:Choice>
            <mc:Fallback xmlns="">
              <p:sp>
                <p:nvSpPr>
                  <p:cNvPr id="73" name="TextBox 72">
                    <a:extLst>
                      <a:ext uri="{FF2B5EF4-FFF2-40B4-BE49-F238E27FC236}">
                        <a16:creationId xmlns:a16="http://schemas.microsoft.com/office/drawing/2014/main" id="{C9DEC65A-E8FF-5C22-12B0-E6268F1AC74D}"/>
                      </a:ext>
                    </a:extLst>
                  </p:cNvPr>
                  <p:cNvSpPr txBox="1">
                    <a:spLocks noRot="1" noChangeAspect="1" noMove="1" noResize="1" noEditPoints="1" noAdjustHandles="1" noChangeArrowheads="1" noChangeShapeType="1" noTextEdit="1"/>
                  </p:cNvSpPr>
                  <p:nvPr/>
                </p:nvSpPr>
                <p:spPr>
                  <a:xfrm>
                    <a:off x="4563688" y="3522344"/>
                    <a:ext cx="540982" cy="276999"/>
                  </a:xfrm>
                  <a:prstGeom prst="rect">
                    <a:avLst/>
                  </a:prstGeom>
                  <a:blipFill>
                    <a:blip r:embed="rId20"/>
                    <a:stretch>
                      <a:fillRect l="-2083" t="-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54BD125-D8D1-C2BC-4E74-49A488D4C8C9}"/>
                      </a:ext>
                    </a:extLst>
                  </p:cNvPr>
                  <p:cNvSpPr txBox="1"/>
                  <p:nvPr/>
                </p:nvSpPr>
                <p:spPr>
                  <a:xfrm>
                    <a:off x="5515625" y="3496944"/>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4</m:t>
                              </m:r>
                              <m:r>
                                <a:rPr lang="en-CA" i="1">
                                  <a:latin typeface="Cambria Math" panose="02040503050406030204" pitchFamily="18" charset="0"/>
                                </a:rPr>
                                <m:t>&gt;</m:t>
                              </m:r>
                            </m:sup>
                          </m:sSup>
                        </m:oMath>
                      </m:oMathPara>
                    </a14:m>
                    <a:endParaRPr lang="en-US" dirty="0"/>
                  </a:p>
                </p:txBody>
              </p:sp>
            </mc:Choice>
            <mc:Fallback xmlns="">
              <p:sp>
                <p:nvSpPr>
                  <p:cNvPr id="74" name="TextBox 73">
                    <a:extLst>
                      <a:ext uri="{FF2B5EF4-FFF2-40B4-BE49-F238E27FC236}">
                        <a16:creationId xmlns:a16="http://schemas.microsoft.com/office/drawing/2014/main" id="{154BD125-D8D1-C2BC-4E74-49A488D4C8C9}"/>
                      </a:ext>
                    </a:extLst>
                  </p:cNvPr>
                  <p:cNvSpPr txBox="1">
                    <a:spLocks noRot="1" noChangeAspect="1" noMove="1" noResize="1" noEditPoints="1" noAdjustHandles="1" noChangeArrowheads="1" noChangeShapeType="1" noTextEdit="1"/>
                  </p:cNvSpPr>
                  <p:nvPr/>
                </p:nvSpPr>
                <p:spPr>
                  <a:xfrm>
                    <a:off x="5515625" y="3496944"/>
                    <a:ext cx="540982" cy="276999"/>
                  </a:xfrm>
                  <a:prstGeom prst="rect">
                    <a:avLst/>
                  </a:prstGeom>
                  <a:blipFill>
                    <a:blip r:embed="rId21"/>
                    <a:stretch>
                      <a:fillRect t="-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8504B4A-EE24-2AE4-8F9E-F43D06444F2C}"/>
                      </a:ext>
                    </a:extLst>
                  </p:cNvPr>
                  <p:cNvSpPr txBox="1"/>
                  <p:nvPr/>
                </p:nvSpPr>
                <p:spPr>
                  <a:xfrm>
                    <a:off x="6406365" y="3471544"/>
                    <a:ext cx="540982"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5</m:t>
                              </m:r>
                              <m:r>
                                <a:rPr lang="en-CA" i="1">
                                  <a:latin typeface="Cambria Math" panose="02040503050406030204" pitchFamily="18" charset="0"/>
                                </a:rPr>
                                <m:t>&gt;</m:t>
                              </m:r>
                            </m:sup>
                          </m:sSup>
                        </m:oMath>
                      </m:oMathPara>
                    </a14:m>
                    <a:endParaRPr lang="en-US" dirty="0"/>
                  </a:p>
                </p:txBody>
              </p:sp>
            </mc:Choice>
            <mc:Fallback xmlns="">
              <p:sp>
                <p:nvSpPr>
                  <p:cNvPr id="75" name="TextBox 74">
                    <a:extLst>
                      <a:ext uri="{FF2B5EF4-FFF2-40B4-BE49-F238E27FC236}">
                        <a16:creationId xmlns:a16="http://schemas.microsoft.com/office/drawing/2014/main" id="{58504B4A-EE24-2AE4-8F9E-F43D06444F2C}"/>
                      </a:ext>
                    </a:extLst>
                  </p:cNvPr>
                  <p:cNvSpPr txBox="1">
                    <a:spLocks noRot="1" noChangeAspect="1" noMove="1" noResize="1" noEditPoints="1" noAdjustHandles="1" noChangeArrowheads="1" noChangeShapeType="1" noTextEdit="1"/>
                  </p:cNvSpPr>
                  <p:nvPr/>
                </p:nvSpPr>
                <p:spPr>
                  <a:xfrm>
                    <a:off x="6406365" y="3471544"/>
                    <a:ext cx="540982" cy="280077"/>
                  </a:xfrm>
                  <a:prstGeom prst="rect">
                    <a:avLst/>
                  </a:prstGeom>
                  <a:blipFill>
                    <a:blip r:embed="rId22"/>
                    <a:stretch>
                      <a:fillRect l="-2083" t="-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310A9EF3-2A38-5F7F-6639-6DA255AB819B}"/>
                      </a:ext>
                    </a:extLst>
                  </p:cNvPr>
                  <p:cNvSpPr txBox="1"/>
                  <p:nvPr/>
                </p:nvSpPr>
                <p:spPr>
                  <a:xfrm>
                    <a:off x="7388283" y="3483641"/>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6</m:t>
                              </m:r>
                              <m:r>
                                <a:rPr lang="en-CA" i="1">
                                  <a:latin typeface="Cambria Math" panose="02040503050406030204" pitchFamily="18" charset="0"/>
                                </a:rPr>
                                <m:t>&gt;</m:t>
                              </m:r>
                            </m:sup>
                          </m:sSup>
                        </m:oMath>
                      </m:oMathPara>
                    </a14:m>
                    <a:endParaRPr lang="en-US" dirty="0"/>
                  </a:p>
                </p:txBody>
              </p:sp>
            </mc:Choice>
            <mc:Fallback xmlns="">
              <p:sp>
                <p:nvSpPr>
                  <p:cNvPr id="76" name="TextBox 75">
                    <a:extLst>
                      <a:ext uri="{FF2B5EF4-FFF2-40B4-BE49-F238E27FC236}">
                        <a16:creationId xmlns:a16="http://schemas.microsoft.com/office/drawing/2014/main" id="{310A9EF3-2A38-5F7F-6639-6DA255AB819B}"/>
                      </a:ext>
                    </a:extLst>
                  </p:cNvPr>
                  <p:cNvSpPr txBox="1">
                    <a:spLocks noRot="1" noChangeAspect="1" noMove="1" noResize="1" noEditPoints="1" noAdjustHandles="1" noChangeArrowheads="1" noChangeShapeType="1" noTextEdit="1"/>
                  </p:cNvSpPr>
                  <p:nvPr/>
                </p:nvSpPr>
                <p:spPr>
                  <a:xfrm>
                    <a:off x="7388283" y="3483641"/>
                    <a:ext cx="540982" cy="276999"/>
                  </a:xfrm>
                  <a:prstGeom prst="rect">
                    <a:avLst/>
                  </a:prstGeom>
                  <a:blipFill>
                    <a:blip r:embed="rId23"/>
                    <a:stretch>
                      <a:fillRect t="-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659BBC5C-E23A-22C8-2B19-49C19A7FDDA0}"/>
                      </a:ext>
                    </a:extLst>
                  </p:cNvPr>
                  <p:cNvSpPr txBox="1"/>
                  <p:nvPr/>
                </p:nvSpPr>
                <p:spPr>
                  <a:xfrm>
                    <a:off x="8294488" y="3460089"/>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7</m:t>
                              </m:r>
                              <m:r>
                                <a:rPr lang="en-CA" i="1">
                                  <a:latin typeface="Cambria Math" panose="02040503050406030204" pitchFamily="18" charset="0"/>
                                </a:rPr>
                                <m:t>&gt;</m:t>
                              </m:r>
                            </m:sup>
                          </m:sSup>
                        </m:oMath>
                      </m:oMathPara>
                    </a14:m>
                    <a:endParaRPr lang="en-US" dirty="0"/>
                  </a:p>
                </p:txBody>
              </p:sp>
            </mc:Choice>
            <mc:Fallback xmlns="">
              <p:sp>
                <p:nvSpPr>
                  <p:cNvPr id="77" name="TextBox 76">
                    <a:extLst>
                      <a:ext uri="{FF2B5EF4-FFF2-40B4-BE49-F238E27FC236}">
                        <a16:creationId xmlns:a16="http://schemas.microsoft.com/office/drawing/2014/main" id="{659BBC5C-E23A-22C8-2B19-49C19A7FDDA0}"/>
                      </a:ext>
                    </a:extLst>
                  </p:cNvPr>
                  <p:cNvSpPr txBox="1">
                    <a:spLocks noRot="1" noChangeAspect="1" noMove="1" noResize="1" noEditPoints="1" noAdjustHandles="1" noChangeArrowheads="1" noChangeShapeType="1" noTextEdit="1"/>
                  </p:cNvSpPr>
                  <p:nvPr/>
                </p:nvSpPr>
                <p:spPr>
                  <a:xfrm>
                    <a:off x="8294488" y="3460089"/>
                    <a:ext cx="540982" cy="276999"/>
                  </a:xfrm>
                  <a:prstGeom prst="rect">
                    <a:avLst/>
                  </a:prstGeom>
                  <a:blipFill>
                    <a:blip r:embed="rId24"/>
                    <a:stretch>
                      <a:fillRect t="-3333"/>
                    </a:stretch>
                  </a:blipFill>
                </p:spPr>
                <p:txBody>
                  <a:bodyPr/>
                  <a:lstStyle/>
                  <a:p>
                    <a:r>
                      <a:rPr lang="en-US">
                        <a:noFill/>
                      </a:rPr>
                      <a:t> </a:t>
                    </a:r>
                  </a:p>
                </p:txBody>
              </p:sp>
            </mc:Fallback>
          </mc:AlternateContent>
          <p:sp>
            <p:nvSpPr>
              <p:cNvPr id="78" name="Frame 77">
                <a:extLst>
                  <a:ext uri="{FF2B5EF4-FFF2-40B4-BE49-F238E27FC236}">
                    <a16:creationId xmlns:a16="http://schemas.microsoft.com/office/drawing/2014/main" id="{4922E01B-2B52-5A4A-1E59-6DB986084346}"/>
                  </a:ext>
                </a:extLst>
              </p:cNvPr>
              <p:cNvSpPr/>
              <p:nvPr/>
            </p:nvSpPr>
            <p:spPr>
              <a:xfrm>
                <a:off x="8126538" y="3237615"/>
                <a:ext cx="935204" cy="712518"/>
              </a:xfrm>
              <a:prstGeom prst="frame">
                <a:avLst>
                  <a:gd name="adj1" fmla="val 537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sp>
        <p:nvSpPr>
          <p:cNvPr id="79" name="TextBox 78">
            <a:extLst>
              <a:ext uri="{FF2B5EF4-FFF2-40B4-BE49-F238E27FC236}">
                <a16:creationId xmlns:a16="http://schemas.microsoft.com/office/drawing/2014/main" id="{973D0E8D-317F-0CB9-BF5C-B3648221E10C}"/>
              </a:ext>
            </a:extLst>
          </p:cNvPr>
          <p:cNvSpPr txBox="1"/>
          <p:nvPr/>
        </p:nvSpPr>
        <p:spPr>
          <a:xfrm>
            <a:off x="9691947" y="4713925"/>
            <a:ext cx="2094676" cy="369332"/>
          </a:xfrm>
          <a:prstGeom prst="rect">
            <a:avLst/>
          </a:prstGeom>
          <a:noFill/>
        </p:spPr>
        <p:txBody>
          <a:bodyPr wrap="none" rtlCol="0">
            <a:spAutoFit/>
          </a:bodyPr>
          <a:lstStyle/>
          <a:p>
            <a:r>
              <a:rPr lang="en-US" dirty="0"/>
              <a:t>RNN,</a:t>
            </a:r>
            <a:r>
              <a:rPr lang="zh-CN" altLang="en-US" dirty="0"/>
              <a:t> </a:t>
            </a:r>
            <a:r>
              <a:rPr lang="en-CA" altLang="zh-CN" dirty="0"/>
              <a:t>GRU,</a:t>
            </a:r>
            <a:r>
              <a:rPr lang="en-US" altLang="zh-CN" dirty="0"/>
              <a:t> </a:t>
            </a:r>
            <a:r>
              <a:rPr lang="en-CA" altLang="zh-CN" dirty="0"/>
              <a:t>LSTM</a:t>
            </a:r>
            <a:r>
              <a:rPr lang="en-US" altLang="zh-CN" dirty="0"/>
              <a:t> </a:t>
            </a:r>
            <a:r>
              <a:rPr lang="en-CA" altLang="zh-CN" dirty="0" err="1"/>
              <a:t>etc</a:t>
            </a:r>
            <a:endParaRPr lang="en-US" dirty="0"/>
          </a:p>
        </p:txBody>
      </p:sp>
      <p:sp>
        <p:nvSpPr>
          <p:cNvPr id="173" name="TextBox 172">
            <a:extLst>
              <a:ext uri="{FF2B5EF4-FFF2-40B4-BE49-F238E27FC236}">
                <a16:creationId xmlns:a16="http://schemas.microsoft.com/office/drawing/2014/main" id="{209F8204-1EE8-824F-7154-53AC4C565B13}"/>
              </a:ext>
            </a:extLst>
          </p:cNvPr>
          <p:cNvSpPr txBox="1"/>
          <p:nvPr/>
        </p:nvSpPr>
        <p:spPr>
          <a:xfrm>
            <a:off x="3163489" y="2803326"/>
            <a:ext cx="6154505" cy="461665"/>
          </a:xfrm>
          <a:prstGeom prst="rect">
            <a:avLst/>
          </a:prstGeom>
          <a:noFill/>
        </p:spPr>
        <p:txBody>
          <a:bodyPr wrap="none" rtlCol="0">
            <a:spAutoFit/>
          </a:bodyPr>
          <a:lstStyle/>
          <a:p>
            <a:r>
              <a:rPr lang="en-US" altLang="zh-CN" sz="2400" dirty="0"/>
              <a:t>U</a:t>
            </a:r>
            <a:r>
              <a:rPr lang="en-CA" sz="2400" dirty="0" err="1"/>
              <a:t>nidirectional</a:t>
            </a:r>
            <a:r>
              <a:rPr lang="en-CA" sz="2400" dirty="0"/>
              <a:t> or </a:t>
            </a:r>
            <a:r>
              <a:rPr lang="en-US" altLang="zh-CN" sz="2400" dirty="0"/>
              <a:t>forward</a:t>
            </a:r>
            <a:r>
              <a:rPr lang="en-CA" sz="2400" dirty="0"/>
              <a:t> directional only RNN.</a:t>
            </a:r>
            <a:endParaRPr lang="en-US" sz="2400" dirty="0"/>
          </a:p>
        </p:txBody>
      </p:sp>
    </p:spTree>
    <p:extLst>
      <p:ext uri="{BB962C8B-B14F-4D97-AF65-F5344CB8AC3E}">
        <p14:creationId xmlns:p14="http://schemas.microsoft.com/office/powerpoint/2010/main" val="25380382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560A18D-587A-5212-89A8-B836F3B6C60E}"/>
              </a:ext>
            </a:extLst>
          </p:cNvPr>
          <p:cNvGrpSpPr/>
          <p:nvPr/>
        </p:nvGrpSpPr>
        <p:grpSpPr>
          <a:xfrm>
            <a:off x="1682452" y="1863375"/>
            <a:ext cx="8541048" cy="2489550"/>
            <a:chOff x="2431752" y="4952650"/>
            <a:chExt cx="7323912" cy="1981711"/>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5A114DC-CBD8-54C2-CA6F-5960AF3634F7}"/>
                    </a:ext>
                  </a:extLst>
                </p:cNvPr>
                <p:cNvSpPr txBox="1"/>
                <p:nvPr/>
              </p:nvSpPr>
              <p:spPr>
                <a:xfrm>
                  <a:off x="3528828" y="5872757"/>
                  <a:ext cx="6020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CA" sz="2000" b="0" i="1" smtClean="0">
                                    <a:latin typeface="Cambria Math" panose="02040503050406030204" pitchFamily="18" charset="0"/>
                                  </a:rPr>
                                  <m:t>𝑎</m:t>
                                </m:r>
                              </m:e>
                            </m:acc>
                          </m:e>
                          <m:sup>
                            <m:r>
                              <a:rPr lang="en-CA" sz="2000" i="1">
                                <a:latin typeface="Cambria Math" panose="02040503050406030204" pitchFamily="18" charset="0"/>
                              </a:rPr>
                              <m:t>&lt;</m:t>
                            </m:r>
                            <m:r>
                              <a:rPr lang="en-US" altLang="zh-CN" sz="2000" b="0" i="1" smtClean="0">
                                <a:latin typeface="Cambria Math" panose="02040503050406030204" pitchFamily="18" charset="0"/>
                              </a:rPr>
                              <m:t>1</m:t>
                            </m:r>
                            <m:r>
                              <a:rPr lang="en-CA" sz="2000" i="1">
                                <a:latin typeface="Cambria Math" panose="02040503050406030204" pitchFamily="18" charset="0"/>
                              </a:rPr>
                              <m:t>&gt;</m:t>
                            </m:r>
                          </m:sup>
                        </m:sSup>
                      </m:oMath>
                    </m:oMathPara>
                  </a14:m>
                  <a:endParaRPr lang="en-US" sz="2000" dirty="0"/>
                </a:p>
              </p:txBody>
            </p:sp>
          </mc:Choice>
          <mc:Fallback xmlns="">
            <p:sp>
              <p:nvSpPr>
                <p:cNvPr id="5" name="TextBox 4">
                  <a:extLst>
                    <a:ext uri="{FF2B5EF4-FFF2-40B4-BE49-F238E27FC236}">
                      <a16:creationId xmlns:a16="http://schemas.microsoft.com/office/drawing/2014/main" id="{25A114DC-CBD8-54C2-CA6F-5960AF3634F7}"/>
                    </a:ext>
                  </a:extLst>
                </p:cNvPr>
                <p:cNvSpPr txBox="1">
                  <a:spLocks noRot="1" noChangeAspect="1" noMove="1" noResize="1" noEditPoints="1" noAdjustHandles="1" noChangeArrowheads="1" noChangeShapeType="1" noTextEdit="1"/>
                </p:cNvSpPr>
                <p:nvPr/>
              </p:nvSpPr>
              <p:spPr>
                <a:xfrm>
                  <a:off x="3528828" y="5872757"/>
                  <a:ext cx="602024" cy="307777"/>
                </a:xfrm>
                <a:prstGeom prst="rect">
                  <a:avLst/>
                </a:prstGeom>
                <a:blipFill>
                  <a:blip r:embed="rId3"/>
                  <a:stretch>
                    <a:fillRect t="-12500"/>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84B71035-4849-AEAA-DBFE-BA6EFA847A99}"/>
                </a:ext>
              </a:extLst>
            </p:cNvPr>
            <p:cNvGrpSpPr/>
            <p:nvPr/>
          </p:nvGrpSpPr>
          <p:grpSpPr>
            <a:xfrm>
              <a:off x="2431752" y="4952650"/>
              <a:ext cx="7323912" cy="1981711"/>
              <a:chOff x="2431752" y="4952650"/>
              <a:chExt cx="7323912" cy="1981711"/>
            </a:xfrm>
          </p:grpSpPr>
          <p:sp>
            <p:nvSpPr>
              <p:cNvPr id="7" name="Rectangle 6">
                <a:extLst>
                  <a:ext uri="{FF2B5EF4-FFF2-40B4-BE49-F238E27FC236}">
                    <a16:creationId xmlns:a16="http://schemas.microsoft.com/office/drawing/2014/main" id="{A02B261E-24E7-1465-505B-AD1EBF44FC80}"/>
                  </a:ext>
                </a:extLst>
              </p:cNvPr>
              <p:cNvSpPr/>
              <p:nvPr/>
            </p:nvSpPr>
            <p:spPr>
              <a:xfrm>
                <a:off x="9154840" y="5752564"/>
                <a:ext cx="524024" cy="481472"/>
              </a:xfrm>
              <a:prstGeom prst="rect">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0B6E376E-E8FE-3C7B-06E0-01AA524CB47D}"/>
                  </a:ext>
                </a:extLst>
              </p:cNvPr>
              <p:cNvGrpSpPr/>
              <p:nvPr/>
            </p:nvGrpSpPr>
            <p:grpSpPr>
              <a:xfrm>
                <a:off x="2431752" y="4952650"/>
                <a:ext cx="7323912" cy="1981711"/>
                <a:chOff x="2431752" y="4952650"/>
                <a:chExt cx="7323912" cy="1981711"/>
              </a:xfrm>
            </p:grpSpPr>
            <p:sp>
              <p:nvSpPr>
                <p:cNvPr id="9" name="Curved Down Arrow 8">
                  <a:extLst>
                    <a:ext uri="{FF2B5EF4-FFF2-40B4-BE49-F238E27FC236}">
                      <a16:creationId xmlns:a16="http://schemas.microsoft.com/office/drawing/2014/main" id="{39DEBB72-A0FF-BCA4-9F4B-91D89819621F}"/>
                    </a:ext>
                  </a:extLst>
                </p:cNvPr>
                <p:cNvSpPr/>
                <p:nvPr/>
              </p:nvSpPr>
              <p:spPr>
                <a:xfrm>
                  <a:off x="4899830" y="5258774"/>
                  <a:ext cx="1833905" cy="46166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Curved Down Arrow 9">
                  <a:extLst>
                    <a:ext uri="{FF2B5EF4-FFF2-40B4-BE49-F238E27FC236}">
                      <a16:creationId xmlns:a16="http://schemas.microsoft.com/office/drawing/2014/main" id="{0C60FB46-57C8-981C-069B-C6E94F4F5D79}"/>
                    </a:ext>
                  </a:extLst>
                </p:cNvPr>
                <p:cNvSpPr/>
                <p:nvPr/>
              </p:nvSpPr>
              <p:spPr>
                <a:xfrm>
                  <a:off x="7573000" y="5242453"/>
                  <a:ext cx="1833905" cy="49327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1" name="Group 10">
                  <a:extLst>
                    <a:ext uri="{FF2B5EF4-FFF2-40B4-BE49-F238E27FC236}">
                      <a16:creationId xmlns:a16="http://schemas.microsoft.com/office/drawing/2014/main" id="{2A829F36-18C7-9553-BE4C-4DE14A32411C}"/>
                    </a:ext>
                  </a:extLst>
                </p:cNvPr>
                <p:cNvGrpSpPr/>
                <p:nvPr/>
              </p:nvGrpSpPr>
              <p:grpSpPr>
                <a:xfrm>
                  <a:off x="2431752" y="4952650"/>
                  <a:ext cx="7323912" cy="1981711"/>
                  <a:chOff x="2431752" y="4952650"/>
                  <a:chExt cx="7323912" cy="1981711"/>
                </a:xfrm>
              </p:grpSpPr>
              <p:grpSp>
                <p:nvGrpSpPr>
                  <p:cNvPr id="12" name="Group 11">
                    <a:extLst>
                      <a:ext uri="{FF2B5EF4-FFF2-40B4-BE49-F238E27FC236}">
                        <a16:creationId xmlns:a16="http://schemas.microsoft.com/office/drawing/2014/main" id="{EA5E0F0B-33DE-B286-2A7A-7EB4474BD436}"/>
                      </a:ext>
                    </a:extLst>
                  </p:cNvPr>
                  <p:cNvGrpSpPr/>
                  <p:nvPr/>
                </p:nvGrpSpPr>
                <p:grpSpPr>
                  <a:xfrm>
                    <a:off x="2455398" y="5011114"/>
                    <a:ext cx="6291556" cy="1923247"/>
                    <a:chOff x="2518909" y="3528070"/>
                    <a:chExt cx="6291556" cy="1923247"/>
                  </a:xfrm>
                </p:grpSpPr>
                <p:grpSp>
                  <p:nvGrpSpPr>
                    <p:cNvPr id="34" name="Group 33">
                      <a:extLst>
                        <a:ext uri="{FF2B5EF4-FFF2-40B4-BE49-F238E27FC236}">
                          <a16:creationId xmlns:a16="http://schemas.microsoft.com/office/drawing/2014/main" id="{C72F26FD-C9C3-0487-9218-97079AADD269}"/>
                        </a:ext>
                      </a:extLst>
                    </p:cNvPr>
                    <p:cNvGrpSpPr/>
                    <p:nvPr/>
                  </p:nvGrpSpPr>
                  <p:grpSpPr>
                    <a:xfrm>
                      <a:off x="4532485" y="3897402"/>
                      <a:ext cx="524024" cy="1193986"/>
                      <a:chOff x="6322082" y="4023673"/>
                      <a:chExt cx="524024" cy="1193986"/>
                    </a:xfrm>
                  </p:grpSpPr>
                  <p:sp>
                    <p:nvSpPr>
                      <p:cNvPr id="57" name="Rectangle 56">
                        <a:extLst>
                          <a:ext uri="{FF2B5EF4-FFF2-40B4-BE49-F238E27FC236}">
                            <a16:creationId xmlns:a16="http://schemas.microsoft.com/office/drawing/2014/main" id="{15EC25F7-1BB9-F9B6-C710-2D6A34759FA6}"/>
                          </a:ext>
                        </a:extLst>
                      </p:cNvPr>
                      <p:cNvSpPr/>
                      <p:nvPr/>
                    </p:nvSpPr>
                    <p:spPr>
                      <a:xfrm>
                        <a:off x="6322082" y="4443067"/>
                        <a:ext cx="524024" cy="48147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8" name="Straight Arrow Connector 57">
                        <a:extLst>
                          <a:ext uri="{FF2B5EF4-FFF2-40B4-BE49-F238E27FC236}">
                            <a16:creationId xmlns:a16="http://schemas.microsoft.com/office/drawing/2014/main" id="{642F3E68-4AAC-632A-B4E3-3D7C1E0FE7AE}"/>
                          </a:ext>
                        </a:extLst>
                      </p:cNvPr>
                      <p:cNvCxnSpPr>
                        <a:cxnSpLocks/>
                      </p:cNvCxnSpPr>
                      <p:nvPr/>
                    </p:nvCxnSpPr>
                    <p:spPr>
                      <a:xfrm flipH="1" flipV="1">
                        <a:off x="6538779" y="4951418"/>
                        <a:ext cx="133731" cy="266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EDB334E0-59DE-E733-D7B5-E87E6D075A0D}"/>
                          </a:ext>
                        </a:extLst>
                      </p:cNvPr>
                      <p:cNvCxnSpPr>
                        <a:cxnSpLocks/>
                      </p:cNvCxnSpPr>
                      <p:nvPr/>
                    </p:nvCxnSpPr>
                    <p:spPr>
                      <a:xfrm flipV="1">
                        <a:off x="6555791" y="4023673"/>
                        <a:ext cx="290315" cy="3435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7F2127BB-AB0F-2936-A3E8-76F68E0A5C11}"/>
                        </a:ext>
                      </a:extLst>
                    </p:cNvPr>
                    <p:cNvGrpSpPr/>
                    <p:nvPr/>
                  </p:nvGrpSpPr>
                  <p:grpSpPr>
                    <a:xfrm>
                      <a:off x="5323504" y="3905518"/>
                      <a:ext cx="675150" cy="1194885"/>
                      <a:chOff x="6170956" y="4034506"/>
                      <a:chExt cx="675150" cy="1194885"/>
                    </a:xfrm>
                  </p:grpSpPr>
                  <p:sp>
                    <p:nvSpPr>
                      <p:cNvPr id="54" name="Rectangle 53">
                        <a:extLst>
                          <a:ext uri="{FF2B5EF4-FFF2-40B4-BE49-F238E27FC236}">
                            <a16:creationId xmlns:a16="http://schemas.microsoft.com/office/drawing/2014/main" id="{7C04A658-7911-2DA8-EEF6-9F1B5B9AD0BF}"/>
                          </a:ext>
                        </a:extLst>
                      </p:cNvPr>
                      <p:cNvSpPr/>
                      <p:nvPr/>
                    </p:nvSpPr>
                    <p:spPr>
                      <a:xfrm>
                        <a:off x="6322082" y="4443067"/>
                        <a:ext cx="524024" cy="481472"/>
                      </a:xfrm>
                      <a:prstGeom prst="rect">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5" name="Straight Arrow Connector 54">
                        <a:extLst>
                          <a:ext uri="{FF2B5EF4-FFF2-40B4-BE49-F238E27FC236}">
                            <a16:creationId xmlns:a16="http://schemas.microsoft.com/office/drawing/2014/main" id="{694701AB-07E0-3AEF-14FC-B97AC0D075A5}"/>
                          </a:ext>
                        </a:extLst>
                      </p:cNvPr>
                      <p:cNvCxnSpPr>
                        <a:cxnSpLocks/>
                      </p:cNvCxnSpPr>
                      <p:nvPr/>
                    </p:nvCxnSpPr>
                    <p:spPr>
                      <a:xfrm flipV="1">
                        <a:off x="6405048" y="4951418"/>
                        <a:ext cx="133731" cy="27797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699FDEFD-2F16-D12D-4FFA-9DE8B005E236}"/>
                          </a:ext>
                        </a:extLst>
                      </p:cNvPr>
                      <p:cNvCxnSpPr>
                        <a:cxnSpLocks/>
                      </p:cNvCxnSpPr>
                      <p:nvPr/>
                    </p:nvCxnSpPr>
                    <p:spPr>
                      <a:xfrm flipH="1" flipV="1">
                        <a:off x="6170956" y="4034506"/>
                        <a:ext cx="384835" cy="33275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8A031EFB-24C7-83BE-17A3-1C40477E8964}"/>
                        </a:ext>
                      </a:extLst>
                    </p:cNvPr>
                    <p:cNvGrpSpPr/>
                    <p:nvPr/>
                  </p:nvGrpSpPr>
                  <p:grpSpPr>
                    <a:xfrm>
                      <a:off x="2518909" y="3528070"/>
                      <a:ext cx="4680167" cy="1923247"/>
                      <a:chOff x="1390501" y="994696"/>
                      <a:chExt cx="4680167" cy="1923247"/>
                    </a:xfrm>
                  </p:grpSpPr>
                  <p:cxnSp>
                    <p:nvCxnSpPr>
                      <p:cNvPr id="44" name="Straight Arrow Connector 43">
                        <a:extLst>
                          <a:ext uri="{FF2B5EF4-FFF2-40B4-BE49-F238E27FC236}">
                            <a16:creationId xmlns:a16="http://schemas.microsoft.com/office/drawing/2014/main" id="{C09E4A0A-354A-C48A-4555-48E2E58928E4}"/>
                          </a:ext>
                        </a:extLst>
                      </p:cNvPr>
                      <p:cNvCxnSpPr>
                        <a:cxnSpLocks/>
                      </p:cNvCxnSpPr>
                      <p:nvPr/>
                    </p:nvCxnSpPr>
                    <p:spPr>
                      <a:xfrm flipH="1" flipV="1">
                        <a:off x="1659023" y="2279019"/>
                        <a:ext cx="173161" cy="2429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0F47A4C-6597-B347-2EAD-90252BDDFAE5}"/>
                          </a:ext>
                        </a:extLst>
                      </p:cNvPr>
                      <p:cNvCxnSpPr>
                        <a:cxnSpLocks/>
                      </p:cNvCxnSpPr>
                      <p:nvPr/>
                    </p:nvCxnSpPr>
                    <p:spPr>
                      <a:xfrm flipV="1">
                        <a:off x="1652513" y="1308583"/>
                        <a:ext cx="386512" cy="4030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B3CC56A9-7D07-EA9C-3F78-08DA78845789}"/>
                          </a:ext>
                        </a:extLst>
                      </p:cNvPr>
                      <p:cNvSpPr/>
                      <p:nvPr/>
                    </p:nvSpPr>
                    <p:spPr>
                      <a:xfrm>
                        <a:off x="1390501" y="1775953"/>
                        <a:ext cx="524024" cy="48147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a:extLst>
                          <a:ext uri="{FF2B5EF4-FFF2-40B4-BE49-F238E27FC236}">
                            <a16:creationId xmlns:a16="http://schemas.microsoft.com/office/drawing/2014/main" id="{B847A4E0-2B63-FD4A-0988-25DAF4EEBC39}"/>
                          </a:ext>
                        </a:extLst>
                      </p:cNvPr>
                      <p:cNvSpPr/>
                      <p:nvPr/>
                    </p:nvSpPr>
                    <p:spPr>
                      <a:xfrm>
                        <a:off x="2443021" y="1771185"/>
                        <a:ext cx="524024" cy="481472"/>
                      </a:xfrm>
                      <a:prstGeom prst="rect">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E384E888-866F-92BC-9CDC-8312AE3F8773}"/>
                              </a:ext>
                            </a:extLst>
                          </p:cNvPr>
                          <p:cNvSpPr txBox="1"/>
                          <p:nvPr/>
                        </p:nvSpPr>
                        <p:spPr>
                          <a:xfrm>
                            <a:off x="3620774" y="254861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48" name="TextBox 47">
                            <a:extLst>
                              <a:ext uri="{FF2B5EF4-FFF2-40B4-BE49-F238E27FC236}">
                                <a16:creationId xmlns:a16="http://schemas.microsoft.com/office/drawing/2014/main" id="{E384E888-866F-92BC-9CDC-8312AE3F8773}"/>
                              </a:ext>
                            </a:extLst>
                          </p:cNvPr>
                          <p:cNvSpPr txBox="1">
                            <a:spLocks noRot="1" noChangeAspect="1" noMove="1" noResize="1" noEditPoints="1" noAdjustHandles="1" noChangeArrowheads="1" noChangeShapeType="1" noTextEdit="1"/>
                          </p:cNvSpPr>
                          <p:nvPr/>
                        </p:nvSpPr>
                        <p:spPr>
                          <a:xfrm>
                            <a:off x="3620774" y="2548611"/>
                            <a:ext cx="722057" cy="369332"/>
                          </a:xfrm>
                          <a:prstGeom prst="rect">
                            <a:avLst/>
                          </a:prstGeom>
                          <a:blipFill>
                            <a:blip r:embed="rId4"/>
                            <a:stretch>
                              <a:fillRect/>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AAB7596D-4489-94AC-206B-99E143F7AA33}"/>
                          </a:ext>
                        </a:extLst>
                      </p:cNvPr>
                      <p:cNvCxnSpPr>
                        <a:cxnSpLocks/>
                      </p:cNvCxnSpPr>
                      <p:nvPr/>
                    </p:nvCxnSpPr>
                    <p:spPr>
                      <a:xfrm flipV="1">
                        <a:off x="2410363" y="2279536"/>
                        <a:ext cx="200715" cy="266241"/>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99A0A29-E4AD-2EC8-6FEA-CDA6FAD7B81F}"/>
                          </a:ext>
                        </a:extLst>
                      </p:cNvPr>
                      <p:cNvCxnSpPr>
                        <a:cxnSpLocks/>
                      </p:cNvCxnSpPr>
                      <p:nvPr/>
                    </p:nvCxnSpPr>
                    <p:spPr>
                      <a:xfrm flipH="1" flipV="1">
                        <a:off x="2467566" y="1343950"/>
                        <a:ext cx="257804" cy="351428"/>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234CA3B3-5178-5F92-2E41-ADA542EB925E}"/>
                              </a:ext>
                            </a:extLst>
                          </p:cNvPr>
                          <p:cNvSpPr txBox="1"/>
                          <p:nvPr/>
                        </p:nvSpPr>
                        <p:spPr>
                          <a:xfrm>
                            <a:off x="1802060" y="994696"/>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51" name="TextBox 50">
                            <a:extLst>
                              <a:ext uri="{FF2B5EF4-FFF2-40B4-BE49-F238E27FC236}">
                                <a16:creationId xmlns:a16="http://schemas.microsoft.com/office/drawing/2014/main" id="{234CA3B3-5178-5F92-2E41-ADA542EB925E}"/>
                              </a:ext>
                            </a:extLst>
                          </p:cNvPr>
                          <p:cNvSpPr txBox="1">
                            <a:spLocks noRot="1" noChangeAspect="1" noMove="1" noResize="1" noEditPoints="1" noAdjustHandles="1" noChangeArrowheads="1" noChangeShapeType="1" noTextEdit="1"/>
                          </p:cNvSpPr>
                          <p:nvPr/>
                        </p:nvSpPr>
                        <p:spPr>
                          <a:xfrm>
                            <a:off x="1802060" y="994696"/>
                            <a:ext cx="755271" cy="369332"/>
                          </a:xfrm>
                          <a:prstGeom prst="rect">
                            <a:avLst/>
                          </a:prstGeom>
                          <a:blipFill>
                            <a:blip r:embed="rId5"/>
                            <a:stretch>
                              <a:fillRect t="-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D6B52758-ECD8-AA93-13A0-47C8E0F27CE6}"/>
                              </a:ext>
                            </a:extLst>
                          </p:cNvPr>
                          <p:cNvSpPr txBox="1"/>
                          <p:nvPr/>
                        </p:nvSpPr>
                        <p:spPr>
                          <a:xfrm>
                            <a:off x="5348611" y="2502533"/>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52" name="TextBox 51">
                            <a:extLst>
                              <a:ext uri="{FF2B5EF4-FFF2-40B4-BE49-F238E27FC236}">
                                <a16:creationId xmlns:a16="http://schemas.microsoft.com/office/drawing/2014/main" id="{D6B52758-ECD8-AA93-13A0-47C8E0F27CE6}"/>
                              </a:ext>
                            </a:extLst>
                          </p:cNvPr>
                          <p:cNvSpPr txBox="1">
                            <a:spLocks noRot="1" noChangeAspect="1" noMove="1" noResize="1" noEditPoints="1" noAdjustHandles="1" noChangeArrowheads="1" noChangeShapeType="1" noTextEdit="1"/>
                          </p:cNvSpPr>
                          <p:nvPr/>
                        </p:nvSpPr>
                        <p:spPr>
                          <a:xfrm>
                            <a:off x="5348611" y="2502533"/>
                            <a:ext cx="72205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82EAB0D5-A8A8-9DDA-1CE3-1B543962DD5A}"/>
                              </a:ext>
                            </a:extLst>
                          </p:cNvPr>
                          <p:cNvSpPr txBox="1"/>
                          <p:nvPr/>
                        </p:nvSpPr>
                        <p:spPr>
                          <a:xfrm>
                            <a:off x="3703740" y="1013573"/>
                            <a:ext cx="739403"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53" name="TextBox 52">
                            <a:extLst>
                              <a:ext uri="{FF2B5EF4-FFF2-40B4-BE49-F238E27FC236}">
                                <a16:creationId xmlns:a16="http://schemas.microsoft.com/office/drawing/2014/main" id="{82EAB0D5-A8A8-9DDA-1CE3-1B543962DD5A}"/>
                              </a:ext>
                            </a:extLst>
                          </p:cNvPr>
                          <p:cNvSpPr txBox="1">
                            <a:spLocks noRot="1" noChangeAspect="1" noMove="1" noResize="1" noEditPoints="1" noAdjustHandles="1" noChangeArrowheads="1" noChangeShapeType="1" noTextEdit="1"/>
                          </p:cNvSpPr>
                          <p:nvPr/>
                        </p:nvSpPr>
                        <p:spPr>
                          <a:xfrm>
                            <a:off x="3703740" y="1013573"/>
                            <a:ext cx="739403" cy="369332"/>
                          </a:xfrm>
                          <a:prstGeom prst="rect">
                            <a:avLst/>
                          </a:prstGeom>
                          <a:blipFill>
                            <a:blip r:embed="rId7"/>
                            <a:stretch>
                              <a:fillRect t="-10526"/>
                            </a:stretch>
                          </a:blipFill>
                        </p:spPr>
                        <p:txBody>
                          <a:bodyPr/>
                          <a:lstStyle/>
                          <a:p>
                            <a:r>
                              <a:rPr lang="en-US">
                                <a:noFill/>
                              </a:rPr>
                              <a:t> </a:t>
                            </a:r>
                          </a:p>
                        </p:txBody>
                      </p:sp>
                    </mc:Fallback>
                  </mc:AlternateContent>
                </p:grpSp>
                <p:grpSp>
                  <p:nvGrpSpPr>
                    <p:cNvPr id="37" name="Group 36">
                      <a:extLst>
                        <a:ext uri="{FF2B5EF4-FFF2-40B4-BE49-F238E27FC236}">
                          <a16:creationId xmlns:a16="http://schemas.microsoft.com/office/drawing/2014/main" id="{E8A9178F-DC53-DDF1-CC5B-79553075D956}"/>
                        </a:ext>
                      </a:extLst>
                    </p:cNvPr>
                    <p:cNvGrpSpPr/>
                    <p:nvPr/>
                  </p:nvGrpSpPr>
                  <p:grpSpPr>
                    <a:xfrm>
                      <a:off x="6404466" y="3821432"/>
                      <a:ext cx="524024" cy="950311"/>
                      <a:chOff x="6322082" y="3974228"/>
                      <a:chExt cx="524024" cy="950311"/>
                    </a:xfrm>
                  </p:grpSpPr>
                  <p:sp>
                    <p:nvSpPr>
                      <p:cNvPr id="42" name="Rectangle 41">
                        <a:extLst>
                          <a:ext uri="{FF2B5EF4-FFF2-40B4-BE49-F238E27FC236}">
                            <a16:creationId xmlns:a16="http://schemas.microsoft.com/office/drawing/2014/main" id="{96AB74C3-8572-2F4B-0EE6-BD5B6DD69E07}"/>
                          </a:ext>
                        </a:extLst>
                      </p:cNvPr>
                      <p:cNvSpPr/>
                      <p:nvPr/>
                    </p:nvSpPr>
                    <p:spPr>
                      <a:xfrm>
                        <a:off x="6322082" y="4443067"/>
                        <a:ext cx="524024" cy="48147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6BC7B93D-D44D-6226-A5DB-067AD80D04B9}"/>
                          </a:ext>
                        </a:extLst>
                      </p:cNvPr>
                      <p:cNvCxnSpPr>
                        <a:cxnSpLocks/>
                      </p:cNvCxnSpPr>
                      <p:nvPr/>
                    </p:nvCxnSpPr>
                    <p:spPr>
                      <a:xfrm flipV="1">
                        <a:off x="6555791" y="3974228"/>
                        <a:ext cx="290315" cy="3930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38" name="Group 37">
                      <a:extLst>
                        <a:ext uri="{FF2B5EF4-FFF2-40B4-BE49-F238E27FC236}">
                          <a16:creationId xmlns:a16="http://schemas.microsoft.com/office/drawing/2014/main" id="{0BCFB42E-7E76-41F7-2868-2F66051C187C}"/>
                        </a:ext>
                      </a:extLst>
                    </p:cNvPr>
                    <p:cNvGrpSpPr/>
                    <p:nvPr/>
                  </p:nvGrpSpPr>
                  <p:grpSpPr>
                    <a:xfrm>
                      <a:off x="7177252" y="3821432"/>
                      <a:ext cx="683148" cy="926503"/>
                      <a:chOff x="6162958" y="3998036"/>
                      <a:chExt cx="683148" cy="926503"/>
                    </a:xfrm>
                  </p:grpSpPr>
                  <p:sp>
                    <p:nvSpPr>
                      <p:cNvPr id="40" name="Rectangle 39">
                        <a:extLst>
                          <a:ext uri="{FF2B5EF4-FFF2-40B4-BE49-F238E27FC236}">
                            <a16:creationId xmlns:a16="http://schemas.microsoft.com/office/drawing/2014/main" id="{A19BFE4F-09AD-312B-E0F0-594275CFD5F6}"/>
                          </a:ext>
                        </a:extLst>
                      </p:cNvPr>
                      <p:cNvSpPr/>
                      <p:nvPr/>
                    </p:nvSpPr>
                    <p:spPr>
                      <a:xfrm>
                        <a:off x="6322082" y="4443067"/>
                        <a:ext cx="524024" cy="481472"/>
                      </a:xfrm>
                      <a:prstGeom prst="rect">
                        <a:avLst/>
                      </a:prstGeom>
                      <a:solidFill>
                        <a:srgbClr val="00B050">
                          <a:alpha val="20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Arrow Connector 40">
                        <a:extLst>
                          <a:ext uri="{FF2B5EF4-FFF2-40B4-BE49-F238E27FC236}">
                            <a16:creationId xmlns:a16="http://schemas.microsoft.com/office/drawing/2014/main" id="{C25CE7F6-0843-F32E-511C-978545174F33}"/>
                          </a:ext>
                        </a:extLst>
                      </p:cNvPr>
                      <p:cNvCxnSpPr>
                        <a:cxnSpLocks/>
                      </p:cNvCxnSpPr>
                      <p:nvPr/>
                    </p:nvCxnSpPr>
                    <p:spPr>
                      <a:xfrm flipH="1" flipV="1">
                        <a:off x="6162958" y="3998036"/>
                        <a:ext cx="392833" cy="3692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sp>
                  <p:nvSpPr>
                    <p:cNvPr id="39" name="Rectangle 38">
                      <a:extLst>
                        <a:ext uri="{FF2B5EF4-FFF2-40B4-BE49-F238E27FC236}">
                          <a16:creationId xmlns:a16="http://schemas.microsoft.com/office/drawing/2014/main" id="{3F64C7F6-8567-B98D-DBDF-4CC2D3C961B7}"/>
                        </a:ext>
                      </a:extLst>
                    </p:cNvPr>
                    <p:cNvSpPr/>
                    <p:nvPr/>
                  </p:nvSpPr>
                  <p:spPr>
                    <a:xfrm>
                      <a:off x="8286441" y="4275983"/>
                      <a:ext cx="524024" cy="48147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41E1F9F-DD30-FE79-0288-0F2862908294}"/>
                          </a:ext>
                        </a:extLst>
                      </p:cNvPr>
                      <p:cNvSpPr txBox="1"/>
                      <p:nvPr/>
                    </p:nvSpPr>
                    <p:spPr>
                      <a:xfrm>
                        <a:off x="2803659" y="6488652"/>
                        <a:ext cx="705635"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3" name="TextBox 12">
                        <a:extLst>
                          <a:ext uri="{FF2B5EF4-FFF2-40B4-BE49-F238E27FC236}">
                            <a16:creationId xmlns:a16="http://schemas.microsoft.com/office/drawing/2014/main" id="{C41E1F9F-DD30-FE79-0288-0F2862908294}"/>
                          </a:ext>
                        </a:extLst>
                      </p:cNvPr>
                      <p:cNvSpPr txBox="1">
                        <a:spLocks noRot="1" noChangeAspect="1" noMove="1" noResize="1" noEditPoints="1" noAdjustHandles="1" noChangeArrowheads="1" noChangeShapeType="1" noTextEdit="1"/>
                      </p:cNvSpPr>
                      <p:nvPr/>
                    </p:nvSpPr>
                    <p:spPr>
                      <a:xfrm>
                        <a:off x="2803659" y="6488652"/>
                        <a:ext cx="705635"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B26106D-F222-84C1-2414-02B2C4FC206F}"/>
                          </a:ext>
                        </a:extLst>
                      </p:cNvPr>
                      <p:cNvSpPr txBox="1"/>
                      <p:nvPr/>
                    </p:nvSpPr>
                    <p:spPr>
                      <a:xfrm>
                        <a:off x="6612377" y="4976761"/>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14" name="TextBox 13">
                        <a:extLst>
                          <a:ext uri="{FF2B5EF4-FFF2-40B4-BE49-F238E27FC236}">
                            <a16:creationId xmlns:a16="http://schemas.microsoft.com/office/drawing/2014/main" id="{6B26106D-F222-84C1-2414-02B2C4FC206F}"/>
                          </a:ext>
                        </a:extLst>
                      </p:cNvPr>
                      <p:cNvSpPr txBox="1">
                        <a:spLocks noRot="1" noChangeAspect="1" noMove="1" noResize="1" noEditPoints="1" noAdjustHandles="1" noChangeArrowheads="1" noChangeShapeType="1" noTextEdit="1"/>
                      </p:cNvSpPr>
                      <p:nvPr/>
                    </p:nvSpPr>
                    <p:spPr>
                      <a:xfrm>
                        <a:off x="6612377" y="4976761"/>
                        <a:ext cx="755271" cy="383118"/>
                      </a:xfrm>
                      <a:prstGeom prst="rect">
                        <a:avLst/>
                      </a:prstGeom>
                      <a:blipFill>
                        <a:blip r:embed="rId9"/>
                        <a:stretch>
                          <a:fillRect t="-12821"/>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C260B492-F5BB-A430-A85F-5CF37A031CE2}"/>
                      </a:ext>
                    </a:extLst>
                  </p:cNvPr>
                  <p:cNvCxnSpPr>
                    <a:cxnSpLocks/>
                  </p:cNvCxnSpPr>
                  <p:nvPr/>
                </p:nvCxnSpPr>
                <p:spPr>
                  <a:xfrm flipV="1">
                    <a:off x="8570929" y="5259085"/>
                    <a:ext cx="290315" cy="3930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BFB57795-3B54-2879-721E-5D3C237107CB}"/>
                      </a:ext>
                    </a:extLst>
                  </p:cNvPr>
                  <p:cNvCxnSpPr>
                    <a:cxnSpLocks/>
                  </p:cNvCxnSpPr>
                  <p:nvPr/>
                </p:nvCxnSpPr>
                <p:spPr>
                  <a:xfrm flipH="1" flipV="1">
                    <a:off x="9110006" y="5259085"/>
                    <a:ext cx="392833" cy="369224"/>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E8A0DD0-7D31-E9CC-313E-F7FBDC3A474B}"/>
                      </a:ext>
                    </a:extLst>
                  </p:cNvPr>
                  <p:cNvCxnSpPr>
                    <a:cxnSpLocks/>
                  </p:cNvCxnSpPr>
                  <p:nvPr/>
                </p:nvCxnSpPr>
                <p:spPr>
                  <a:xfrm flipH="1" flipV="1">
                    <a:off x="6596067" y="6284029"/>
                    <a:ext cx="133731" cy="266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A0DD3537-7F12-48DE-036F-2882AF5E6177}"/>
                      </a:ext>
                    </a:extLst>
                  </p:cNvPr>
                  <p:cNvCxnSpPr>
                    <a:cxnSpLocks/>
                  </p:cNvCxnSpPr>
                  <p:nvPr/>
                </p:nvCxnSpPr>
                <p:spPr>
                  <a:xfrm flipV="1">
                    <a:off x="7404481" y="6281312"/>
                    <a:ext cx="133731" cy="27797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96CFB6-C07B-AF69-DA46-D6DD0DEE11A0}"/>
                      </a:ext>
                    </a:extLst>
                  </p:cNvPr>
                  <p:cNvCxnSpPr>
                    <a:cxnSpLocks/>
                  </p:cNvCxnSpPr>
                  <p:nvPr/>
                </p:nvCxnSpPr>
                <p:spPr>
                  <a:xfrm flipH="1" flipV="1">
                    <a:off x="8439597" y="6331015"/>
                    <a:ext cx="133731" cy="2662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5BFC18E8-D314-1575-84FB-D68050D79F5A}"/>
                      </a:ext>
                    </a:extLst>
                  </p:cNvPr>
                  <p:cNvCxnSpPr>
                    <a:cxnSpLocks/>
                  </p:cNvCxnSpPr>
                  <p:nvPr/>
                </p:nvCxnSpPr>
                <p:spPr>
                  <a:xfrm flipV="1">
                    <a:off x="9248011" y="6328298"/>
                    <a:ext cx="133731" cy="27797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DF2AD217-2D50-D85B-4935-6F0C29C0D524}"/>
                          </a:ext>
                        </a:extLst>
                      </p:cNvPr>
                      <p:cNvSpPr txBox="1"/>
                      <p:nvPr/>
                    </p:nvSpPr>
                    <p:spPr>
                      <a:xfrm>
                        <a:off x="8420093" y="6454559"/>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4</m:t>
                                  </m:r>
                                  <m:r>
                                    <a:rPr lang="en-CA" sz="2400" i="1">
                                      <a:latin typeface="Cambria Math" panose="02040503050406030204" pitchFamily="18" charset="0"/>
                                    </a:rPr>
                                    <m:t>&gt;</m:t>
                                  </m:r>
                                </m:sup>
                              </m:sSup>
                            </m:oMath>
                          </m:oMathPara>
                        </a14:m>
                        <a:endParaRPr lang="en-US" sz="2400" dirty="0"/>
                      </a:p>
                    </p:txBody>
                  </p:sp>
                </mc:Choice>
                <mc:Fallback xmlns="">
                  <p:sp>
                    <p:nvSpPr>
                      <p:cNvPr id="21" name="TextBox 20">
                        <a:extLst>
                          <a:ext uri="{FF2B5EF4-FFF2-40B4-BE49-F238E27FC236}">
                            <a16:creationId xmlns:a16="http://schemas.microsoft.com/office/drawing/2014/main" id="{DF2AD217-2D50-D85B-4935-6F0C29C0D524}"/>
                          </a:ext>
                        </a:extLst>
                      </p:cNvPr>
                      <p:cNvSpPr txBox="1">
                        <a:spLocks noRot="1" noChangeAspect="1" noMove="1" noResize="1" noEditPoints="1" noAdjustHandles="1" noChangeArrowheads="1" noChangeShapeType="1" noTextEdit="1"/>
                      </p:cNvSpPr>
                      <p:nvPr/>
                    </p:nvSpPr>
                    <p:spPr>
                      <a:xfrm>
                        <a:off x="8420093" y="6454559"/>
                        <a:ext cx="722057"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FDDF970-FEF8-5CB5-949D-F8B341CF681D}"/>
                          </a:ext>
                        </a:extLst>
                      </p:cNvPr>
                      <p:cNvSpPr txBox="1"/>
                      <p:nvPr/>
                    </p:nvSpPr>
                    <p:spPr>
                      <a:xfrm>
                        <a:off x="8531344" y="4952650"/>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4</m:t>
                                  </m:r>
                                  <m:r>
                                    <a:rPr lang="en-CA" sz="2400" i="1">
                                      <a:latin typeface="Cambria Math" panose="02040503050406030204" pitchFamily="18" charset="0"/>
                                    </a:rPr>
                                    <m:t>&gt;</m:t>
                                  </m:r>
                                </m:sup>
                              </m:sSup>
                            </m:oMath>
                          </m:oMathPara>
                        </a14:m>
                        <a:endParaRPr lang="en-US" sz="2400" dirty="0"/>
                      </a:p>
                    </p:txBody>
                  </p:sp>
                </mc:Choice>
                <mc:Fallback xmlns="">
                  <p:sp>
                    <p:nvSpPr>
                      <p:cNvPr id="22" name="TextBox 21">
                        <a:extLst>
                          <a:ext uri="{FF2B5EF4-FFF2-40B4-BE49-F238E27FC236}">
                            <a16:creationId xmlns:a16="http://schemas.microsoft.com/office/drawing/2014/main" id="{DFDDF970-FEF8-5CB5-949D-F8B341CF681D}"/>
                          </a:ext>
                        </a:extLst>
                      </p:cNvPr>
                      <p:cNvSpPr txBox="1">
                        <a:spLocks noRot="1" noChangeAspect="1" noMove="1" noResize="1" noEditPoints="1" noAdjustHandles="1" noChangeArrowheads="1" noChangeShapeType="1" noTextEdit="1"/>
                      </p:cNvSpPr>
                      <p:nvPr/>
                    </p:nvSpPr>
                    <p:spPr>
                      <a:xfrm>
                        <a:off x="8531344" y="4952650"/>
                        <a:ext cx="755271" cy="383118"/>
                      </a:xfrm>
                      <a:prstGeom prst="rect">
                        <a:avLst/>
                      </a:prstGeom>
                      <a:blipFill>
                        <a:blip r:embed="rId11"/>
                        <a:stretch>
                          <a:fillRect t="-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F447044-B972-0139-6906-B9DB7D99CEDA}"/>
                          </a:ext>
                        </a:extLst>
                      </p:cNvPr>
                      <p:cNvSpPr txBox="1"/>
                      <p:nvPr/>
                    </p:nvSpPr>
                    <p:spPr>
                      <a:xfrm>
                        <a:off x="2431752" y="5863237"/>
                        <a:ext cx="6020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CA" sz="2000" b="0" i="1" smtClean="0">
                                          <a:latin typeface="Cambria Math" panose="02040503050406030204" pitchFamily="18" charset="0"/>
                                        </a:rPr>
                                        <m:t>𝑎</m:t>
                                      </m:r>
                                    </m:e>
                                  </m:acc>
                                </m:e>
                                <m:sup>
                                  <m:r>
                                    <a:rPr lang="en-CA" sz="2000" i="1">
                                      <a:latin typeface="Cambria Math" panose="02040503050406030204" pitchFamily="18" charset="0"/>
                                    </a:rPr>
                                    <m:t>&lt;</m:t>
                                  </m:r>
                                  <m:r>
                                    <a:rPr lang="en-CA" sz="2000" b="0" i="1" smtClean="0">
                                      <a:latin typeface="Cambria Math" panose="02040503050406030204" pitchFamily="18" charset="0"/>
                                    </a:rPr>
                                    <m:t>1</m:t>
                                  </m:r>
                                  <m:r>
                                    <a:rPr lang="en-CA" sz="2000" i="1">
                                      <a:latin typeface="Cambria Math" panose="02040503050406030204" pitchFamily="18" charset="0"/>
                                    </a:rPr>
                                    <m:t>&gt;</m:t>
                                  </m:r>
                                </m:sup>
                              </m:sSup>
                            </m:oMath>
                          </m:oMathPara>
                        </a14:m>
                        <a:endParaRPr lang="en-US" sz="2000" dirty="0"/>
                      </a:p>
                    </p:txBody>
                  </p:sp>
                </mc:Choice>
                <mc:Fallback xmlns="">
                  <p:sp>
                    <p:nvSpPr>
                      <p:cNvPr id="23" name="TextBox 22">
                        <a:extLst>
                          <a:ext uri="{FF2B5EF4-FFF2-40B4-BE49-F238E27FC236}">
                            <a16:creationId xmlns:a16="http://schemas.microsoft.com/office/drawing/2014/main" id="{AF447044-B972-0139-6906-B9DB7D99CEDA}"/>
                          </a:ext>
                        </a:extLst>
                      </p:cNvPr>
                      <p:cNvSpPr txBox="1">
                        <a:spLocks noRot="1" noChangeAspect="1" noMove="1" noResize="1" noEditPoints="1" noAdjustHandles="1" noChangeArrowheads="1" noChangeShapeType="1" noTextEdit="1"/>
                      </p:cNvSpPr>
                      <p:nvPr/>
                    </p:nvSpPr>
                    <p:spPr>
                      <a:xfrm>
                        <a:off x="2431752" y="5863237"/>
                        <a:ext cx="602024" cy="307777"/>
                      </a:xfrm>
                      <a:prstGeom prst="rect">
                        <a:avLst/>
                      </a:prstGeom>
                      <a:blipFill>
                        <a:blip r:embed="rId12"/>
                        <a:stretch>
                          <a:fillRect t="-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D52AFD2A-F244-7930-5BE2-0079A590D8D5}"/>
                          </a:ext>
                        </a:extLst>
                      </p:cNvPr>
                      <p:cNvSpPr txBox="1"/>
                      <p:nvPr/>
                    </p:nvSpPr>
                    <p:spPr>
                      <a:xfrm>
                        <a:off x="4488043" y="5912332"/>
                        <a:ext cx="6020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CA" sz="2000" b="0" i="1" smtClean="0">
                                          <a:latin typeface="Cambria Math" panose="02040503050406030204" pitchFamily="18" charset="0"/>
                                        </a:rPr>
                                        <m:t>𝑎</m:t>
                                      </m:r>
                                    </m:e>
                                  </m:acc>
                                </m:e>
                                <m:sup>
                                  <m:r>
                                    <a:rPr lang="en-CA" sz="2000" i="1">
                                      <a:latin typeface="Cambria Math" panose="02040503050406030204" pitchFamily="18" charset="0"/>
                                    </a:rPr>
                                    <m:t>&lt;</m:t>
                                  </m:r>
                                  <m:r>
                                    <a:rPr lang="en-CA" sz="2000" b="0" i="1" smtClean="0">
                                      <a:latin typeface="Cambria Math" panose="02040503050406030204" pitchFamily="18" charset="0"/>
                                    </a:rPr>
                                    <m:t>2</m:t>
                                  </m:r>
                                  <m:r>
                                    <a:rPr lang="en-CA" sz="2000" i="1">
                                      <a:latin typeface="Cambria Math" panose="02040503050406030204" pitchFamily="18" charset="0"/>
                                    </a:rPr>
                                    <m:t>&gt;</m:t>
                                  </m:r>
                                </m:sup>
                              </m:sSup>
                            </m:oMath>
                          </m:oMathPara>
                        </a14:m>
                        <a:endParaRPr lang="en-US" sz="2000" dirty="0"/>
                      </a:p>
                    </p:txBody>
                  </p:sp>
                </mc:Choice>
                <mc:Fallback xmlns="">
                  <p:sp>
                    <p:nvSpPr>
                      <p:cNvPr id="24" name="TextBox 23">
                        <a:extLst>
                          <a:ext uri="{FF2B5EF4-FFF2-40B4-BE49-F238E27FC236}">
                            <a16:creationId xmlns:a16="http://schemas.microsoft.com/office/drawing/2014/main" id="{D52AFD2A-F244-7930-5BE2-0079A590D8D5}"/>
                          </a:ext>
                        </a:extLst>
                      </p:cNvPr>
                      <p:cNvSpPr txBox="1">
                        <a:spLocks noRot="1" noChangeAspect="1" noMove="1" noResize="1" noEditPoints="1" noAdjustHandles="1" noChangeArrowheads="1" noChangeShapeType="1" noTextEdit="1"/>
                      </p:cNvSpPr>
                      <p:nvPr/>
                    </p:nvSpPr>
                    <p:spPr>
                      <a:xfrm>
                        <a:off x="4488043" y="5912332"/>
                        <a:ext cx="602024" cy="307777"/>
                      </a:xfrm>
                      <a:prstGeom prst="rect">
                        <a:avLst/>
                      </a:prstGeom>
                      <a:blipFill>
                        <a:blip r:embed="rId13"/>
                        <a:stretch>
                          <a:fillRect l="-1786" t="-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061312D-7640-D4D5-7AEC-FA7CED9B11EC}"/>
                          </a:ext>
                        </a:extLst>
                      </p:cNvPr>
                      <p:cNvSpPr txBox="1"/>
                      <p:nvPr/>
                    </p:nvSpPr>
                    <p:spPr>
                      <a:xfrm>
                        <a:off x="6330017" y="5887176"/>
                        <a:ext cx="6020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CA" sz="2000" b="0" i="1" smtClean="0">
                                          <a:latin typeface="Cambria Math" panose="02040503050406030204" pitchFamily="18" charset="0"/>
                                        </a:rPr>
                                        <m:t>𝑎</m:t>
                                      </m:r>
                                    </m:e>
                                  </m:acc>
                                </m:e>
                                <m:sup>
                                  <m:r>
                                    <a:rPr lang="en-CA" sz="2000" i="1">
                                      <a:latin typeface="Cambria Math" panose="02040503050406030204" pitchFamily="18" charset="0"/>
                                    </a:rPr>
                                    <m:t>&lt;</m:t>
                                  </m:r>
                                  <m:r>
                                    <a:rPr lang="en-CA" sz="2000" b="0" i="1" smtClean="0">
                                      <a:latin typeface="Cambria Math" panose="02040503050406030204" pitchFamily="18" charset="0"/>
                                    </a:rPr>
                                    <m:t>3</m:t>
                                  </m:r>
                                  <m:r>
                                    <a:rPr lang="en-CA" sz="2000" i="1">
                                      <a:latin typeface="Cambria Math" panose="02040503050406030204" pitchFamily="18" charset="0"/>
                                    </a:rPr>
                                    <m:t>&gt;</m:t>
                                  </m:r>
                                </m:sup>
                              </m:sSup>
                            </m:oMath>
                          </m:oMathPara>
                        </a14:m>
                        <a:endParaRPr lang="en-US" sz="2000" dirty="0"/>
                      </a:p>
                    </p:txBody>
                  </p:sp>
                </mc:Choice>
                <mc:Fallback xmlns="">
                  <p:sp>
                    <p:nvSpPr>
                      <p:cNvPr id="25" name="TextBox 24">
                        <a:extLst>
                          <a:ext uri="{FF2B5EF4-FFF2-40B4-BE49-F238E27FC236}">
                            <a16:creationId xmlns:a16="http://schemas.microsoft.com/office/drawing/2014/main" id="{B061312D-7640-D4D5-7AEC-FA7CED9B11EC}"/>
                          </a:ext>
                        </a:extLst>
                      </p:cNvPr>
                      <p:cNvSpPr txBox="1">
                        <a:spLocks noRot="1" noChangeAspect="1" noMove="1" noResize="1" noEditPoints="1" noAdjustHandles="1" noChangeArrowheads="1" noChangeShapeType="1" noTextEdit="1"/>
                      </p:cNvSpPr>
                      <p:nvPr/>
                    </p:nvSpPr>
                    <p:spPr>
                      <a:xfrm>
                        <a:off x="6330017" y="5887176"/>
                        <a:ext cx="602024" cy="307777"/>
                      </a:xfrm>
                      <a:prstGeom prst="rect">
                        <a:avLst/>
                      </a:prstGeom>
                      <a:blipFill>
                        <a:blip r:embed="rId14"/>
                        <a:stretch>
                          <a:fillRect t="-322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F8EE5D0-ACFA-B5FB-45A6-4E89DC07B66A}"/>
                          </a:ext>
                        </a:extLst>
                      </p:cNvPr>
                      <p:cNvSpPr txBox="1"/>
                      <p:nvPr/>
                    </p:nvSpPr>
                    <p:spPr>
                      <a:xfrm>
                        <a:off x="8233446" y="5862137"/>
                        <a:ext cx="6020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CA" sz="2000" b="0" i="1" smtClean="0">
                                          <a:latin typeface="Cambria Math" panose="02040503050406030204" pitchFamily="18" charset="0"/>
                                        </a:rPr>
                                        <m:t>𝑎</m:t>
                                      </m:r>
                                    </m:e>
                                  </m:acc>
                                </m:e>
                                <m:sup>
                                  <m:r>
                                    <a:rPr lang="en-CA" sz="2000" i="1">
                                      <a:latin typeface="Cambria Math" panose="02040503050406030204" pitchFamily="18" charset="0"/>
                                    </a:rPr>
                                    <m:t>&lt;</m:t>
                                  </m:r>
                                  <m:r>
                                    <a:rPr lang="en-CA" sz="2000" b="0" i="1" smtClean="0">
                                      <a:latin typeface="Cambria Math" panose="02040503050406030204" pitchFamily="18" charset="0"/>
                                    </a:rPr>
                                    <m:t>4</m:t>
                                  </m:r>
                                  <m:r>
                                    <a:rPr lang="en-CA" sz="2000" i="1">
                                      <a:latin typeface="Cambria Math" panose="02040503050406030204" pitchFamily="18" charset="0"/>
                                    </a:rPr>
                                    <m:t>&gt;</m:t>
                                  </m:r>
                                </m:sup>
                              </m:sSup>
                            </m:oMath>
                          </m:oMathPara>
                        </a14:m>
                        <a:endParaRPr lang="en-US" sz="2000" dirty="0"/>
                      </a:p>
                    </p:txBody>
                  </p:sp>
                </mc:Choice>
                <mc:Fallback xmlns="">
                  <p:sp>
                    <p:nvSpPr>
                      <p:cNvPr id="26" name="TextBox 25">
                        <a:extLst>
                          <a:ext uri="{FF2B5EF4-FFF2-40B4-BE49-F238E27FC236}">
                            <a16:creationId xmlns:a16="http://schemas.microsoft.com/office/drawing/2014/main" id="{FF8EE5D0-ACFA-B5FB-45A6-4E89DC07B66A}"/>
                          </a:ext>
                        </a:extLst>
                      </p:cNvPr>
                      <p:cNvSpPr txBox="1">
                        <a:spLocks noRot="1" noChangeAspect="1" noMove="1" noResize="1" noEditPoints="1" noAdjustHandles="1" noChangeArrowheads="1" noChangeShapeType="1" noTextEdit="1"/>
                      </p:cNvSpPr>
                      <p:nvPr/>
                    </p:nvSpPr>
                    <p:spPr>
                      <a:xfrm>
                        <a:off x="8233446" y="5862137"/>
                        <a:ext cx="602024" cy="307777"/>
                      </a:xfrm>
                      <a:prstGeom prst="rect">
                        <a:avLst/>
                      </a:prstGeom>
                      <a:blipFill>
                        <a:blip r:embed="rId15"/>
                        <a:stretch>
                          <a:fillRect l="-1786" t="-28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F8C3A6CA-6814-A6E4-5395-11727D6FDA45}"/>
                          </a:ext>
                        </a:extLst>
                      </p:cNvPr>
                      <p:cNvSpPr txBox="1"/>
                      <p:nvPr/>
                    </p:nvSpPr>
                    <p:spPr>
                      <a:xfrm>
                        <a:off x="9153640" y="5809604"/>
                        <a:ext cx="6020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CA" sz="2000" b="0" i="1" smtClean="0">
                                          <a:latin typeface="Cambria Math" panose="02040503050406030204" pitchFamily="18" charset="0"/>
                                        </a:rPr>
                                        <m:t>𝑎</m:t>
                                      </m:r>
                                    </m:e>
                                  </m:acc>
                                </m:e>
                                <m:sup>
                                  <m:r>
                                    <a:rPr lang="en-CA" sz="2000" i="1">
                                      <a:latin typeface="Cambria Math" panose="02040503050406030204" pitchFamily="18" charset="0"/>
                                    </a:rPr>
                                    <m:t>&lt;</m:t>
                                  </m:r>
                                  <m:r>
                                    <a:rPr lang="en-CA" sz="2000" b="0" i="1" smtClean="0">
                                      <a:latin typeface="Cambria Math" panose="02040503050406030204" pitchFamily="18" charset="0"/>
                                    </a:rPr>
                                    <m:t>4</m:t>
                                  </m:r>
                                  <m:r>
                                    <a:rPr lang="en-CA" sz="2000" i="1">
                                      <a:latin typeface="Cambria Math" panose="02040503050406030204" pitchFamily="18" charset="0"/>
                                    </a:rPr>
                                    <m:t>&gt;</m:t>
                                  </m:r>
                                </m:sup>
                              </m:sSup>
                            </m:oMath>
                          </m:oMathPara>
                        </a14:m>
                        <a:endParaRPr lang="en-US" sz="2000" dirty="0"/>
                      </a:p>
                    </p:txBody>
                  </p:sp>
                </mc:Choice>
                <mc:Fallback xmlns="">
                  <p:sp>
                    <p:nvSpPr>
                      <p:cNvPr id="27" name="TextBox 26">
                        <a:extLst>
                          <a:ext uri="{FF2B5EF4-FFF2-40B4-BE49-F238E27FC236}">
                            <a16:creationId xmlns:a16="http://schemas.microsoft.com/office/drawing/2014/main" id="{F8C3A6CA-6814-A6E4-5395-11727D6FDA45}"/>
                          </a:ext>
                        </a:extLst>
                      </p:cNvPr>
                      <p:cNvSpPr txBox="1">
                        <a:spLocks noRot="1" noChangeAspect="1" noMove="1" noResize="1" noEditPoints="1" noAdjustHandles="1" noChangeArrowheads="1" noChangeShapeType="1" noTextEdit="1"/>
                      </p:cNvSpPr>
                      <p:nvPr/>
                    </p:nvSpPr>
                    <p:spPr>
                      <a:xfrm>
                        <a:off x="9153640" y="5809604"/>
                        <a:ext cx="602024" cy="307777"/>
                      </a:xfrm>
                      <a:prstGeom prst="rect">
                        <a:avLst/>
                      </a:prstGeom>
                      <a:blipFill>
                        <a:blip r:embed="rId16"/>
                        <a:stretch>
                          <a:fillRect t="-1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4BA0A783-61D9-F5F4-6C02-5FF1CE334978}"/>
                          </a:ext>
                        </a:extLst>
                      </p:cNvPr>
                      <p:cNvSpPr txBox="1"/>
                      <p:nvPr/>
                    </p:nvSpPr>
                    <p:spPr>
                      <a:xfrm>
                        <a:off x="7299440" y="5835004"/>
                        <a:ext cx="6020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CA" sz="2000" b="0" i="1" smtClean="0">
                                          <a:latin typeface="Cambria Math" panose="02040503050406030204" pitchFamily="18" charset="0"/>
                                        </a:rPr>
                                        <m:t>𝑎</m:t>
                                      </m:r>
                                    </m:e>
                                  </m:acc>
                                </m:e>
                                <m:sup>
                                  <m:r>
                                    <a:rPr lang="en-CA" sz="2000" i="1">
                                      <a:latin typeface="Cambria Math" panose="02040503050406030204" pitchFamily="18" charset="0"/>
                                    </a:rPr>
                                    <m:t>&lt;</m:t>
                                  </m:r>
                                  <m:r>
                                    <a:rPr lang="en-CA" sz="2000" b="0" i="1" smtClean="0">
                                      <a:latin typeface="Cambria Math" panose="02040503050406030204" pitchFamily="18" charset="0"/>
                                    </a:rPr>
                                    <m:t>3</m:t>
                                  </m:r>
                                  <m:r>
                                    <a:rPr lang="en-CA" sz="2000" i="1">
                                      <a:latin typeface="Cambria Math" panose="02040503050406030204" pitchFamily="18" charset="0"/>
                                    </a:rPr>
                                    <m:t>&gt;</m:t>
                                  </m:r>
                                </m:sup>
                              </m:sSup>
                            </m:oMath>
                          </m:oMathPara>
                        </a14:m>
                        <a:endParaRPr lang="en-US" sz="2000" dirty="0"/>
                      </a:p>
                    </p:txBody>
                  </p:sp>
                </mc:Choice>
                <mc:Fallback xmlns="">
                  <p:sp>
                    <p:nvSpPr>
                      <p:cNvPr id="28" name="TextBox 27">
                        <a:extLst>
                          <a:ext uri="{FF2B5EF4-FFF2-40B4-BE49-F238E27FC236}">
                            <a16:creationId xmlns:a16="http://schemas.microsoft.com/office/drawing/2014/main" id="{4BA0A783-61D9-F5F4-6C02-5FF1CE334978}"/>
                          </a:ext>
                        </a:extLst>
                      </p:cNvPr>
                      <p:cNvSpPr txBox="1">
                        <a:spLocks noRot="1" noChangeAspect="1" noMove="1" noResize="1" noEditPoints="1" noAdjustHandles="1" noChangeArrowheads="1" noChangeShapeType="1" noTextEdit="1"/>
                      </p:cNvSpPr>
                      <p:nvPr/>
                    </p:nvSpPr>
                    <p:spPr>
                      <a:xfrm>
                        <a:off x="7299440" y="5835004"/>
                        <a:ext cx="602024" cy="307777"/>
                      </a:xfrm>
                      <a:prstGeom prst="rect">
                        <a:avLst/>
                      </a:prstGeom>
                      <a:blipFill>
                        <a:blip r:embed="rId17"/>
                        <a:stretch>
                          <a:fillRect t="-161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D6EA6BE-1C67-9910-21BA-A78FA661CB8F}"/>
                          </a:ext>
                        </a:extLst>
                      </p:cNvPr>
                      <p:cNvSpPr txBox="1"/>
                      <p:nvPr/>
                    </p:nvSpPr>
                    <p:spPr>
                      <a:xfrm>
                        <a:off x="5381740" y="5898504"/>
                        <a:ext cx="60202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acc>
                                    <m:accPr>
                                      <m:chr m:val="⃐"/>
                                      <m:ctrlPr>
                                        <a:rPr lang="en-US" sz="2000" i="1" smtClean="0">
                                          <a:latin typeface="Cambria Math" panose="02040503050406030204" pitchFamily="18" charset="0"/>
                                        </a:rPr>
                                      </m:ctrlPr>
                                    </m:accPr>
                                    <m:e>
                                      <m:r>
                                        <a:rPr lang="en-CA" sz="2000" b="0" i="1" smtClean="0">
                                          <a:latin typeface="Cambria Math" panose="02040503050406030204" pitchFamily="18" charset="0"/>
                                        </a:rPr>
                                        <m:t>𝑎</m:t>
                                      </m:r>
                                    </m:e>
                                  </m:acc>
                                </m:e>
                                <m:sup>
                                  <m:r>
                                    <a:rPr lang="en-CA" sz="2000" i="1">
                                      <a:latin typeface="Cambria Math" panose="02040503050406030204" pitchFamily="18" charset="0"/>
                                    </a:rPr>
                                    <m:t>&lt;</m:t>
                                  </m:r>
                                  <m:r>
                                    <a:rPr lang="en-US" altLang="zh-CN" sz="2000" b="0" i="1" smtClean="0">
                                      <a:latin typeface="Cambria Math" panose="02040503050406030204" pitchFamily="18" charset="0"/>
                                    </a:rPr>
                                    <m:t>2</m:t>
                                  </m:r>
                                  <m:r>
                                    <a:rPr lang="en-CA" sz="2000" i="1">
                                      <a:latin typeface="Cambria Math" panose="02040503050406030204" pitchFamily="18" charset="0"/>
                                    </a:rPr>
                                    <m:t>&gt;</m:t>
                                  </m:r>
                                </m:sup>
                              </m:sSup>
                            </m:oMath>
                          </m:oMathPara>
                        </a14:m>
                        <a:endParaRPr lang="en-US" sz="2000" dirty="0"/>
                      </a:p>
                    </p:txBody>
                  </p:sp>
                </mc:Choice>
                <mc:Fallback xmlns="">
                  <p:sp>
                    <p:nvSpPr>
                      <p:cNvPr id="29" name="TextBox 28">
                        <a:extLst>
                          <a:ext uri="{FF2B5EF4-FFF2-40B4-BE49-F238E27FC236}">
                            <a16:creationId xmlns:a16="http://schemas.microsoft.com/office/drawing/2014/main" id="{4D6EA6BE-1C67-9910-21BA-A78FA661CB8F}"/>
                          </a:ext>
                        </a:extLst>
                      </p:cNvPr>
                      <p:cNvSpPr txBox="1">
                        <a:spLocks noRot="1" noChangeAspect="1" noMove="1" noResize="1" noEditPoints="1" noAdjustHandles="1" noChangeArrowheads="1" noChangeShapeType="1" noTextEdit="1"/>
                      </p:cNvSpPr>
                      <p:nvPr/>
                    </p:nvSpPr>
                    <p:spPr>
                      <a:xfrm>
                        <a:off x="5381740" y="5898504"/>
                        <a:ext cx="602024" cy="307777"/>
                      </a:xfrm>
                      <a:prstGeom prst="rect">
                        <a:avLst/>
                      </a:prstGeom>
                      <a:blipFill>
                        <a:blip r:embed="rId18"/>
                        <a:stretch>
                          <a:fillRect t="-12903"/>
                        </a:stretch>
                      </a:blipFill>
                    </p:spPr>
                    <p:txBody>
                      <a:bodyPr/>
                      <a:lstStyle/>
                      <a:p>
                        <a:r>
                          <a:rPr lang="en-US">
                            <a:noFill/>
                          </a:rPr>
                          <a:t> </a:t>
                        </a:r>
                      </a:p>
                    </p:txBody>
                  </p:sp>
                </mc:Fallback>
              </mc:AlternateContent>
              <p:sp>
                <p:nvSpPr>
                  <p:cNvPr id="30" name="Curved Down Arrow 29">
                    <a:extLst>
                      <a:ext uri="{FF2B5EF4-FFF2-40B4-BE49-F238E27FC236}">
                        <a16:creationId xmlns:a16="http://schemas.microsoft.com/office/drawing/2014/main" id="{409EBEBB-FAB3-F671-0EEA-69F648EDB043}"/>
                      </a:ext>
                    </a:extLst>
                  </p:cNvPr>
                  <p:cNvSpPr/>
                  <p:nvPr/>
                </p:nvSpPr>
                <p:spPr>
                  <a:xfrm>
                    <a:off x="2897081" y="5271029"/>
                    <a:ext cx="1833905" cy="53857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Curved Left Arrow 30">
                    <a:extLst>
                      <a:ext uri="{FF2B5EF4-FFF2-40B4-BE49-F238E27FC236}">
                        <a16:creationId xmlns:a16="http://schemas.microsoft.com/office/drawing/2014/main" id="{721388E2-35A2-66BD-5FC7-A5F5E794A180}"/>
                      </a:ext>
                    </a:extLst>
                  </p:cNvPr>
                  <p:cNvSpPr/>
                  <p:nvPr/>
                </p:nvSpPr>
                <p:spPr>
                  <a:xfrm rot="5400000">
                    <a:off x="8114276" y="5767443"/>
                    <a:ext cx="609600" cy="1582506"/>
                  </a:xfrm>
                  <a:prstGeom prst="curved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2" name="Curved Left Arrow 31">
                    <a:extLst>
                      <a:ext uri="{FF2B5EF4-FFF2-40B4-BE49-F238E27FC236}">
                        <a16:creationId xmlns:a16="http://schemas.microsoft.com/office/drawing/2014/main" id="{28B4B78E-C311-60E5-D6AE-04E879E9E0EE}"/>
                      </a:ext>
                    </a:extLst>
                  </p:cNvPr>
                  <p:cNvSpPr/>
                  <p:nvPr/>
                </p:nvSpPr>
                <p:spPr>
                  <a:xfrm rot="5400000">
                    <a:off x="6308428" y="5791923"/>
                    <a:ext cx="609600" cy="1582506"/>
                  </a:xfrm>
                  <a:prstGeom prst="curved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Left Arrow 32">
                    <a:extLst>
                      <a:ext uri="{FF2B5EF4-FFF2-40B4-BE49-F238E27FC236}">
                        <a16:creationId xmlns:a16="http://schemas.microsoft.com/office/drawing/2014/main" id="{C2832D2A-DE75-D62B-4777-182B06D33CDB}"/>
                      </a:ext>
                    </a:extLst>
                  </p:cNvPr>
                  <p:cNvSpPr/>
                  <p:nvPr/>
                </p:nvSpPr>
                <p:spPr>
                  <a:xfrm rot="5400000">
                    <a:off x="4419572" y="5779223"/>
                    <a:ext cx="609600" cy="1582506"/>
                  </a:xfrm>
                  <a:prstGeom prst="curvedLeftArrow">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grpSp>
      <p:sp>
        <p:nvSpPr>
          <p:cNvPr id="60" name="Title 1">
            <a:extLst>
              <a:ext uri="{FF2B5EF4-FFF2-40B4-BE49-F238E27FC236}">
                <a16:creationId xmlns:a16="http://schemas.microsoft.com/office/drawing/2014/main" id="{12DDBEFF-C545-97B8-0F2F-06B41A256948}"/>
              </a:ext>
            </a:extLst>
          </p:cNvPr>
          <p:cNvSpPr>
            <a:spLocks noGrp="1"/>
          </p:cNvSpPr>
          <p:nvPr>
            <p:ph type="title"/>
          </p:nvPr>
        </p:nvSpPr>
        <p:spPr>
          <a:xfrm>
            <a:off x="838200" y="365125"/>
            <a:ext cx="10515600" cy="815975"/>
          </a:xfrm>
        </p:spPr>
        <p:txBody>
          <a:bodyPr/>
          <a:lstStyle/>
          <a:p>
            <a:pPr algn="ctr"/>
            <a:r>
              <a:rPr lang="en-US" altLang="zh-CN" dirty="0"/>
              <a:t>Bidirectional</a:t>
            </a:r>
            <a:r>
              <a:rPr lang="zh-CN" altLang="en-US" dirty="0"/>
              <a:t> </a:t>
            </a:r>
            <a:r>
              <a:rPr lang="en-US" altLang="zh-CN" dirty="0"/>
              <a:t>RNN</a:t>
            </a:r>
            <a:endParaRPr lang="en-US" dirty="0"/>
          </a:p>
        </p:txBody>
      </p:sp>
      <p:sp>
        <p:nvSpPr>
          <p:cNvPr id="61" name="TextBox 60">
            <a:extLst>
              <a:ext uri="{FF2B5EF4-FFF2-40B4-BE49-F238E27FC236}">
                <a16:creationId xmlns:a16="http://schemas.microsoft.com/office/drawing/2014/main" id="{581CACD7-24E0-FA3C-9C52-51CF0D4CF71E}"/>
              </a:ext>
            </a:extLst>
          </p:cNvPr>
          <p:cNvSpPr txBox="1"/>
          <p:nvPr/>
        </p:nvSpPr>
        <p:spPr>
          <a:xfrm>
            <a:off x="1221348" y="4554247"/>
            <a:ext cx="2088329" cy="523220"/>
          </a:xfrm>
          <a:prstGeom prst="rect">
            <a:avLst/>
          </a:prstGeom>
          <a:noFill/>
        </p:spPr>
        <p:txBody>
          <a:bodyPr wrap="none" rtlCol="0">
            <a:spAutoFit/>
          </a:bodyPr>
          <a:lstStyle/>
          <a:p>
            <a:r>
              <a:rPr lang="en-US" sz="2800" dirty="0"/>
              <a:t>Acyclic graph</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0C54DBA-401D-E59E-AE3D-AA1656D7CDE6}"/>
                  </a:ext>
                </a:extLst>
              </p:cNvPr>
              <p:cNvSpPr txBox="1"/>
              <p:nvPr/>
            </p:nvSpPr>
            <p:spPr>
              <a:xfrm>
                <a:off x="2321138" y="1260627"/>
                <a:ext cx="4451219" cy="493790"/>
              </a:xfrm>
              <a:prstGeom prst="rect">
                <a:avLst/>
              </a:prstGeom>
              <a:noFill/>
            </p:spPr>
            <p:txBody>
              <a:bodyPr wrap="none" rtlCol="0">
                <a:spAutoFit/>
              </a:bodyPr>
              <a:lstStyle/>
              <a:p>
                <a14:m>
                  <m:oMath xmlns:m="http://schemas.openxmlformats.org/officeDocument/2006/math">
                    <m:sSup>
                      <m:sSupPr>
                        <m:ctrlPr>
                          <a:rPr lang="en-US" sz="240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r>
                      <a:rPr lang="en-CA" sz="2400" b="0" i="1" smtClean="0">
                        <a:latin typeface="Cambria Math" panose="02040503050406030204" pitchFamily="18" charset="0"/>
                      </a:rPr>
                      <m:t>=</m:t>
                    </m:r>
                    <m:r>
                      <a:rPr lang="en-CA" sz="2400" b="0" i="1" smtClean="0">
                        <a:latin typeface="Cambria Math" panose="02040503050406030204" pitchFamily="18" charset="0"/>
                      </a:rPr>
                      <m:t>𝑔</m:t>
                    </m:r>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𝑦</m:t>
                        </m:r>
                      </m:sub>
                    </m:sSub>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𝑎</m:t>
                            </m:r>
                          </m:e>
                        </m:acc>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&gt;</m:t>
                        </m:r>
                      </m:sup>
                    </m:sSup>
                    <m:r>
                      <a:rPr lang="en-CA" sz="2400" b="0" i="1" smtClean="0">
                        <a:latin typeface="Cambria Math" panose="02040503050406030204" pitchFamily="18" charset="0"/>
                      </a:rPr>
                      <m:t>,</m:t>
                    </m:r>
                  </m:oMath>
                </a14:m>
                <a:r>
                  <a:rPr lang="en-CA" sz="2400" dirty="0"/>
                  <a:t> </a:t>
                </a:r>
                <a14:m>
                  <m:oMath xmlns:m="http://schemas.openxmlformats.org/officeDocument/2006/math">
                    <m:sSup>
                      <m:sSupPr>
                        <m:ctrlPr>
                          <a:rPr lang="en-CA" sz="2400" i="1">
                            <a:latin typeface="Cambria Math" panose="02040503050406030204" pitchFamily="18" charset="0"/>
                          </a:rPr>
                        </m:ctrlPr>
                      </m:sSupPr>
                      <m:e>
                        <m:acc>
                          <m:accPr>
                            <m:chr m:val="⃐"/>
                            <m:ctrlPr>
                              <a:rPr lang="en-CA" sz="2400" i="1" smtClean="0">
                                <a:latin typeface="Cambria Math" panose="02040503050406030204" pitchFamily="18" charset="0"/>
                              </a:rPr>
                            </m:ctrlPr>
                          </m:accPr>
                          <m:e>
                            <m:r>
                              <a:rPr lang="en-CA" sz="2400" b="0" i="1" smtClean="0">
                                <a:latin typeface="Cambria Math" panose="02040503050406030204" pitchFamily="18" charset="0"/>
                              </a:rPr>
                              <m:t>𝑎</m:t>
                            </m:r>
                          </m:e>
                        </m:acc>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&gt;</m:t>
                        </m:r>
                      </m:sup>
                    </m:sSup>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𝑏</m:t>
                        </m:r>
                      </m:e>
                      <m:sub>
                        <m:r>
                          <a:rPr lang="en-CA" sz="2400" b="0" i="1" smtClean="0">
                            <a:latin typeface="Cambria Math" panose="02040503050406030204" pitchFamily="18" charset="0"/>
                          </a:rPr>
                          <m:t>𝑦</m:t>
                        </m:r>
                      </m:sub>
                    </m:sSub>
                    <m:r>
                      <a:rPr lang="en-CA" sz="2400" b="0" i="1" smtClean="0">
                        <a:latin typeface="Cambria Math" panose="02040503050406030204" pitchFamily="18" charset="0"/>
                      </a:rPr>
                      <m:t>)</m:t>
                    </m:r>
                  </m:oMath>
                </a14:m>
                <a:endParaRPr lang="en-US" sz="2400" dirty="0"/>
              </a:p>
            </p:txBody>
          </p:sp>
        </mc:Choice>
        <mc:Fallback xmlns="">
          <p:sp>
            <p:nvSpPr>
              <p:cNvPr id="62" name="TextBox 61">
                <a:extLst>
                  <a:ext uri="{FF2B5EF4-FFF2-40B4-BE49-F238E27FC236}">
                    <a16:creationId xmlns:a16="http://schemas.microsoft.com/office/drawing/2014/main" id="{50C54DBA-401D-E59E-AE3D-AA1656D7CDE6}"/>
                  </a:ext>
                </a:extLst>
              </p:cNvPr>
              <p:cNvSpPr txBox="1">
                <a:spLocks noRot="1" noChangeAspect="1" noMove="1" noResize="1" noEditPoints="1" noAdjustHandles="1" noChangeArrowheads="1" noChangeShapeType="1" noTextEdit="1"/>
              </p:cNvSpPr>
              <p:nvPr/>
            </p:nvSpPr>
            <p:spPr>
              <a:xfrm>
                <a:off x="2321138" y="1260627"/>
                <a:ext cx="4451219" cy="493790"/>
              </a:xfrm>
              <a:prstGeom prst="rect">
                <a:avLst/>
              </a:prstGeom>
              <a:blipFill>
                <a:blip r:embed="rId19"/>
                <a:stretch>
                  <a:fillRect l="-284" t="-20000" b="-10000"/>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FBC3675D-B641-FE6D-9AD1-DF1E79DD828B}"/>
              </a:ext>
            </a:extLst>
          </p:cNvPr>
          <p:cNvSpPr txBox="1"/>
          <p:nvPr/>
        </p:nvSpPr>
        <p:spPr>
          <a:xfrm>
            <a:off x="10075835" y="3571426"/>
            <a:ext cx="2094676" cy="369332"/>
          </a:xfrm>
          <a:prstGeom prst="rect">
            <a:avLst/>
          </a:prstGeom>
          <a:noFill/>
        </p:spPr>
        <p:txBody>
          <a:bodyPr wrap="none" rtlCol="0">
            <a:spAutoFit/>
          </a:bodyPr>
          <a:lstStyle/>
          <a:p>
            <a:r>
              <a:rPr lang="en-US" dirty="0"/>
              <a:t>RNN,</a:t>
            </a:r>
            <a:r>
              <a:rPr lang="zh-CN" altLang="en-US" dirty="0"/>
              <a:t> </a:t>
            </a:r>
            <a:r>
              <a:rPr lang="en-CA" altLang="zh-CN" dirty="0"/>
              <a:t>GRU,</a:t>
            </a:r>
            <a:r>
              <a:rPr lang="en-US" altLang="zh-CN" dirty="0"/>
              <a:t> </a:t>
            </a:r>
            <a:r>
              <a:rPr lang="en-CA" altLang="zh-CN" dirty="0"/>
              <a:t>LSTM</a:t>
            </a:r>
            <a:r>
              <a:rPr lang="en-US" altLang="zh-CN" dirty="0"/>
              <a:t> </a:t>
            </a:r>
            <a:r>
              <a:rPr lang="en-CA" altLang="zh-CN" dirty="0" err="1"/>
              <a:t>etc</a:t>
            </a:r>
            <a:endParaRPr lang="en-US" dirty="0"/>
          </a:p>
        </p:txBody>
      </p:sp>
      <p:sp>
        <p:nvSpPr>
          <p:cNvPr id="64" name="TextBox 63">
            <a:extLst>
              <a:ext uri="{FF2B5EF4-FFF2-40B4-BE49-F238E27FC236}">
                <a16:creationId xmlns:a16="http://schemas.microsoft.com/office/drawing/2014/main" id="{4F6039DC-4AC1-EB1F-CBE6-4B2156FAAE2A}"/>
              </a:ext>
            </a:extLst>
          </p:cNvPr>
          <p:cNvSpPr txBox="1"/>
          <p:nvPr/>
        </p:nvSpPr>
        <p:spPr>
          <a:xfrm>
            <a:off x="1549400" y="5600700"/>
            <a:ext cx="7965835" cy="369332"/>
          </a:xfrm>
          <a:prstGeom prst="rect">
            <a:avLst/>
          </a:prstGeom>
          <a:noFill/>
        </p:spPr>
        <p:txBody>
          <a:bodyPr wrap="none" rtlCol="0">
            <a:spAutoFit/>
          </a:bodyPr>
          <a:lstStyle/>
          <a:p>
            <a:r>
              <a:rPr lang="en-CA" dirty="0"/>
              <a:t>Cons: need the entire sequence of data before you can make predictions anywhere</a:t>
            </a:r>
            <a:endParaRPr lang="en-US" dirty="0"/>
          </a:p>
        </p:txBody>
      </p:sp>
    </p:spTree>
    <p:extLst>
      <p:ext uri="{BB962C8B-B14F-4D97-AF65-F5344CB8AC3E}">
        <p14:creationId xmlns:p14="http://schemas.microsoft.com/office/powerpoint/2010/main" val="1343773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D3A24-74C6-328A-D90D-0965359460B3}"/>
              </a:ext>
            </a:extLst>
          </p:cNvPr>
          <p:cNvSpPr>
            <a:spLocks noGrp="1"/>
          </p:cNvSpPr>
          <p:nvPr>
            <p:ph type="title"/>
          </p:nvPr>
        </p:nvSpPr>
        <p:spPr>
          <a:xfrm>
            <a:off x="533400" y="136960"/>
            <a:ext cx="10515600" cy="777875"/>
          </a:xfrm>
        </p:spPr>
        <p:txBody>
          <a:bodyPr/>
          <a:lstStyle/>
          <a:p>
            <a:pPr algn="ctr"/>
            <a:r>
              <a:rPr lang="en-US" dirty="0"/>
              <a:t>Deep RNNs</a:t>
            </a:r>
          </a:p>
        </p:txBody>
      </p:sp>
      <p:grpSp>
        <p:nvGrpSpPr>
          <p:cNvPr id="172" name="Group 171">
            <a:extLst>
              <a:ext uri="{FF2B5EF4-FFF2-40B4-BE49-F238E27FC236}">
                <a16:creationId xmlns:a16="http://schemas.microsoft.com/office/drawing/2014/main" id="{95B88D48-1C37-2FDA-1E03-6048010171F3}"/>
              </a:ext>
            </a:extLst>
          </p:cNvPr>
          <p:cNvGrpSpPr/>
          <p:nvPr/>
        </p:nvGrpSpPr>
        <p:grpSpPr>
          <a:xfrm>
            <a:off x="1768514" y="1911591"/>
            <a:ext cx="7513560" cy="4801150"/>
            <a:chOff x="994115" y="1332057"/>
            <a:chExt cx="8284745" cy="5551893"/>
          </a:xfrm>
        </p:grpSpPr>
        <p:grpSp>
          <p:nvGrpSpPr>
            <p:cNvPr id="105" name="Group 104">
              <a:extLst>
                <a:ext uri="{FF2B5EF4-FFF2-40B4-BE49-F238E27FC236}">
                  <a16:creationId xmlns:a16="http://schemas.microsoft.com/office/drawing/2014/main" id="{FB05DD4B-D7D6-D0B8-5AB1-EDE0DF31A643}"/>
                </a:ext>
              </a:extLst>
            </p:cNvPr>
            <p:cNvGrpSpPr/>
            <p:nvPr/>
          </p:nvGrpSpPr>
          <p:grpSpPr>
            <a:xfrm>
              <a:off x="2120949" y="4527935"/>
              <a:ext cx="7131099" cy="1961284"/>
              <a:chOff x="2120949" y="4527935"/>
              <a:chExt cx="7131099" cy="1961284"/>
            </a:xfrm>
          </p:grpSpPr>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9386689E-68AE-AC77-7B77-66112B602A62}"/>
                      </a:ext>
                    </a:extLst>
                  </p:cNvPr>
                  <p:cNvSpPr txBox="1"/>
                  <p:nvPr/>
                </p:nvSpPr>
                <p:spPr>
                  <a:xfrm>
                    <a:off x="2721732" y="5393844"/>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m:t>
                                  </m:r>
                                </m:e>
                              </m:d>
                              <m:r>
                                <a:rPr lang="en-CA" b="0" i="1" smtClean="0">
                                  <a:latin typeface="Cambria Math" panose="02040503050406030204" pitchFamily="18" charset="0"/>
                                </a:rPr>
                                <m:t>&lt;1&gt;</m:t>
                              </m:r>
                            </m:sup>
                          </m:sSup>
                        </m:oMath>
                      </m:oMathPara>
                    </a14:m>
                    <a:endParaRPr lang="en-US" dirty="0"/>
                  </a:p>
                </p:txBody>
              </p:sp>
            </mc:Choice>
            <mc:Fallback xmlns="">
              <p:sp>
                <p:nvSpPr>
                  <p:cNvPr id="67" name="TextBox 66">
                    <a:extLst>
                      <a:ext uri="{FF2B5EF4-FFF2-40B4-BE49-F238E27FC236}">
                        <a16:creationId xmlns:a16="http://schemas.microsoft.com/office/drawing/2014/main" id="{9386689E-68AE-AC77-7B77-66112B602A62}"/>
                      </a:ext>
                    </a:extLst>
                  </p:cNvPr>
                  <p:cNvSpPr txBox="1">
                    <a:spLocks noRot="1" noChangeAspect="1" noMove="1" noResize="1" noEditPoints="1" noAdjustHandles="1" noChangeArrowheads="1" noChangeShapeType="1" noTextEdit="1"/>
                  </p:cNvSpPr>
                  <p:nvPr/>
                </p:nvSpPr>
                <p:spPr>
                  <a:xfrm>
                    <a:off x="2721732" y="5393844"/>
                    <a:ext cx="941412" cy="388311"/>
                  </a:xfrm>
                  <a:prstGeom prst="rect">
                    <a:avLst/>
                  </a:prstGeom>
                  <a:blipFill>
                    <a:blip r:embed="rId3"/>
                    <a:stretch>
                      <a:fillRect/>
                    </a:stretch>
                  </a:blipFill>
                </p:spPr>
                <p:txBody>
                  <a:bodyPr/>
                  <a:lstStyle/>
                  <a:p>
                    <a:r>
                      <a:rPr lang="en-US">
                        <a:noFill/>
                      </a:rPr>
                      <a:t> </a:t>
                    </a:r>
                  </a:p>
                </p:txBody>
              </p:sp>
            </mc:Fallback>
          </mc:AlternateContent>
          <p:grpSp>
            <p:nvGrpSpPr>
              <p:cNvPr id="82" name="Group 81">
                <a:extLst>
                  <a:ext uri="{FF2B5EF4-FFF2-40B4-BE49-F238E27FC236}">
                    <a16:creationId xmlns:a16="http://schemas.microsoft.com/office/drawing/2014/main" id="{206E283A-DD0E-D6E6-7DC0-702D482784B3}"/>
                  </a:ext>
                </a:extLst>
              </p:cNvPr>
              <p:cNvGrpSpPr/>
              <p:nvPr/>
            </p:nvGrpSpPr>
            <p:grpSpPr>
              <a:xfrm>
                <a:off x="2120949" y="4541597"/>
                <a:ext cx="2463751" cy="1935403"/>
                <a:chOff x="2120949" y="4541597"/>
                <a:chExt cx="2463751" cy="1935403"/>
              </a:xfrm>
            </p:grpSpPr>
            <p:cxnSp>
              <p:nvCxnSpPr>
                <p:cNvPr id="69" name="Straight Arrow Connector 68">
                  <a:extLst>
                    <a:ext uri="{FF2B5EF4-FFF2-40B4-BE49-F238E27FC236}">
                      <a16:creationId xmlns:a16="http://schemas.microsoft.com/office/drawing/2014/main" id="{853CCC81-AC22-B777-B2BA-D3FF713CCC4E}"/>
                    </a:ext>
                  </a:extLst>
                </p:cNvPr>
                <p:cNvCxnSpPr>
                  <a:cxnSpLocks/>
                </p:cNvCxnSpPr>
                <p:nvPr/>
              </p:nvCxnSpPr>
              <p:spPr>
                <a:xfrm flipH="1" flipV="1">
                  <a:off x="3185282" y="5934075"/>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946ED978-CD29-1FA2-2467-B71399F0CBF2}"/>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01D4D060-C10A-CF8C-D20A-B208683F9C14}"/>
                    </a:ext>
                  </a:extLst>
                </p:cNvPr>
                <p:cNvGrpSpPr/>
                <p:nvPr/>
              </p:nvGrpSpPr>
              <p:grpSpPr>
                <a:xfrm>
                  <a:off x="2120949" y="5156200"/>
                  <a:ext cx="2463751" cy="777875"/>
                  <a:chOff x="2120949" y="5156200"/>
                  <a:chExt cx="2463751" cy="777875"/>
                </a:xfrm>
              </p:grpSpPr>
              <p:sp>
                <p:nvSpPr>
                  <p:cNvPr id="65" name="Frame 64">
                    <a:extLst>
                      <a:ext uri="{FF2B5EF4-FFF2-40B4-BE49-F238E27FC236}">
                        <a16:creationId xmlns:a16="http://schemas.microsoft.com/office/drawing/2014/main" id="{140C0B24-EE25-FE15-FF83-20B73AF445C7}"/>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73" name="Straight Arrow Connector 72">
                    <a:extLst>
                      <a:ext uri="{FF2B5EF4-FFF2-40B4-BE49-F238E27FC236}">
                        <a16:creationId xmlns:a16="http://schemas.microsoft.com/office/drawing/2014/main" id="{66BFE3A3-96D7-5246-7DD5-AB6A3313EB9E}"/>
                      </a:ext>
                    </a:extLst>
                  </p:cNvPr>
                  <p:cNvCxnSpPr>
                    <a:cxnSpLocks/>
                  </p:cNvCxnSpPr>
                  <p:nvPr/>
                </p:nvCxnSpPr>
                <p:spPr>
                  <a:xfrm>
                    <a:off x="2120949" y="5587999"/>
                    <a:ext cx="6007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170EB4A8-0205-E918-6FCE-F6CAE50C779C}"/>
                      </a:ext>
                    </a:extLst>
                  </p:cNvPr>
                  <p:cNvCxnSpPr>
                    <a:cxnSpLocks/>
                  </p:cNvCxnSpPr>
                  <p:nvPr/>
                </p:nvCxnSpPr>
                <p:spPr>
                  <a:xfrm>
                    <a:off x="3663144" y="5545137"/>
                    <a:ext cx="921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83" name="Group 82">
                <a:extLst>
                  <a:ext uri="{FF2B5EF4-FFF2-40B4-BE49-F238E27FC236}">
                    <a16:creationId xmlns:a16="http://schemas.microsoft.com/office/drawing/2014/main" id="{6A423E24-D6DA-CBFB-EE2A-7745F4989CBC}"/>
                  </a:ext>
                </a:extLst>
              </p:cNvPr>
              <p:cNvGrpSpPr/>
              <p:nvPr/>
            </p:nvGrpSpPr>
            <p:grpSpPr>
              <a:xfrm>
                <a:off x="4584700" y="4541597"/>
                <a:ext cx="1862968" cy="1935403"/>
                <a:chOff x="2721732" y="4541597"/>
                <a:chExt cx="1862968" cy="1935403"/>
              </a:xfrm>
            </p:grpSpPr>
            <p:cxnSp>
              <p:nvCxnSpPr>
                <p:cNvPr id="84" name="Straight Arrow Connector 83">
                  <a:extLst>
                    <a:ext uri="{FF2B5EF4-FFF2-40B4-BE49-F238E27FC236}">
                      <a16:creationId xmlns:a16="http://schemas.microsoft.com/office/drawing/2014/main" id="{ADDBA2D5-63AA-9592-E539-B8A64CF3BE59}"/>
                    </a:ext>
                  </a:extLst>
                </p:cNvPr>
                <p:cNvCxnSpPr>
                  <a:cxnSpLocks/>
                </p:cNvCxnSpPr>
                <p:nvPr/>
              </p:nvCxnSpPr>
              <p:spPr>
                <a:xfrm flipH="1" flipV="1">
                  <a:off x="3185282" y="5934075"/>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5E72D394-9695-7559-7D5C-4AFA0763EB59}"/>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86" name="Group 85">
                  <a:extLst>
                    <a:ext uri="{FF2B5EF4-FFF2-40B4-BE49-F238E27FC236}">
                      <a16:creationId xmlns:a16="http://schemas.microsoft.com/office/drawing/2014/main" id="{1F3B033A-E148-D2AB-4891-315E375ADC6A}"/>
                    </a:ext>
                  </a:extLst>
                </p:cNvPr>
                <p:cNvGrpSpPr/>
                <p:nvPr/>
              </p:nvGrpSpPr>
              <p:grpSpPr>
                <a:xfrm>
                  <a:off x="2721732" y="5156200"/>
                  <a:ext cx="1862968" cy="777875"/>
                  <a:chOff x="2721732" y="5156200"/>
                  <a:chExt cx="1862968" cy="777875"/>
                </a:xfrm>
              </p:grpSpPr>
              <p:sp>
                <p:nvSpPr>
                  <p:cNvPr id="87" name="Frame 86">
                    <a:extLst>
                      <a:ext uri="{FF2B5EF4-FFF2-40B4-BE49-F238E27FC236}">
                        <a16:creationId xmlns:a16="http://schemas.microsoft.com/office/drawing/2014/main" id="{1857DE3A-5CAA-4580-9CC9-A6B7ECCB282F}"/>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9" name="Straight Arrow Connector 88">
                    <a:extLst>
                      <a:ext uri="{FF2B5EF4-FFF2-40B4-BE49-F238E27FC236}">
                        <a16:creationId xmlns:a16="http://schemas.microsoft.com/office/drawing/2014/main" id="{6B641A2E-4DA5-6DF4-2D95-317864BA3D07}"/>
                      </a:ext>
                    </a:extLst>
                  </p:cNvPr>
                  <p:cNvCxnSpPr>
                    <a:cxnSpLocks/>
                  </p:cNvCxnSpPr>
                  <p:nvPr/>
                </p:nvCxnSpPr>
                <p:spPr>
                  <a:xfrm>
                    <a:off x="3663144" y="5545137"/>
                    <a:ext cx="921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90" name="Group 89">
                <a:extLst>
                  <a:ext uri="{FF2B5EF4-FFF2-40B4-BE49-F238E27FC236}">
                    <a16:creationId xmlns:a16="http://schemas.microsoft.com/office/drawing/2014/main" id="{6882C9E1-E9BF-CA7A-0566-61D2424AFE4C}"/>
                  </a:ext>
                </a:extLst>
              </p:cNvPr>
              <p:cNvGrpSpPr/>
              <p:nvPr/>
            </p:nvGrpSpPr>
            <p:grpSpPr>
              <a:xfrm>
                <a:off x="6433356" y="4553816"/>
                <a:ext cx="1862968" cy="1935403"/>
                <a:chOff x="2721732" y="4541597"/>
                <a:chExt cx="1862968" cy="1935403"/>
              </a:xfrm>
            </p:grpSpPr>
            <p:cxnSp>
              <p:nvCxnSpPr>
                <p:cNvPr id="91" name="Straight Arrow Connector 90">
                  <a:extLst>
                    <a:ext uri="{FF2B5EF4-FFF2-40B4-BE49-F238E27FC236}">
                      <a16:creationId xmlns:a16="http://schemas.microsoft.com/office/drawing/2014/main" id="{4969F889-221C-2DE1-104E-F2E447EC6361}"/>
                    </a:ext>
                  </a:extLst>
                </p:cNvPr>
                <p:cNvCxnSpPr>
                  <a:cxnSpLocks/>
                </p:cNvCxnSpPr>
                <p:nvPr/>
              </p:nvCxnSpPr>
              <p:spPr>
                <a:xfrm flipH="1" flipV="1">
                  <a:off x="3185282" y="5934075"/>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1A3F7D68-6558-570B-6AE9-0A4961D57EAD}"/>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317CB610-744B-5962-16D1-1324341A41CC}"/>
                    </a:ext>
                  </a:extLst>
                </p:cNvPr>
                <p:cNvGrpSpPr/>
                <p:nvPr/>
              </p:nvGrpSpPr>
              <p:grpSpPr>
                <a:xfrm>
                  <a:off x="2721732" y="5156200"/>
                  <a:ext cx="1862968" cy="777875"/>
                  <a:chOff x="2721732" y="5156200"/>
                  <a:chExt cx="1862968" cy="777875"/>
                </a:xfrm>
              </p:grpSpPr>
              <p:sp>
                <p:nvSpPr>
                  <p:cNvPr id="94" name="Frame 93">
                    <a:extLst>
                      <a:ext uri="{FF2B5EF4-FFF2-40B4-BE49-F238E27FC236}">
                        <a16:creationId xmlns:a16="http://schemas.microsoft.com/office/drawing/2014/main" id="{4CDF3C8D-AA26-03BC-44CF-69B52A80539A}"/>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95" name="Straight Arrow Connector 94">
                    <a:extLst>
                      <a:ext uri="{FF2B5EF4-FFF2-40B4-BE49-F238E27FC236}">
                        <a16:creationId xmlns:a16="http://schemas.microsoft.com/office/drawing/2014/main" id="{3FF7D481-5FF0-5AF3-3108-F4C7CEAA9464}"/>
                      </a:ext>
                    </a:extLst>
                  </p:cNvPr>
                  <p:cNvCxnSpPr>
                    <a:cxnSpLocks/>
                  </p:cNvCxnSpPr>
                  <p:nvPr/>
                </p:nvCxnSpPr>
                <p:spPr>
                  <a:xfrm>
                    <a:off x="3663144" y="5545137"/>
                    <a:ext cx="921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96" name="Group 95">
                <a:extLst>
                  <a:ext uri="{FF2B5EF4-FFF2-40B4-BE49-F238E27FC236}">
                    <a16:creationId xmlns:a16="http://schemas.microsoft.com/office/drawing/2014/main" id="{9D726E58-A124-F715-9D78-197BD6EFD9D2}"/>
                  </a:ext>
                </a:extLst>
              </p:cNvPr>
              <p:cNvGrpSpPr/>
              <p:nvPr/>
            </p:nvGrpSpPr>
            <p:grpSpPr>
              <a:xfrm>
                <a:off x="8289168" y="4527935"/>
                <a:ext cx="941412" cy="1935403"/>
                <a:chOff x="2721732" y="4541597"/>
                <a:chExt cx="941412" cy="1935403"/>
              </a:xfrm>
            </p:grpSpPr>
            <p:cxnSp>
              <p:nvCxnSpPr>
                <p:cNvPr id="97" name="Straight Arrow Connector 96">
                  <a:extLst>
                    <a:ext uri="{FF2B5EF4-FFF2-40B4-BE49-F238E27FC236}">
                      <a16:creationId xmlns:a16="http://schemas.microsoft.com/office/drawing/2014/main" id="{A671C3DD-7F34-A1BF-FE22-88812D67FA7E}"/>
                    </a:ext>
                  </a:extLst>
                </p:cNvPr>
                <p:cNvCxnSpPr>
                  <a:cxnSpLocks/>
                </p:cNvCxnSpPr>
                <p:nvPr/>
              </p:nvCxnSpPr>
              <p:spPr>
                <a:xfrm flipH="1" flipV="1">
                  <a:off x="3185282" y="5934075"/>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FC98FAE7-6846-1778-2209-0C9B8DA240DD}"/>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0" name="Frame 99">
                  <a:extLst>
                    <a:ext uri="{FF2B5EF4-FFF2-40B4-BE49-F238E27FC236}">
                      <a16:creationId xmlns:a16="http://schemas.microsoft.com/office/drawing/2014/main" id="{E52417DD-18B3-53E0-691A-8E703208586B}"/>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02" name="TextBox 101">
                    <a:extLst>
                      <a:ext uri="{FF2B5EF4-FFF2-40B4-BE49-F238E27FC236}">
                        <a16:creationId xmlns:a16="http://schemas.microsoft.com/office/drawing/2014/main" id="{782B1A66-46CF-5B49-6CD4-4F4AEFA6FF15}"/>
                      </a:ext>
                    </a:extLst>
                  </p:cNvPr>
                  <p:cNvSpPr txBox="1"/>
                  <p:nvPr/>
                </p:nvSpPr>
                <p:spPr>
                  <a:xfrm>
                    <a:off x="4575932" y="5345257"/>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m:t>
                                  </m:r>
                                </m:e>
                              </m:d>
                              <m:r>
                                <a:rPr lang="en-CA" b="0" i="1" smtClean="0">
                                  <a:latin typeface="Cambria Math" panose="02040503050406030204" pitchFamily="18" charset="0"/>
                                </a:rPr>
                                <m:t>&lt;2&gt;</m:t>
                              </m:r>
                            </m:sup>
                          </m:sSup>
                        </m:oMath>
                      </m:oMathPara>
                    </a14:m>
                    <a:endParaRPr lang="en-US" dirty="0"/>
                  </a:p>
                </p:txBody>
              </p:sp>
            </mc:Choice>
            <mc:Fallback xmlns="">
              <p:sp>
                <p:nvSpPr>
                  <p:cNvPr id="102" name="TextBox 101">
                    <a:extLst>
                      <a:ext uri="{FF2B5EF4-FFF2-40B4-BE49-F238E27FC236}">
                        <a16:creationId xmlns:a16="http://schemas.microsoft.com/office/drawing/2014/main" id="{782B1A66-46CF-5B49-6CD4-4F4AEFA6FF15}"/>
                      </a:ext>
                    </a:extLst>
                  </p:cNvPr>
                  <p:cNvSpPr txBox="1">
                    <a:spLocks noRot="1" noChangeAspect="1" noMove="1" noResize="1" noEditPoints="1" noAdjustHandles="1" noChangeArrowheads="1" noChangeShapeType="1" noTextEdit="1"/>
                  </p:cNvSpPr>
                  <p:nvPr/>
                </p:nvSpPr>
                <p:spPr>
                  <a:xfrm>
                    <a:off x="4575932" y="5345257"/>
                    <a:ext cx="941412" cy="38831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3" name="TextBox 102">
                    <a:extLst>
                      <a:ext uri="{FF2B5EF4-FFF2-40B4-BE49-F238E27FC236}">
                        <a16:creationId xmlns:a16="http://schemas.microsoft.com/office/drawing/2014/main" id="{5D3FF768-2B7A-67D4-A130-CF02A3CE6612}"/>
                      </a:ext>
                    </a:extLst>
                  </p:cNvPr>
                  <p:cNvSpPr txBox="1"/>
                  <p:nvPr/>
                </p:nvSpPr>
                <p:spPr>
                  <a:xfrm>
                    <a:off x="6438900" y="5382876"/>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m:t>
                                  </m:r>
                                </m:e>
                              </m:d>
                              <m:r>
                                <a:rPr lang="en-CA" b="0" i="1" smtClean="0">
                                  <a:latin typeface="Cambria Math" panose="02040503050406030204" pitchFamily="18" charset="0"/>
                                </a:rPr>
                                <m:t>&lt;3&gt;</m:t>
                              </m:r>
                            </m:sup>
                          </m:sSup>
                        </m:oMath>
                      </m:oMathPara>
                    </a14:m>
                    <a:endParaRPr lang="en-US" dirty="0"/>
                  </a:p>
                </p:txBody>
              </p:sp>
            </mc:Choice>
            <mc:Fallback xmlns="">
              <p:sp>
                <p:nvSpPr>
                  <p:cNvPr id="103" name="TextBox 102">
                    <a:extLst>
                      <a:ext uri="{FF2B5EF4-FFF2-40B4-BE49-F238E27FC236}">
                        <a16:creationId xmlns:a16="http://schemas.microsoft.com/office/drawing/2014/main" id="{5D3FF768-2B7A-67D4-A130-CF02A3CE6612}"/>
                      </a:ext>
                    </a:extLst>
                  </p:cNvPr>
                  <p:cNvSpPr txBox="1">
                    <a:spLocks noRot="1" noChangeAspect="1" noMove="1" noResize="1" noEditPoints="1" noAdjustHandles="1" noChangeArrowheads="1" noChangeShapeType="1" noTextEdit="1"/>
                  </p:cNvSpPr>
                  <p:nvPr/>
                </p:nvSpPr>
                <p:spPr>
                  <a:xfrm>
                    <a:off x="6438900" y="5382876"/>
                    <a:ext cx="941412" cy="38831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ED63634F-BD92-2BFC-84DD-3523A043CE93}"/>
                      </a:ext>
                    </a:extLst>
                  </p:cNvPr>
                  <p:cNvSpPr txBox="1"/>
                  <p:nvPr/>
                </p:nvSpPr>
                <p:spPr>
                  <a:xfrm>
                    <a:off x="8310636" y="5334483"/>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m:t>
                                  </m:r>
                                </m:e>
                              </m:d>
                              <m:r>
                                <a:rPr lang="en-CA" b="0" i="1" smtClean="0">
                                  <a:latin typeface="Cambria Math" panose="02040503050406030204" pitchFamily="18" charset="0"/>
                                </a:rPr>
                                <m:t>&lt;4&gt;</m:t>
                              </m:r>
                            </m:sup>
                          </m:sSup>
                        </m:oMath>
                      </m:oMathPara>
                    </a14:m>
                    <a:endParaRPr lang="en-US" dirty="0"/>
                  </a:p>
                </p:txBody>
              </p:sp>
            </mc:Choice>
            <mc:Fallback xmlns="">
              <p:sp>
                <p:nvSpPr>
                  <p:cNvPr id="104" name="TextBox 103">
                    <a:extLst>
                      <a:ext uri="{FF2B5EF4-FFF2-40B4-BE49-F238E27FC236}">
                        <a16:creationId xmlns:a16="http://schemas.microsoft.com/office/drawing/2014/main" id="{ED63634F-BD92-2BFC-84DD-3523A043CE93}"/>
                      </a:ext>
                    </a:extLst>
                  </p:cNvPr>
                  <p:cNvSpPr txBox="1">
                    <a:spLocks noRot="1" noChangeAspect="1" noMove="1" noResize="1" noEditPoints="1" noAdjustHandles="1" noChangeArrowheads="1" noChangeShapeType="1" noTextEdit="1"/>
                  </p:cNvSpPr>
                  <p:nvPr/>
                </p:nvSpPr>
                <p:spPr>
                  <a:xfrm>
                    <a:off x="8310636" y="5334483"/>
                    <a:ext cx="941412" cy="388311"/>
                  </a:xfrm>
                  <a:prstGeom prst="rect">
                    <a:avLst/>
                  </a:prstGeom>
                  <a:blipFill>
                    <a:blip r:embed="rId6"/>
                    <a:stretch>
                      <a:fillRect/>
                    </a:stretch>
                  </a:blipFill>
                </p:spPr>
                <p:txBody>
                  <a:bodyPr/>
                  <a:lstStyle/>
                  <a:p>
                    <a:r>
                      <a:rPr lang="en-US">
                        <a:noFill/>
                      </a:rPr>
                      <a:t> </a:t>
                    </a:r>
                  </a:p>
                </p:txBody>
              </p:sp>
            </mc:Fallback>
          </mc:AlternateContent>
        </p:grpSp>
        <p:grpSp>
          <p:nvGrpSpPr>
            <p:cNvPr id="106" name="Group 105">
              <a:extLst>
                <a:ext uri="{FF2B5EF4-FFF2-40B4-BE49-F238E27FC236}">
                  <a16:creationId xmlns:a16="http://schemas.microsoft.com/office/drawing/2014/main" id="{E8B0BA59-1AAD-01A3-B8F8-732842EEB216}"/>
                </a:ext>
              </a:extLst>
            </p:cNvPr>
            <p:cNvGrpSpPr/>
            <p:nvPr/>
          </p:nvGrpSpPr>
          <p:grpSpPr>
            <a:xfrm>
              <a:off x="2120949" y="3100917"/>
              <a:ext cx="7131099" cy="1418359"/>
              <a:chOff x="2120949" y="4527935"/>
              <a:chExt cx="7131099" cy="1418359"/>
            </a:xfrm>
          </p:grpSpPr>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518B78B9-DD35-D6CB-3B33-E58A3925275C}"/>
                      </a:ext>
                    </a:extLst>
                  </p:cNvPr>
                  <p:cNvSpPr txBox="1"/>
                  <p:nvPr/>
                </p:nvSpPr>
                <p:spPr>
                  <a:xfrm>
                    <a:off x="2721732" y="5393844"/>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2</m:t>
                                  </m:r>
                                </m:e>
                              </m:d>
                              <m:r>
                                <a:rPr lang="en-CA" b="0" i="1" smtClean="0">
                                  <a:latin typeface="Cambria Math" panose="02040503050406030204" pitchFamily="18" charset="0"/>
                                </a:rPr>
                                <m:t>&lt;1&gt;</m:t>
                              </m:r>
                            </m:sup>
                          </m:sSup>
                        </m:oMath>
                      </m:oMathPara>
                    </a14:m>
                    <a:endParaRPr lang="en-US" dirty="0"/>
                  </a:p>
                </p:txBody>
              </p:sp>
            </mc:Choice>
            <mc:Fallback xmlns="">
              <p:sp>
                <p:nvSpPr>
                  <p:cNvPr id="107" name="TextBox 106">
                    <a:extLst>
                      <a:ext uri="{FF2B5EF4-FFF2-40B4-BE49-F238E27FC236}">
                        <a16:creationId xmlns:a16="http://schemas.microsoft.com/office/drawing/2014/main" id="{518B78B9-DD35-D6CB-3B33-E58A3925275C}"/>
                      </a:ext>
                    </a:extLst>
                  </p:cNvPr>
                  <p:cNvSpPr txBox="1">
                    <a:spLocks noRot="1" noChangeAspect="1" noMove="1" noResize="1" noEditPoints="1" noAdjustHandles="1" noChangeArrowheads="1" noChangeShapeType="1" noTextEdit="1"/>
                  </p:cNvSpPr>
                  <p:nvPr/>
                </p:nvSpPr>
                <p:spPr>
                  <a:xfrm>
                    <a:off x="2721732" y="5393844"/>
                    <a:ext cx="941412" cy="388311"/>
                  </a:xfrm>
                  <a:prstGeom prst="rect">
                    <a:avLst/>
                  </a:prstGeom>
                  <a:blipFill>
                    <a:blip r:embed="rId7"/>
                    <a:stretch>
                      <a:fillRect/>
                    </a:stretch>
                  </a:blipFill>
                </p:spPr>
                <p:txBody>
                  <a:bodyPr/>
                  <a:lstStyle/>
                  <a:p>
                    <a:r>
                      <a:rPr lang="en-US">
                        <a:noFill/>
                      </a:rPr>
                      <a:t> </a:t>
                    </a:r>
                  </a:p>
                </p:txBody>
              </p:sp>
            </mc:Fallback>
          </mc:AlternateContent>
          <p:grpSp>
            <p:nvGrpSpPr>
              <p:cNvPr id="108" name="Group 107">
                <a:extLst>
                  <a:ext uri="{FF2B5EF4-FFF2-40B4-BE49-F238E27FC236}">
                    <a16:creationId xmlns:a16="http://schemas.microsoft.com/office/drawing/2014/main" id="{B8272C96-0A5B-15CD-6808-6C15F6AE9CF8}"/>
                  </a:ext>
                </a:extLst>
              </p:cNvPr>
              <p:cNvGrpSpPr/>
              <p:nvPr/>
            </p:nvGrpSpPr>
            <p:grpSpPr>
              <a:xfrm>
                <a:off x="2120949" y="4541597"/>
                <a:ext cx="2463751" cy="1392478"/>
                <a:chOff x="2120949" y="4541597"/>
                <a:chExt cx="2463751" cy="1392478"/>
              </a:xfrm>
            </p:grpSpPr>
            <p:cxnSp>
              <p:nvCxnSpPr>
                <p:cNvPr id="129" name="Straight Arrow Connector 128">
                  <a:extLst>
                    <a:ext uri="{FF2B5EF4-FFF2-40B4-BE49-F238E27FC236}">
                      <a16:creationId xmlns:a16="http://schemas.microsoft.com/office/drawing/2014/main" id="{07CD2344-36D1-0868-EFF0-F5ADADF4899A}"/>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30" name="Group 129">
                  <a:extLst>
                    <a:ext uri="{FF2B5EF4-FFF2-40B4-BE49-F238E27FC236}">
                      <a16:creationId xmlns:a16="http://schemas.microsoft.com/office/drawing/2014/main" id="{FD7FBC23-A7AA-8961-2BF6-B8EFA0DC7C07}"/>
                    </a:ext>
                  </a:extLst>
                </p:cNvPr>
                <p:cNvGrpSpPr/>
                <p:nvPr/>
              </p:nvGrpSpPr>
              <p:grpSpPr>
                <a:xfrm>
                  <a:off x="2120949" y="5156200"/>
                  <a:ext cx="2463751" cy="777875"/>
                  <a:chOff x="2120949" y="5156200"/>
                  <a:chExt cx="2463751" cy="777875"/>
                </a:xfrm>
              </p:grpSpPr>
              <p:sp>
                <p:nvSpPr>
                  <p:cNvPr id="131" name="Frame 130">
                    <a:extLst>
                      <a:ext uri="{FF2B5EF4-FFF2-40B4-BE49-F238E27FC236}">
                        <a16:creationId xmlns:a16="http://schemas.microsoft.com/office/drawing/2014/main" id="{9DE29BC1-4AC9-AF38-8D72-82C5DD509F19}"/>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2" name="Straight Arrow Connector 131">
                    <a:extLst>
                      <a:ext uri="{FF2B5EF4-FFF2-40B4-BE49-F238E27FC236}">
                        <a16:creationId xmlns:a16="http://schemas.microsoft.com/office/drawing/2014/main" id="{B2048132-5B12-8556-3861-06EC9C151815}"/>
                      </a:ext>
                    </a:extLst>
                  </p:cNvPr>
                  <p:cNvCxnSpPr>
                    <a:cxnSpLocks/>
                  </p:cNvCxnSpPr>
                  <p:nvPr/>
                </p:nvCxnSpPr>
                <p:spPr>
                  <a:xfrm>
                    <a:off x="2120949" y="5587999"/>
                    <a:ext cx="6007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83633A64-DD00-8AE9-987F-0F2432B82975}"/>
                      </a:ext>
                    </a:extLst>
                  </p:cNvPr>
                  <p:cNvCxnSpPr>
                    <a:cxnSpLocks/>
                  </p:cNvCxnSpPr>
                  <p:nvPr/>
                </p:nvCxnSpPr>
                <p:spPr>
                  <a:xfrm>
                    <a:off x="3663144" y="5545137"/>
                    <a:ext cx="921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109" name="Group 108">
                <a:extLst>
                  <a:ext uri="{FF2B5EF4-FFF2-40B4-BE49-F238E27FC236}">
                    <a16:creationId xmlns:a16="http://schemas.microsoft.com/office/drawing/2014/main" id="{F21780CC-9D7D-E130-30C6-652083DD7156}"/>
                  </a:ext>
                </a:extLst>
              </p:cNvPr>
              <p:cNvGrpSpPr/>
              <p:nvPr/>
            </p:nvGrpSpPr>
            <p:grpSpPr>
              <a:xfrm>
                <a:off x="4584700" y="4541597"/>
                <a:ext cx="1862968" cy="1392478"/>
                <a:chOff x="2721732" y="4541597"/>
                <a:chExt cx="1862968" cy="1392478"/>
              </a:xfrm>
            </p:grpSpPr>
            <p:cxnSp>
              <p:nvCxnSpPr>
                <p:cNvPr id="124" name="Straight Arrow Connector 123">
                  <a:extLst>
                    <a:ext uri="{FF2B5EF4-FFF2-40B4-BE49-F238E27FC236}">
                      <a16:creationId xmlns:a16="http://schemas.microsoft.com/office/drawing/2014/main" id="{029CCA41-8FD6-C54D-609D-140DE00EB6AD}"/>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5" name="Group 124">
                  <a:extLst>
                    <a:ext uri="{FF2B5EF4-FFF2-40B4-BE49-F238E27FC236}">
                      <a16:creationId xmlns:a16="http://schemas.microsoft.com/office/drawing/2014/main" id="{F383B5FB-420E-C137-EB16-806092701F6A}"/>
                    </a:ext>
                  </a:extLst>
                </p:cNvPr>
                <p:cNvGrpSpPr/>
                <p:nvPr/>
              </p:nvGrpSpPr>
              <p:grpSpPr>
                <a:xfrm>
                  <a:off x="2721732" y="5156200"/>
                  <a:ext cx="1862968" cy="777875"/>
                  <a:chOff x="2721732" y="5156200"/>
                  <a:chExt cx="1862968" cy="777875"/>
                </a:xfrm>
              </p:grpSpPr>
              <p:sp>
                <p:nvSpPr>
                  <p:cNvPr id="126" name="Frame 125">
                    <a:extLst>
                      <a:ext uri="{FF2B5EF4-FFF2-40B4-BE49-F238E27FC236}">
                        <a16:creationId xmlns:a16="http://schemas.microsoft.com/office/drawing/2014/main" id="{EDEA8717-4886-B0EB-EFCB-D0B454B1449F}"/>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7" name="Straight Arrow Connector 126">
                    <a:extLst>
                      <a:ext uri="{FF2B5EF4-FFF2-40B4-BE49-F238E27FC236}">
                        <a16:creationId xmlns:a16="http://schemas.microsoft.com/office/drawing/2014/main" id="{097F2E0A-321E-085B-FA17-D236558502D1}"/>
                      </a:ext>
                    </a:extLst>
                  </p:cNvPr>
                  <p:cNvCxnSpPr>
                    <a:cxnSpLocks/>
                  </p:cNvCxnSpPr>
                  <p:nvPr/>
                </p:nvCxnSpPr>
                <p:spPr>
                  <a:xfrm>
                    <a:off x="3663144" y="5545137"/>
                    <a:ext cx="921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110" name="Group 109">
                <a:extLst>
                  <a:ext uri="{FF2B5EF4-FFF2-40B4-BE49-F238E27FC236}">
                    <a16:creationId xmlns:a16="http://schemas.microsoft.com/office/drawing/2014/main" id="{7A052F60-A61A-2E2B-2DCC-28CC4938FB5A}"/>
                  </a:ext>
                </a:extLst>
              </p:cNvPr>
              <p:cNvGrpSpPr/>
              <p:nvPr/>
            </p:nvGrpSpPr>
            <p:grpSpPr>
              <a:xfrm>
                <a:off x="6433356" y="4553816"/>
                <a:ext cx="1862968" cy="1392478"/>
                <a:chOff x="2721732" y="4541597"/>
                <a:chExt cx="1862968" cy="1392478"/>
              </a:xfrm>
            </p:grpSpPr>
            <p:cxnSp>
              <p:nvCxnSpPr>
                <p:cNvPr id="119" name="Straight Arrow Connector 118">
                  <a:extLst>
                    <a:ext uri="{FF2B5EF4-FFF2-40B4-BE49-F238E27FC236}">
                      <a16:creationId xmlns:a16="http://schemas.microsoft.com/office/drawing/2014/main" id="{9C38642A-19ED-D910-56D5-8B8E3B6E081E}"/>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20" name="Group 119">
                  <a:extLst>
                    <a:ext uri="{FF2B5EF4-FFF2-40B4-BE49-F238E27FC236}">
                      <a16:creationId xmlns:a16="http://schemas.microsoft.com/office/drawing/2014/main" id="{08625011-117D-880F-7ED5-BF2DA73B7943}"/>
                    </a:ext>
                  </a:extLst>
                </p:cNvPr>
                <p:cNvGrpSpPr/>
                <p:nvPr/>
              </p:nvGrpSpPr>
              <p:grpSpPr>
                <a:xfrm>
                  <a:off x="2721732" y="5156200"/>
                  <a:ext cx="1862968" cy="777875"/>
                  <a:chOff x="2721732" y="5156200"/>
                  <a:chExt cx="1862968" cy="777875"/>
                </a:xfrm>
              </p:grpSpPr>
              <p:sp>
                <p:nvSpPr>
                  <p:cNvPr id="121" name="Frame 120">
                    <a:extLst>
                      <a:ext uri="{FF2B5EF4-FFF2-40B4-BE49-F238E27FC236}">
                        <a16:creationId xmlns:a16="http://schemas.microsoft.com/office/drawing/2014/main" id="{219DACB8-D434-9207-EE65-A1B40C7ACCB1}"/>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22" name="Straight Arrow Connector 121">
                    <a:extLst>
                      <a:ext uri="{FF2B5EF4-FFF2-40B4-BE49-F238E27FC236}">
                        <a16:creationId xmlns:a16="http://schemas.microsoft.com/office/drawing/2014/main" id="{202FCBD9-7CD8-EA8D-FAC5-2546638BFCCB}"/>
                      </a:ext>
                    </a:extLst>
                  </p:cNvPr>
                  <p:cNvCxnSpPr>
                    <a:cxnSpLocks/>
                  </p:cNvCxnSpPr>
                  <p:nvPr/>
                </p:nvCxnSpPr>
                <p:spPr>
                  <a:xfrm>
                    <a:off x="3663144" y="5545137"/>
                    <a:ext cx="921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111" name="Group 110">
                <a:extLst>
                  <a:ext uri="{FF2B5EF4-FFF2-40B4-BE49-F238E27FC236}">
                    <a16:creationId xmlns:a16="http://schemas.microsoft.com/office/drawing/2014/main" id="{439C13EC-E16D-EBF1-4913-3AB9295A12C9}"/>
                  </a:ext>
                </a:extLst>
              </p:cNvPr>
              <p:cNvGrpSpPr/>
              <p:nvPr/>
            </p:nvGrpSpPr>
            <p:grpSpPr>
              <a:xfrm>
                <a:off x="8289168" y="4527935"/>
                <a:ext cx="941412" cy="1392478"/>
                <a:chOff x="2721732" y="4541597"/>
                <a:chExt cx="941412" cy="1392478"/>
              </a:xfrm>
            </p:grpSpPr>
            <p:cxnSp>
              <p:nvCxnSpPr>
                <p:cNvPr id="116" name="Straight Arrow Connector 115">
                  <a:extLst>
                    <a:ext uri="{FF2B5EF4-FFF2-40B4-BE49-F238E27FC236}">
                      <a16:creationId xmlns:a16="http://schemas.microsoft.com/office/drawing/2014/main" id="{F0C9D4C3-790A-B226-0B2F-AF4DB0DE3304}"/>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7" name="Frame 116">
                  <a:extLst>
                    <a:ext uri="{FF2B5EF4-FFF2-40B4-BE49-F238E27FC236}">
                      <a16:creationId xmlns:a16="http://schemas.microsoft.com/office/drawing/2014/main" id="{B5922462-4935-046D-FCBA-61A4B74197F5}"/>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612F721B-8316-4E19-ED0F-BFF9564450E6}"/>
                      </a:ext>
                    </a:extLst>
                  </p:cNvPr>
                  <p:cNvSpPr txBox="1"/>
                  <p:nvPr/>
                </p:nvSpPr>
                <p:spPr>
                  <a:xfrm>
                    <a:off x="4575932" y="5345257"/>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2</m:t>
                                  </m:r>
                                </m:e>
                              </m:d>
                              <m:r>
                                <a:rPr lang="en-CA" b="0" i="1" smtClean="0">
                                  <a:latin typeface="Cambria Math" panose="02040503050406030204" pitchFamily="18" charset="0"/>
                                </a:rPr>
                                <m:t>&lt;2&gt;</m:t>
                              </m:r>
                            </m:sup>
                          </m:sSup>
                        </m:oMath>
                      </m:oMathPara>
                    </a14:m>
                    <a:endParaRPr lang="en-US" dirty="0"/>
                  </a:p>
                </p:txBody>
              </p:sp>
            </mc:Choice>
            <mc:Fallback xmlns="">
              <p:sp>
                <p:nvSpPr>
                  <p:cNvPr id="112" name="TextBox 111">
                    <a:extLst>
                      <a:ext uri="{FF2B5EF4-FFF2-40B4-BE49-F238E27FC236}">
                        <a16:creationId xmlns:a16="http://schemas.microsoft.com/office/drawing/2014/main" id="{612F721B-8316-4E19-ED0F-BFF9564450E6}"/>
                      </a:ext>
                    </a:extLst>
                  </p:cNvPr>
                  <p:cNvSpPr txBox="1">
                    <a:spLocks noRot="1" noChangeAspect="1" noMove="1" noResize="1" noEditPoints="1" noAdjustHandles="1" noChangeArrowheads="1" noChangeShapeType="1" noTextEdit="1"/>
                  </p:cNvSpPr>
                  <p:nvPr/>
                </p:nvSpPr>
                <p:spPr>
                  <a:xfrm>
                    <a:off x="4575932" y="5345257"/>
                    <a:ext cx="941412" cy="38831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2C6CCFF3-CC46-1D9A-E5A0-5F7DF5709744}"/>
                      </a:ext>
                    </a:extLst>
                  </p:cNvPr>
                  <p:cNvSpPr txBox="1"/>
                  <p:nvPr/>
                </p:nvSpPr>
                <p:spPr>
                  <a:xfrm>
                    <a:off x="6438900" y="5382876"/>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2</m:t>
                                  </m:r>
                                </m:e>
                              </m:d>
                              <m:r>
                                <a:rPr lang="en-CA" b="0" i="1" smtClean="0">
                                  <a:latin typeface="Cambria Math" panose="02040503050406030204" pitchFamily="18" charset="0"/>
                                </a:rPr>
                                <m:t>&lt;3&gt;</m:t>
                              </m:r>
                            </m:sup>
                          </m:sSup>
                        </m:oMath>
                      </m:oMathPara>
                    </a14:m>
                    <a:endParaRPr lang="en-US" dirty="0"/>
                  </a:p>
                </p:txBody>
              </p:sp>
            </mc:Choice>
            <mc:Fallback xmlns="">
              <p:sp>
                <p:nvSpPr>
                  <p:cNvPr id="113" name="TextBox 112">
                    <a:extLst>
                      <a:ext uri="{FF2B5EF4-FFF2-40B4-BE49-F238E27FC236}">
                        <a16:creationId xmlns:a16="http://schemas.microsoft.com/office/drawing/2014/main" id="{2C6CCFF3-CC46-1D9A-E5A0-5F7DF5709744}"/>
                      </a:ext>
                    </a:extLst>
                  </p:cNvPr>
                  <p:cNvSpPr txBox="1">
                    <a:spLocks noRot="1" noChangeAspect="1" noMove="1" noResize="1" noEditPoints="1" noAdjustHandles="1" noChangeArrowheads="1" noChangeShapeType="1" noTextEdit="1"/>
                  </p:cNvSpPr>
                  <p:nvPr/>
                </p:nvSpPr>
                <p:spPr>
                  <a:xfrm>
                    <a:off x="6438900" y="5382876"/>
                    <a:ext cx="941412" cy="388311"/>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8D5A94EE-FEBA-ECF4-7FCD-8CCD97FF374A}"/>
                      </a:ext>
                    </a:extLst>
                  </p:cNvPr>
                  <p:cNvSpPr txBox="1"/>
                  <p:nvPr/>
                </p:nvSpPr>
                <p:spPr>
                  <a:xfrm>
                    <a:off x="8310636" y="5334483"/>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2</m:t>
                                  </m:r>
                                </m:e>
                              </m:d>
                              <m:r>
                                <a:rPr lang="en-CA" b="0" i="1" smtClean="0">
                                  <a:latin typeface="Cambria Math" panose="02040503050406030204" pitchFamily="18" charset="0"/>
                                </a:rPr>
                                <m:t>&lt;4&gt;</m:t>
                              </m:r>
                            </m:sup>
                          </m:sSup>
                        </m:oMath>
                      </m:oMathPara>
                    </a14:m>
                    <a:endParaRPr lang="en-US" dirty="0"/>
                  </a:p>
                </p:txBody>
              </p:sp>
            </mc:Choice>
            <mc:Fallback xmlns="">
              <p:sp>
                <p:nvSpPr>
                  <p:cNvPr id="114" name="TextBox 113">
                    <a:extLst>
                      <a:ext uri="{FF2B5EF4-FFF2-40B4-BE49-F238E27FC236}">
                        <a16:creationId xmlns:a16="http://schemas.microsoft.com/office/drawing/2014/main" id="{8D5A94EE-FEBA-ECF4-7FCD-8CCD97FF374A}"/>
                      </a:ext>
                    </a:extLst>
                  </p:cNvPr>
                  <p:cNvSpPr txBox="1">
                    <a:spLocks noRot="1" noChangeAspect="1" noMove="1" noResize="1" noEditPoints="1" noAdjustHandles="1" noChangeArrowheads="1" noChangeShapeType="1" noTextEdit="1"/>
                  </p:cNvSpPr>
                  <p:nvPr/>
                </p:nvSpPr>
                <p:spPr>
                  <a:xfrm>
                    <a:off x="8310636" y="5334483"/>
                    <a:ext cx="941412" cy="388311"/>
                  </a:xfrm>
                  <a:prstGeom prst="rect">
                    <a:avLst/>
                  </a:prstGeom>
                  <a:blipFill>
                    <a:blip r:embed="rId10"/>
                    <a:stretch>
                      <a:fillRect/>
                    </a:stretch>
                  </a:blipFill>
                </p:spPr>
                <p:txBody>
                  <a:bodyPr/>
                  <a:lstStyle/>
                  <a:p>
                    <a:r>
                      <a:rPr lang="en-US">
                        <a:noFill/>
                      </a:rPr>
                      <a:t> </a:t>
                    </a:r>
                  </a:p>
                </p:txBody>
              </p:sp>
            </mc:Fallback>
          </mc:AlternateContent>
        </p:grpSp>
        <p:grpSp>
          <p:nvGrpSpPr>
            <p:cNvPr id="134" name="Group 133">
              <a:extLst>
                <a:ext uri="{FF2B5EF4-FFF2-40B4-BE49-F238E27FC236}">
                  <a16:creationId xmlns:a16="http://schemas.microsoft.com/office/drawing/2014/main" id="{02D3562A-6C52-6830-8DFD-9E350C042B61}"/>
                </a:ext>
              </a:extLst>
            </p:cNvPr>
            <p:cNvGrpSpPr/>
            <p:nvPr/>
          </p:nvGrpSpPr>
          <p:grpSpPr>
            <a:xfrm>
              <a:off x="2095549" y="1716617"/>
              <a:ext cx="7131099" cy="1418359"/>
              <a:chOff x="2120949" y="4527935"/>
              <a:chExt cx="7131099" cy="1418359"/>
            </a:xfrm>
          </p:grpSpPr>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355E17A2-2940-486A-4370-24CD7D796863}"/>
                      </a:ext>
                    </a:extLst>
                  </p:cNvPr>
                  <p:cNvSpPr txBox="1"/>
                  <p:nvPr/>
                </p:nvSpPr>
                <p:spPr>
                  <a:xfrm>
                    <a:off x="2721732" y="5393844"/>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3</m:t>
                                  </m:r>
                                </m:e>
                              </m:d>
                              <m:r>
                                <a:rPr lang="en-CA" b="0" i="1" smtClean="0">
                                  <a:latin typeface="Cambria Math" panose="02040503050406030204" pitchFamily="18" charset="0"/>
                                </a:rPr>
                                <m:t>&lt;1&gt;</m:t>
                              </m:r>
                            </m:sup>
                          </m:sSup>
                        </m:oMath>
                      </m:oMathPara>
                    </a14:m>
                    <a:endParaRPr lang="en-US" dirty="0"/>
                  </a:p>
                </p:txBody>
              </p:sp>
            </mc:Choice>
            <mc:Fallback xmlns="">
              <p:sp>
                <p:nvSpPr>
                  <p:cNvPr id="135" name="TextBox 134">
                    <a:extLst>
                      <a:ext uri="{FF2B5EF4-FFF2-40B4-BE49-F238E27FC236}">
                        <a16:creationId xmlns:a16="http://schemas.microsoft.com/office/drawing/2014/main" id="{355E17A2-2940-486A-4370-24CD7D796863}"/>
                      </a:ext>
                    </a:extLst>
                  </p:cNvPr>
                  <p:cNvSpPr txBox="1">
                    <a:spLocks noRot="1" noChangeAspect="1" noMove="1" noResize="1" noEditPoints="1" noAdjustHandles="1" noChangeArrowheads="1" noChangeShapeType="1" noTextEdit="1"/>
                  </p:cNvSpPr>
                  <p:nvPr/>
                </p:nvSpPr>
                <p:spPr>
                  <a:xfrm>
                    <a:off x="2721732" y="5393844"/>
                    <a:ext cx="941412" cy="388311"/>
                  </a:xfrm>
                  <a:prstGeom prst="rect">
                    <a:avLst/>
                  </a:prstGeom>
                  <a:blipFill>
                    <a:blip r:embed="rId11"/>
                    <a:stretch>
                      <a:fillRect/>
                    </a:stretch>
                  </a:blipFill>
                </p:spPr>
                <p:txBody>
                  <a:bodyPr/>
                  <a:lstStyle/>
                  <a:p>
                    <a:r>
                      <a:rPr lang="en-US">
                        <a:noFill/>
                      </a:rPr>
                      <a:t> </a:t>
                    </a:r>
                  </a:p>
                </p:txBody>
              </p:sp>
            </mc:Fallback>
          </mc:AlternateContent>
          <p:grpSp>
            <p:nvGrpSpPr>
              <p:cNvPr id="136" name="Group 135">
                <a:extLst>
                  <a:ext uri="{FF2B5EF4-FFF2-40B4-BE49-F238E27FC236}">
                    <a16:creationId xmlns:a16="http://schemas.microsoft.com/office/drawing/2014/main" id="{82EE366F-6D47-7F10-44F7-B4761645694F}"/>
                  </a:ext>
                </a:extLst>
              </p:cNvPr>
              <p:cNvGrpSpPr/>
              <p:nvPr/>
            </p:nvGrpSpPr>
            <p:grpSpPr>
              <a:xfrm>
                <a:off x="2120949" y="4541597"/>
                <a:ext cx="2463751" cy="1392478"/>
                <a:chOff x="2120949" y="4541597"/>
                <a:chExt cx="2463751" cy="1392478"/>
              </a:xfrm>
            </p:grpSpPr>
            <p:cxnSp>
              <p:nvCxnSpPr>
                <p:cNvPr id="153" name="Straight Arrow Connector 152">
                  <a:extLst>
                    <a:ext uri="{FF2B5EF4-FFF2-40B4-BE49-F238E27FC236}">
                      <a16:creationId xmlns:a16="http://schemas.microsoft.com/office/drawing/2014/main" id="{DB7961B5-5795-F181-1E90-E6B58964599C}"/>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54" name="Group 153">
                  <a:extLst>
                    <a:ext uri="{FF2B5EF4-FFF2-40B4-BE49-F238E27FC236}">
                      <a16:creationId xmlns:a16="http://schemas.microsoft.com/office/drawing/2014/main" id="{6556F887-1F92-7D9A-175C-2EFED2F92AF8}"/>
                    </a:ext>
                  </a:extLst>
                </p:cNvPr>
                <p:cNvGrpSpPr/>
                <p:nvPr/>
              </p:nvGrpSpPr>
              <p:grpSpPr>
                <a:xfrm>
                  <a:off x="2120949" y="5156200"/>
                  <a:ext cx="2463751" cy="777875"/>
                  <a:chOff x="2120949" y="5156200"/>
                  <a:chExt cx="2463751" cy="777875"/>
                </a:xfrm>
              </p:grpSpPr>
              <p:sp>
                <p:nvSpPr>
                  <p:cNvPr id="155" name="Frame 154">
                    <a:extLst>
                      <a:ext uri="{FF2B5EF4-FFF2-40B4-BE49-F238E27FC236}">
                        <a16:creationId xmlns:a16="http://schemas.microsoft.com/office/drawing/2014/main" id="{9FD9CC83-D104-6C4F-9EAC-2158EA742560}"/>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6" name="Straight Arrow Connector 155">
                    <a:extLst>
                      <a:ext uri="{FF2B5EF4-FFF2-40B4-BE49-F238E27FC236}">
                        <a16:creationId xmlns:a16="http://schemas.microsoft.com/office/drawing/2014/main" id="{20B1FEA4-F29C-60CB-B842-802459FC7215}"/>
                      </a:ext>
                    </a:extLst>
                  </p:cNvPr>
                  <p:cNvCxnSpPr>
                    <a:cxnSpLocks/>
                  </p:cNvCxnSpPr>
                  <p:nvPr/>
                </p:nvCxnSpPr>
                <p:spPr>
                  <a:xfrm>
                    <a:off x="2120949" y="5587999"/>
                    <a:ext cx="6007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27679B76-0814-0718-8936-A9AB9501054B}"/>
                      </a:ext>
                    </a:extLst>
                  </p:cNvPr>
                  <p:cNvCxnSpPr>
                    <a:cxnSpLocks/>
                  </p:cNvCxnSpPr>
                  <p:nvPr/>
                </p:nvCxnSpPr>
                <p:spPr>
                  <a:xfrm>
                    <a:off x="3663144" y="5545137"/>
                    <a:ext cx="921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137" name="Group 136">
                <a:extLst>
                  <a:ext uri="{FF2B5EF4-FFF2-40B4-BE49-F238E27FC236}">
                    <a16:creationId xmlns:a16="http://schemas.microsoft.com/office/drawing/2014/main" id="{F57E20A6-4B63-FBED-58BC-0A5028E466A9}"/>
                  </a:ext>
                </a:extLst>
              </p:cNvPr>
              <p:cNvGrpSpPr/>
              <p:nvPr/>
            </p:nvGrpSpPr>
            <p:grpSpPr>
              <a:xfrm>
                <a:off x="4584700" y="4541597"/>
                <a:ext cx="1862968" cy="1392478"/>
                <a:chOff x="2721732" y="4541597"/>
                <a:chExt cx="1862968" cy="1392478"/>
              </a:xfrm>
            </p:grpSpPr>
            <p:cxnSp>
              <p:nvCxnSpPr>
                <p:cNvPr id="149" name="Straight Arrow Connector 148">
                  <a:extLst>
                    <a:ext uri="{FF2B5EF4-FFF2-40B4-BE49-F238E27FC236}">
                      <a16:creationId xmlns:a16="http://schemas.microsoft.com/office/drawing/2014/main" id="{4D2BECB1-FBB4-6C28-3BE2-FC5FDD81962C}"/>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50" name="Group 149">
                  <a:extLst>
                    <a:ext uri="{FF2B5EF4-FFF2-40B4-BE49-F238E27FC236}">
                      <a16:creationId xmlns:a16="http://schemas.microsoft.com/office/drawing/2014/main" id="{3683B404-D18F-E68F-0FAD-316776C8CA76}"/>
                    </a:ext>
                  </a:extLst>
                </p:cNvPr>
                <p:cNvGrpSpPr/>
                <p:nvPr/>
              </p:nvGrpSpPr>
              <p:grpSpPr>
                <a:xfrm>
                  <a:off x="2721732" y="5156200"/>
                  <a:ext cx="1862968" cy="777875"/>
                  <a:chOff x="2721732" y="5156200"/>
                  <a:chExt cx="1862968" cy="777875"/>
                </a:xfrm>
              </p:grpSpPr>
              <p:sp>
                <p:nvSpPr>
                  <p:cNvPr id="151" name="Frame 150">
                    <a:extLst>
                      <a:ext uri="{FF2B5EF4-FFF2-40B4-BE49-F238E27FC236}">
                        <a16:creationId xmlns:a16="http://schemas.microsoft.com/office/drawing/2014/main" id="{E83CE7D6-36C9-0DEA-651D-16274DDD07D1}"/>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52" name="Straight Arrow Connector 151">
                    <a:extLst>
                      <a:ext uri="{FF2B5EF4-FFF2-40B4-BE49-F238E27FC236}">
                        <a16:creationId xmlns:a16="http://schemas.microsoft.com/office/drawing/2014/main" id="{457AC73C-EDCF-1CF3-1BF0-E51C84B40C89}"/>
                      </a:ext>
                    </a:extLst>
                  </p:cNvPr>
                  <p:cNvCxnSpPr>
                    <a:cxnSpLocks/>
                  </p:cNvCxnSpPr>
                  <p:nvPr/>
                </p:nvCxnSpPr>
                <p:spPr>
                  <a:xfrm>
                    <a:off x="3663144" y="5545137"/>
                    <a:ext cx="921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138" name="Group 137">
                <a:extLst>
                  <a:ext uri="{FF2B5EF4-FFF2-40B4-BE49-F238E27FC236}">
                    <a16:creationId xmlns:a16="http://schemas.microsoft.com/office/drawing/2014/main" id="{ACB2CB4A-F224-9B24-98E0-8567A64FDA42}"/>
                  </a:ext>
                </a:extLst>
              </p:cNvPr>
              <p:cNvGrpSpPr/>
              <p:nvPr/>
            </p:nvGrpSpPr>
            <p:grpSpPr>
              <a:xfrm>
                <a:off x="6433356" y="4553816"/>
                <a:ext cx="1862968" cy="1392478"/>
                <a:chOff x="2721732" y="4541597"/>
                <a:chExt cx="1862968" cy="1392478"/>
              </a:xfrm>
            </p:grpSpPr>
            <p:cxnSp>
              <p:nvCxnSpPr>
                <p:cNvPr id="145" name="Straight Arrow Connector 144">
                  <a:extLst>
                    <a:ext uri="{FF2B5EF4-FFF2-40B4-BE49-F238E27FC236}">
                      <a16:creationId xmlns:a16="http://schemas.microsoft.com/office/drawing/2014/main" id="{95764F1E-A0E6-A6DA-3422-96759E0FCEDA}"/>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46" name="Group 145">
                  <a:extLst>
                    <a:ext uri="{FF2B5EF4-FFF2-40B4-BE49-F238E27FC236}">
                      <a16:creationId xmlns:a16="http://schemas.microsoft.com/office/drawing/2014/main" id="{3A9B0A61-2369-6FBE-B8E6-27DDA069914D}"/>
                    </a:ext>
                  </a:extLst>
                </p:cNvPr>
                <p:cNvGrpSpPr/>
                <p:nvPr/>
              </p:nvGrpSpPr>
              <p:grpSpPr>
                <a:xfrm>
                  <a:off x="2721732" y="5156200"/>
                  <a:ext cx="1862968" cy="777875"/>
                  <a:chOff x="2721732" y="5156200"/>
                  <a:chExt cx="1862968" cy="777875"/>
                </a:xfrm>
              </p:grpSpPr>
              <p:sp>
                <p:nvSpPr>
                  <p:cNvPr id="147" name="Frame 146">
                    <a:extLst>
                      <a:ext uri="{FF2B5EF4-FFF2-40B4-BE49-F238E27FC236}">
                        <a16:creationId xmlns:a16="http://schemas.microsoft.com/office/drawing/2014/main" id="{BF30DF1A-CAE4-C1A4-3031-038CB4D0BD8F}"/>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48" name="Straight Arrow Connector 147">
                    <a:extLst>
                      <a:ext uri="{FF2B5EF4-FFF2-40B4-BE49-F238E27FC236}">
                        <a16:creationId xmlns:a16="http://schemas.microsoft.com/office/drawing/2014/main" id="{018CF41C-E462-0590-CD37-3A76483C96C8}"/>
                      </a:ext>
                    </a:extLst>
                  </p:cNvPr>
                  <p:cNvCxnSpPr>
                    <a:cxnSpLocks/>
                  </p:cNvCxnSpPr>
                  <p:nvPr/>
                </p:nvCxnSpPr>
                <p:spPr>
                  <a:xfrm>
                    <a:off x="3663144" y="5545137"/>
                    <a:ext cx="92155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p:nvGrpSpPr>
              <p:cNvPr id="139" name="Group 138">
                <a:extLst>
                  <a:ext uri="{FF2B5EF4-FFF2-40B4-BE49-F238E27FC236}">
                    <a16:creationId xmlns:a16="http://schemas.microsoft.com/office/drawing/2014/main" id="{FD0CBC9C-A66E-4D49-F2A9-1588BF1F4980}"/>
                  </a:ext>
                </a:extLst>
              </p:cNvPr>
              <p:cNvGrpSpPr/>
              <p:nvPr/>
            </p:nvGrpSpPr>
            <p:grpSpPr>
              <a:xfrm>
                <a:off x="8289168" y="4527935"/>
                <a:ext cx="941412" cy="1392478"/>
                <a:chOff x="2721732" y="4541597"/>
                <a:chExt cx="941412" cy="1392478"/>
              </a:xfrm>
            </p:grpSpPr>
            <p:cxnSp>
              <p:nvCxnSpPr>
                <p:cNvPr id="143" name="Straight Arrow Connector 142">
                  <a:extLst>
                    <a:ext uri="{FF2B5EF4-FFF2-40B4-BE49-F238E27FC236}">
                      <a16:creationId xmlns:a16="http://schemas.microsoft.com/office/drawing/2014/main" id="{7F488A74-C597-41D0-E534-4C4B0DC4838A}"/>
                    </a:ext>
                  </a:extLst>
                </p:cNvPr>
                <p:cNvCxnSpPr>
                  <a:cxnSpLocks/>
                </p:cNvCxnSpPr>
                <p:nvPr/>
              </p:nvCxnSpPr>
              <p:spPr>
                <a:xfrm flipH="1" flipV="1">
                  <a:off x="3178126" y="4541597"/>
                  <a:ext cx="7156" cy="5429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44" name="Frame 143">
                  <a:extLst>
                    <a:ext uri="{FF2B5EF4-FFF2-40B4-BE49-F238E27FC236}">
                      <a16:creationId xmlns:a16="http://schemas.microsoft.com/office/drawing/2014/main" id="{7F589D38-3674-B582-4A1A-EA7C06E11641}"/>
                    </a:ext>
                  </a:extLst>
                </p:cNvPr>
                <p:cNvSpPr/>
                <p:nvPr/>
              </p:nvSpPr>
              <p:spPr>
                <a:xfrm>
                  <a:off x="2721732" y="5156200"/>
                  <a:ext cx="941412" cy="777875"/>
                </a:xfrm>
                <a:prstGeom prst="frame">
                  <a:avLst>
                    <a:gd name="adj1" fmla="val 514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87EBD949-2916-1533-D3AD-5D167DD154BA}"/>
                      </a:ext>
                    </a:extLst>
                  </p:cNvPr>
                  <p:cNvSpPr txBox="1"/>
                  <p:nvPr/>
                </p:nvSpPr>
                <p:spPr>
                  <a:xfrm>
                    <a:off x="4575932" y="5345257"/>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3</m:t>
                                  </m:r>
                                </m:e>
                              </m:d>
                              <m:r>
                                <a:rPr lang="en-CA" b="0" i="1" smtClean="0">
                                  <a:latin typeface="Cambria Math" panose="02040503050406030204" pitchFamily="18" charset="0"/>
                                </a:rPr>
                                <m:t>&lt;2&gt;</m:t>
                              </m:r>
                            </m:sup>
                          </m:sSup>
                        </m:oMath>
                      </m:oMathPara>
                    </a14:m>
                    <a:endParaRPr lang="en-US" dirty="0"/>
                  </a:p>
                </p:txBody>
              </p:sp>
            </mc:Choice>
            <mc:Fallback xmlns="">
              <p:sp>
                <p:nvSpPr>
                  <p:cNvPr id="140" name="TextBox 139">
                    <a:extLst>
                      <a:ext uri="{FF2B5EF4-FFF2-40B4-BE49-F238E27FC236}">
                        <a16:creationId xmlns:a16="http://schemas.microsoft.com/office/drawing/2014/main" id="{87EBD949-2916-1533-D3AD-5D167DD154BA}"/>
                      </a:ext>
                    </a:extLst>
                  </p:cNvPr>
                  <p:cNvSpPr txBox="1">
                    <a:spLocks noRot="1" noChangeAspect="1" noMove="1" noResize="1" noEditPoints="1" noAdjustHandles="1" noChangeArrowheads="1" noChangeShapeType="1" noTextEdit="1"/>
                  </p:cNvSpPr>
                  <p:nvPr/>
                </p:nvSpPr>
                <p:spPr>
                  <a:xfrm>
                    <a:off x="4575932" y="5345257"/>
                    <a:ext cx="941412" cy="388311"/>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3EB4BAD0-1C8D-AE12-D536-057DCB790EDF}"/>
                      </a:ext>
                    </a:extLst>
                  </p:cNvPr>
                  <p:cNvSpPr txBox="1"/>
                  <p:nvPr/>
                </p:nvSpPr>
                <p:spPr>
                  <a:xfrm>
                    <a:off x="6438900" y="5382876"/>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3</m:t>
                                  </m:r>
                                </m:e>
                              </m:d>
                              <m:r>
                                <a:rPr lang="en-CA" b="0" i="1" smtClean="0">
                                  <a:latin typeface="Cambria Math" panose="02040503050406030204" pitchFamily="18" charset="0"/>
                                </a:rPr>
                                <m:t>&lt;3&gt;</m:t>
                              </m:r>
                            </m:sup>
                          </m:sSup>
                        </m:oMath>
                      </m:oMathPara>
                    </a14:m>
                    <a:endParaRPr lang="en-US" dirty="0"/>
                  </a:p>
                </p:txBody>
              </p:sp>
            </mc:Choice>
            <mc:Fallback xmlns="">
              <p:sp>
                <p:nvSpPr>
                  <p:cNvPr id="141" name="TextBox 140">
                    <a:extLst>
                      <a:ext uri="{FF2B5EF4-FFF2-40B4-BE49-F238E27FC236}">
                        <a16:creationId xmlns:a16="http://schemas.microsoft.com/office/drawing/2014/main" id="{3EB4BAD0-1C8D-AE12-D536-057DCB790EDF}"/>
                      </a:ext>
                    </a:extLst>
                  </p:cNvPr>
                  <p:cNvSpPr txBox="1">
                    <a:spLocks noRot="1" noChangeAspect="1" noMove="1" noResize="1" noEditPoints="1" noAdjustHandles="1" noChangeArrowheads="1" noChangeShapeType="1" noTextEdit="1"/>
                  </p:cNvSpPr>
                  <p:nvPr/>
                </p:nvSpPr>
                <p:spPr>
                  <a:xfrm>
                    <a:off x="6438900" y="5382876"/>
                    <a:ext cx="941412" cy="38831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1D504B1A-8888-D9B0-6707-A9CAD3C0BD00}"/>
                      </a:ext>
                    </a:extLst>
                  </p:cNvPr>
                  <p:cNvSpPr txBox="1"/>
                  <p:nvPr/>
                </p:nvSpPr>
                <p:spPr>
                  <a:xfrm>
                    <a:off x="8310636" y="5334483"/>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3</m:t>
                                  </m:r>
                                </m:e>
                              </m:d>
                              <m:r>
                                <a:rPr lang="en-CA" b="0" i="1" smtClean="0">
                                  <a:latin typeface="Cambria Math" panose="02040503050406030204" pitchFamily="18" charset="0"/>
                                </a:rPr>
                                <m:t>&lt;4&gt;</m:t>
                              </m:r>
                            </m:sup>
                          </m:sSup>
                        </m:oMath>
                      </m:oMathPara>
                    </a14:m>
                    <a:endParaRPr lang="en-US" dirty="0"/>
                  </a:p>
                </p:txBody>
              </p:sp>
            </mc:Choice>
            <mc:Fallback xmlns="">
              <p:sp>
                <p:nvSpPr>
                  <p:cNvPr id="142" name="TextBox 141">
                    <a:extLst>
                      <a:ext uri="{FF2B5EF4-FFF2-40B4-BE49-F238E27FC236}">
                        <a16:creationId xmlns:a16="http://schemas.microsoft.com/office/drawing/2014/main" id="{1D504B1A-8888-D9B0-6707-A9CAD3C0BD00}"/>
                      </a:ext>
                    </a:extLst>
                  </p:cNvPr>
                  <p:cNvSpPr txBox="1">
                    <a:spLocks noRot="1" noChangeAspect="1" noMove="1" noResize="1" noEditPoints="1" noAdjustHandles="1" noChangeArrowheads="1" noChangeShapeType="1" noTextEdit="1"/>
                  </p:cNvSpPr>
                  <p:nvPr/>
                </p:nvSpPr>
                <p:spPr>
                  <a:xfrm>
                    <a:off x="8310636" y="5334483"/>
                    <a:ext cx="941412" cy="388311"/>
                  </a:xfrm>
                  <a:prstGeom prst="rect">
                    <a:avLst/>
                  </a:prstGeom>
                  <a:blipFill>
                    <a:blip r:embed="rId14"/>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58" name="TextBox 157">
                  <a:extLst>
                    <a:ext uri="{FF2B5EF4-FFF2-40B4-BE49-F238E27FC236}">
                      <a16:creationId xmlns:a16="http://schemas.microsoft.com/office/drawing/2014/main" id="{2F6BA113-E717-0379-F2A8-634EBF802A56}"/>
                    </a:ext>
                  </a:extLst>
                </p:cNvPr>
                <p:cNvSpPr txBox="1"/>
                <p:nvPr/>
              </p:nvSpPr>
              <p:spPr>
                <a:xfrm>
                  <a:off x="1134232" y="5431944"/>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m:t>
                                </m:r>
                              </m:e>
                            </m:d>
                            <m:r>
                              <a:rPr lang="en-CA" b="0" i="1" smtClean="0">
                                <a:latin typeface="Cambria Math" panose="02040503050406030204" pitchFamily="18" charset="0"/>
                              </a:rPr>
                              <m:t>&lt;0&gt;</m:t>
                            </m:r>
                          </m:sup>
                        </m:sSup>
                      </m:oMath>
                    </m:oMathPara>
                  </a14:m>
                  <a:endParaRPr lang="en-US" dirty="0"/>
                </a:p>
              </p:txBody>
            </p:sp>
          </mc:Choice>
          <mc:Fallback xmlns="">
            <p:sp>
              <p:nvSpPr>
                <p:cNvPr id="158" name="TextBox 157">
                  <a:extLst>
                    <a:ext uri="{FF2B5EF4-FFF2-40B4-BE49-F238E27FC236}">
                      <a16:creationId xmlns:a16="http://schemas.microsoft.com/office/drawing/2014/main" id="{2F6BA113-E717-0379-F2A8-634EBF802A56}"/>
                    </a:ext>
                  </a:extLst>
                </p:cNvPr>
                <p:cNvSpPr txBox="1">
                  <a:spLocks noRot="1" noChangeAspect="1" noMove="1" noResize="1" noEditPoints="1" noAdjustHandles="1" noChangeArrowheads="1" noChangeShapeType="1" noTextEdit="1"/>
                </p:cNvSpPr>
                <p:nvPr/>
              </p:nvSpPr>
              <p:spPr>
                <a:xfrm>
                  <a:off x="1134232" y="5431944"/>
                  <a:ext cx="941412" cy="388311"/>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a:extLst>
                    <a:ext uri="{FF2B5EF4-FFF2-40B4-BE49-F238E27FC236}">
                      <a16:creationId xmlns:a16="http://schemas.microsoft.com/office/drawing/2014/main" id="{FCAE0E00-CF08-CA65-2795-9C99E16B876A}"/>
                    </a:ext>
                  </a:extLst>
                </p:cNvPr>
                <p:cNvSpPr txBox="1"/>
                <p:nvPr/>
              </p:nvSpPr>
              <p:spPr>
                <a:xfrm>
                  <a:off x="1235832" y="4009544"/>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2</m:t>
                                </m:r>
                              </m:e>
                            </m:d>
                            <m:r>
                              <a:rPr lang="en-CA" b="0" i="1" smtClean="0">
                                <a:latin typeface="Cambria Math" panose="02040503050406030204" pitchFamily="18" charset="0"/>
                              </a:rPr>
                              <m:t>&lt;0&gt;</m:t>
                            </m:r>
                          </m:sup>
                        </m:sSup>
                      </m:oMath>
                    </m:oMathPara>
                  </a14:m>
                  <a:endParaRPr lang="en-US" dirty="0"/>
                </a:p>
              </p:txBody>
            </p:sp>
          </mc:Choice>
          <mc:Fallback xmlns="">
            <p:sp>
              <p:nvSpPr>
                <p:cNvPr id="159" name="TextBox 158">
                  <a:extLst>
                    <a:ext uri="{FF2B5EF4-FFF2-40B4-BE49-F238E27FC236}">
                      <a16:creationId xmlns:a16="http://schemas.microsoft.com/office/drawing/2014/main" id="{FCAE0E00-CF08-CA65-2795-9C99E16B876A}"/>
                    </a:ext>
                  </a:extLst>
                </p:cNvPr>
                <p:cNvSpPr txBox="1">
                  <a:spLocks noRot="1" noChangeAspect="1" noMove="1" noResize="1" noEditPoints="1" noAdjustHandles="1" noChangeArrowheads="1" noChangeShapeType="1" noTextEdit="1"/>
                </p:cNvSpPr>
                <p:nvPr/>
              </p:nvSpPr>
              <p:spPr>
                <a:xfrm>
                  <a:off x="1235832" y="4009544"/>
                  <a:ext cx="941412" cy="388311"/>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a:extLst>
                    <a:ext uri="{FF2B5EF4-FFF2-40B4-BE49-F238E27FC236}">
                      <a16:creationId xmlns:a16="http://schemas.microsoft.com/office/drawing/2014/main" id="{BCE5C641-C168-ED6C-2E4F-E8D72588D041}"/>
                    </a:ext>
                  </a:extLst>
                </p:cNvPr>
                <p:cNvSpPr txBox="1"/>
                <p:nvPr/>
              </p:nvSpPr>
              <p:spPr>
                <a:xfrm>
                  <a:off x="1170440" y="2625244"/>
                  <a:ext cx="941412" cy="3883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3</m:t>
                                </m:r>
                              </m:e>
                            </m:d>
                            <m:r>
                              <a:rPr lang="en-CA" b="0" i="1" smtClean="0">
                                <a:latin typeface="Cambria Math" panose="02040503050406030204" pitchFamily="18" charset="0"/>
                              </a:rPr>
                              <m:t>&lt;0&gt;</m:t>
                            </m:r>
                          </m:sup>
                        </m:sSup>
                      </m:oMath>
                    </m:oMathPara>
                  </a14:m>
                  <a:endParaRPr lang="en-US" dirty="0"/>
                </a:p>
              </p:txBody>
            </p:sp>
          </mc:Choice>
          <mc:Fallback xmlns="">
            <p:sp>
              <p:nvSpPr>
                <p:cNvPr id="160" name="TextBox 159">
                  <a:extLst>
                    <a:ext uri="{FF2B5EF4-FFF2-40B4-BE49-F238E27FC236}">
                      <a16:creationId xmlns:a16="http://schemas.microsoft.com/office/drawing/2014/main" id="{BCE5C641-C168-ED6C-2E4F-E8D72588D041}"/>
                    </a:ext>
                  </a:extLst>
                </p:cNvPr>
                <p:cNvSpPr txBox="1">
                  <a:spLocks noRot="1" noChangeAspect="1" noMove="1" noResize="1" noEditPoints="1" noAdjustHandles="1" noChangeArrowheads="1" noChangeShapeType="1" noTextEdit="1"/>
                </p:cNvSpPr>
                <p:nvPr/>
              </p:nvSpPr>
              <p:spPr>
                <a:xfrm>
                  <a:off x="1170440" y="2625244"/>
                  <a:ext cx="941412" cy="388311"/>
                </a:xfrm>
                <a:prstGeom prst="rect">
                  <a:avLst/>
                </a:prstGeom>
                <a:blipFill>
                  <a:blip r:embed="rId17"/>
                  <a:stretch>
                    <a:fillRect/>
                  </a:stretch>
                </a:blipFill>
              </p:spPr>
              <p:txBody>
                <a:bodyPr/>
                <a:lstStyle/>
                <a:p>
                  <a:r>
                    <a:rPr lang="en-US">
                      <a:noFill/>
                    </a:rPr>
                    <a:t> </a:t>
                  </a:r>
                </a:p>
              </p:txBody>
            </p:sp>
          </mc:Fallback>
        </mc:AlternateContent>
        <p:grpSp>
          <p:nvGrpSpPr>
            <p:cNvPr id="165" name="Group 164">
              <a:extLst>
                <a:ext uri="{FF2B5EF4-FFF2-40B4-BE49-F238E27FC236}">
                  <a16:creationId xmlns:a16="http://schemas.microsoft.com/office/drawing/2014/main" id="{848C2F99-D1B9-6776-4414-909EA8AC9FDB}"/>
                </a:ext>
              </a:extLst>
            </p:cNvPr>
            <p:cNvGrpSpPr/>
            <p:nvPr/>
          </p:nvGrpSpPr>
          <p:grpSpPr>
            <a:xfrm>
              <a:off x="2874132" y="6451118"/>
              <a:ext cx="6404728" cy="432832"/>
              <a:chOff x="2874132" y="6451118"/>
              <a:chExt cx="6404728" cy="432832"/>
            </a:xfrm>
          </p:grpSpPr>
          <mc:AlternateContent xmlns:mc="http://schemas.openxmlformats.org/markup-compatibility/2006" xmlns:a14="http://schemas.microsoft.com/office/drawing/2010/main">
            <mc:Choice Requires="a14">
              <p:sp>
                <p:nvSpPr>
                  <p:cNvPr id="161" name="TextBox 160">
                    <a:extLst>
                      <a:ext uri="{FF2B5EF4-FFF2-40B4-BE49-F238E27FC236}">
                        <a16:creationId xmlns:a16="http://schemas.microsoft.com/office/drawing/2014/main" id="{7B162BAF-2244-C713-FFF7-1F7D17D7D216}"/>
                      </a:ext>
                    </a:extLst>
                  </p:cNvPr>
                  <p:cNvSpPr txBox="1"/>
                  <p:nvPr/>
                </p:nvSpPr>
                <p:spPr>
                  <a:xfrm>
                    <a:off x="2874132" y="6489218"/>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&lt;1&gt;</m:t>
                              </m:r>
                            </m:sup>
                          </m:sSup>
                        </m:oMath>
                      </m:oMathPara>
                    </a14:m>
                    <a:endParaRPr lang="en-US" dirty="0"/>
                  </a:p>
                </p:txBody>
              </p:sp>
            </mc:Choice>
            <mc:Fallback xmlns="">
              <p:sp>
                <p:nvSpPr>
                  <p:cNvPr id="161" name="TextBox 160">
                    <a:extLst>
                      <a:ext uri="{FF2B5EF4-FFF2-40B4-BE49-F238E27FC236}">
                        <a16:creationId xmlns:a16="http://schemas.microsoft.com/office/drawing/2014/main" id="{7B162BAF-2244-C713-FFF7-1F7D17D7D216}"/>
                      </a:ext>
                    </a:extLst>
                  </p:cNvPr>
                  <p:cNvSpPr txBox="1">
                    <a:spLocks noRot="1" noChangeAspect="1" noMove="1" noResize="1" noEditPoints="1" noAdjustHandles="1" noChangeArrowheads="1" noChangeShapeType="1" noTextEdit="1"/>
                  </p:cNvSpPr>
                  <p:nvPr/>
                </p:nvSpPr>
                <p:spPr>
                  <a:xfrm>
                    <a:off x="2874132" y="6489218"/>
                    <a:ext cx="727828"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A28341EB-3F9E-CA5F-0D9A-76E03949BAAE}"/>
                      </a:ext>
                    </a:extLst>
                  </p:cNvPr>
                  <p:cNvSpPr txBox="1"/>
                  <p:nvPr/>
                </p:nvSpPr>
                <p:spPr>
                  <a:xfrm>
                    <a:off x="4791832" y="6514618"/>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&lt;2&gt;</m:t>
                              </m:r>
                            </m:sup>
                          </m:sSup>
                        </m:oMath>
                      </m:oMathPara>
                    </a14:m>
                    <a:endParaRPr lang="en-US" dirty="0"/>
                  </a:p>
                </p:txBody>
              </p:sp>
            </mc:Choice>
            <mc:Fallback xmlns="">
              <p:sp>
                <p:nvSpPr>
                  <p:cNvPr id="162" name="TextBox 161">
                    <a:extLst>
                      <a:ext uri="{FF2B5EF4-FFF2-40B4-BE49-F238E27FC236}">
                        <a16:creationId xmlns:a16="http://schemas.microsoft.com/office/drawing/2014/main" id="{A28341EB-3F9E-CA5F-0D9A-76E03949BAAE}"/>
                      </a:ext>
                    </a:extLst>
                  </p:cNvPr>
                  <p:cNvSpPr txBox="1">
                    <a:spLocks noRot="1" noChangeAspect="1" noMove="1" noResize="1" noEditPoints="1" noAdjustHandles="1" noChangeArrowheads="1" noChangeShapeType="1" noTextEdit="1"/>
                  </p:cNvSpPr>
                  <p:nvPr/>
                </p:nvSpPr>
                <p:spPr>
                  <a:xfrm>
                    <a:off x="4791832" y="6514618"/>
                    <a:ext cx="727828"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a:extLst>
                      <a:ext uri="{FF2B5EF4-FFF2-40B4-BE49-F238E27FC236}">
                        <a16:creationId xmlns:a16="http://schemas.microsoft.com/office/drawing/2014/main" id="{8AC9F389-F353-02CE-5032-55D85C220BBC}"/>
                      </a:ext>
                    </a:extLst>
                  </p:cNvPr>
                  <p:cNvSpPr txBox="1"/>
                  <p:nvPr/>
                </p:nvSpPr>
                <p:spPr>
                  <a:xfrm>
                    <a:off x="6671432" y="6476518"/>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&lt;3&gt;</m:t>
                              </m:r>
                            </m:sup>
                          </m:sSup>
                        </m:oMath>
                      </m:oMathPara>
                    </a14:m>
                    <a:endParaRPr lang="en-US" dirty="0"/>
                  </a:p>
                </p:txBody>
              </p:sp>
            </mc:Choice>
            <mc:Fallback xmlns="">
              <p:sp>
                <p:nvSpPr>
                  <p:cNvPr id="163" name="TextBox 162">
                    <a:extLst>
                      <a:ext uri="{FF2B5EF4-FFF2-40B4-BE49-F238E27FC236}">
                        <a16:creationId xmlns:a16="http://schemas.microsoft.com/office/drawing/2014/main" id="{8AC9F389-F353-02CE-5032-55D85C220BBC}"/>
                      </a:ext>
                    </a:extLst>
                  </p:cNvPr>
                  <p:cNvSpPr txBox="1">
                    <a:spLocks noRot="1" noChangeAspect="1" noMove="1" noResize="1" noEditPoints="1" noAdjustHandles="1" noChangeArrowheads="1" noChangeShapeType="1" noTextEdit="1"/>
                  </p:cNvSpPr>
                  <p:nvPr/>
                </p:nvSpPr>
                <p:spPr>
                  <a:xfrm>
                    <a:off x="6671432" y="6476518"/>
                    <a:ext cx="727828"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a:extLst>
                      <a:ext uri="{FF2B5EF4-FFF2-40B4-BE49-F238E27FC236}">
                        <a16:creationId xmlns:a16="http://schemas.microsoft.com/office/drawing/2014/main" id="{2F3A23AD-9457-1D35-7C57-1F50055DFB64}"/>
                      </a:ext>
                    </a:extLst>
                  </p:cNvPr>
                  <p:cNvSpPr txBox="1"/>
                  <p:nvPr/>
                </p:nvSpPr>
                <p:spPr>
                  <a:xfrm>
                    <a:off x="8551032" y="6451118"/>
                    <a:ext cx="72782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&lt;4&gt;</m:t>
                              </m:r>
                            </m:sup>
                          </m:sSup>
                        </m:oMath>
                      </m:oMathPara>
                    </a14:m>
                    <a:endParaRPr lang="en-US" dirty="0"/>
                  </a:p>
                </p:txBody>
              </p:sp>
            </mc:Choice>
            <mc:Fallback xmlns="">
              <p:sp>
                <p:nvSpPr>
                  <p:cNvPr id="164" name="TextBox 163">
                    <a:extLst>
                      <a:ext uri="{FF2B5EF4-FFF2-40B4-BE49-F238E27FC236}">
                        <a16:creationId xmlns:a16="http://schemas.microsoft.com/office/drawing/2014/main" id="{2F3A23AD-9457-1D35-7C57-1F50055DFB64}"/>
                      </a:ext>
                    </a:extLst>
                  </p:cNvPr>
                  <p:cNvSpPr txBox="1">
                    <a:spLocks noRot="1" noChangeAspect="1" noMove="1" noResize="1" noEditPoints="1" noAdjustHandles="1" noChangeArrowheads="1" noChangeShapeType="1" noTextEdit="1"/>
                  </p:cNvSpPr>
                  <p:nvPr/>
                </p:nvSpPr>
                <p:spPr>
                  <a:xfrm>
                    <a:off x="8551032" y="6451118"/>
                    <a:ext cx="727828" cy="369332"/>
                  </a:xfrm>
                  <a:prstGeom prst="rect">
                    <a:avLst/>
                  </a:prstGeom>
                  <a:blipFill>
                    <a:blip r:embed="rId21"/>
                    <a:stretch>
                      <a:fillRect/>
                    </a:stretch>
                  </a:blipFill>
                </p:spPr>
                <p:txBody>
                  <a:bodyPr/>
                  <a:lstStyle/>
                  <a:p>
                    <a:r>
                      <a:rPr lang="en-US">
                        <a:noFill/>
                      </a:rPr>
                      <a:t> </a:t>
                    </a:r>
                  </a:p>
                </p:txBody>
              </p:sp>
            </mc:Fallback>
          </mc:AlternateContent>
        </p:grpSp>
        <p:grpSp>
          <p:nvGrpSpPr>
            <p:cNvPr id="166" name="Group 165">
              <a:extLst>
                <a:ext uri="{FF2B5EF4-FFF2-40B4-BE49-F238E27FC236}">
                  <a16:creationId xmlns:a16="http://schemas.microsoft.com/office/drawing/2014/main" id="{14997CAC-9B13-C590-5F32-DDEF54B9ECEC}"/>
                </a:ext>
              </a:extLst>
            </p:cNvPr>
            <p:cNvGrpSpPr/>
            <p:nvPr/>
          </p:nvGrpSpPr>
          <p:grpSpPr>
            <a:xfrm>
              <a:off x="2721732" y="1332057"/>
              <a:ext cx="6409793" cy="432832"/>
              <a:chOff x="2874132" y="6451118"/>
              <a:chExt cx="6409793" cy="432832"/>
            </a:xfrm>
          </p:grpSpPr>
          <mc:AlternateContent xmlns:mc="http://schemas.openxmlformats.org/markup-compatibility/2006" xmlns:a14="http://schemas.microsoft.com/office/drawing/2010/main">
            <mc:Choice Requires="a14">
              <p:sp>
                <p:nvSpPr>
                  <p:cNvPr id="167" name="TextBox 166">
                    <a:extLst>
                      <a:ext uri="{FF2B5EF4-FFF2-40B4-BE49-F238E27FC236}">
                        <a16:creationId xmlns:a16="http://schemas.microsoft.com/office/drawing/2014/main" id="{72F2F654-2F4E-4A01-A388-F6F55F0B251F}"/>
                      </a:ext>
                    </a:extLst>
                  </p:cNvPr>
                  <p:cNvSpPr txBox="1"/>
                  <p:nvPr/>
                </p:nvSpPr>
                <p:spPr>
                  <a:xfrm>
                    <a:off x="2874132" y="6489218"/>
                    <a:ext cx="732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&lt;1&gt;</m:t>
                              </m:r>
                            </m:sup>
                          </m:sSup>
                        </m:oMath>
                      </m:oMathPara>
                    </a14:m>
                    <a:endParaRPr lang="en-US" dirty="0"/>
                  </a:p>
                </p:txBody>
              </p:sp>
            </mc:Choice>
            <mc:Fallback xmlns="">
              <p:sp>
                <p:nvSpPr>
                  <p:cNvPr id="167" name="TextBox 166">
                    <a:extLst>
                      <a:ext uri="{FF2B5EF4-FFF2-40B4-BE49-F238E27FC236}">
                        <a16:creationId xmlns:a16="http://schemas.microsoft.com/office/drawing/2014/main" id="{72F2F654-2F4E-4A01-A388-F6F55F0B251F}"/>
                      </a:ext>
                    </a:extLst>
                  </p:cNvPr>
                  <p:cNvSpPr txBox="1">
                    <a:spLocks noRot="1" noChangeAspect="1" noMove="1" noResize="1" noEditPoints="1" noAdjustHandles="1" noChangeArrowheads="1" noChangeShapeType="1" noTextEdit="1"/>
                  </p:cNvSpPr>
                  <p:nvPr/>
                </p:nvSpPr>
                <p:spPr>
                  <a:xfrm>
                    <a:off x="2874132" y="6489218"/>
                    <a:ext cx="732893" cy="369332"/>
                  </a:xfrm>
                  <a:prstGeom prst="rect">
                    <a:avLst/>
                  </a:prstGeom>
                  <a:blipFill>
                    <a:blip r:embed="rId22"/>
                    <a:stretch>
                      <a:fillRect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8" name="TextBox 167">
                    <a:extLst>
                      <a:ext uri="{FF2B5EF4-FFF2-40B4-BE49-F238E27FC236}">
                        <a16:creationId xmlns:a16="http://schemas.microsoft.com/office/drawing/2014/main" id="{300EE12D-B922-0651-0BCB-7380B3037303}"/>
                      </a:ext>
                    </a:extLst>
                  </p:cNvPr>
                  <p:cNvSpPr txBox="1"/>
                  <p:nvPr/>
                </p:nvSpPr>
                <p:spPr>
                  <a:xfrm>
                    <a:off x="4791832" y="6514618"/>
                    <a:ext cx="732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&lt;2&gt;</m:t>
                              </m:r>
                            </m:sup>
                          </m:sSup>
                        </m:oMath>
                      </m:oMathPara>
                    </a14:m>
                    <a:endParaRPr lang="en-US" dirty="0"/>
                  </a:p>
                </p:txBody>
              </p:sp>
            </mc:Choice>
            <mc:Fallback xmlns="">
              <p:sp>
                <p:nvSpPr>
                  <p:cNvPr id="168" name="TextBox 167">
                    <a:extLst>
                      <a:ext uri="{FF2B5EF4-FFF2-40B4-BE49-F238E27FC236}">
                        <a16:creationId xmlns:a16="http://schemas.microsoft.com/office/drawing/2014/main" id="{300EE12D-B922-0651-0BCB-7380B3037303}"/>
                      </a:ext>
                    </a:extLst>
                  </p:cNvPr>
                  <p:cNvSpPr txBox="1">
                    <a:spLocks noRot="1" noChangeAspect="1" noMove="1" noResize="1" noEditPoints="1" noAdjustHandles="1" noChangeArrowheads="1" noChangeShapeType="1" noTextEdit="1"/>
                  </p:cNvSpPr>
                  <p:nvPr/>
                </p:nvSpPr>
                <p:spPr>
                  <a:xfrm>
                    <a:off x="4791832" y="6514618"/>
                    <a:ext cx="732893" cy="369332"/>
                  </a:xfrm>
                  <a:prstGeom prst="rect">
                    <a:avLst/>
                  </a:prstGeom>
                  <a:blipFill>
                    <a:blip r:embed="rId23"/>
                    <a:stretch>
                      <a:fillRect b="-2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D198DF4E-93ED-D9F6-FFC2-4BF90639014A}"/>
                      </a:ext>
                    </a:extLst>
                  </p:cNvPr>
                  <p:cNvSpPr txBox="1"/>
                  <p:nvPr/>
                </p:nvSpPr>
                <p:spPr>
                  <a:xfrm>
                    <a:off x="6671432" y="6476518"/>
                    <a:ext cx="732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&lt;3&gt;</m:t>
                              </m:r>
                            </m:sup>
                          </m:sSup>
                        </m:oMath>
                      </m:oMathPara>
                    </a14:m>
                    <a:endParaRPr lang="en-US" dirty="0"/>
                  </a:p>
                </p:txBody>
              </p:sp>
            </mc:Choice>
            <mc:Fallback xmlns="">
              <p:sp>
                <p:nvSpPr>
                  <p:cNvPr id="169" name="TextBox 168">
                    <a:extLst>
                      <a:ext uri="{FF2B5EF4-FFF2-40B4-BE49-F238E27FC236}">
                        <a16:creationId xmlns:a16="http://schemas.microsoft.com/office/drawing/2014/main" id="{D198DF4E-93ED-D9F6-FFC2-4BF90639014A}"/>
                      </a:ext>
                    </a:extLst>
                  </p:cNvPr>
                  <p:cNvSpPr txBox="1">
                    <a:spLocks noRot="1" noChangeAspect="1" noMove="1" noResize="1" noEditPoints="1" noAdjustHandles="1" noChangeArrowheads="1" noChangeShapeType="1" noTextEdit="1"/>
                  </p:cNvSpPr>
                  <p:nvPr/>
                </p:nvSpPr>
                <p:spPr>
                  <a:xfrm>
                    <a:off x="6671432" y="6476518"/>
                    <a:ext cx="732893" cy="369332"/>
                  </a:xfrm>
                  <a:prstGeom prst="rect">
                    <a:avLst/>
                  </a:prstGeom>
                  <a:blipFill>
                    <a:blip r:embed="rId24"/>
                    <a:stretch>
                      <a:fillRect b="-230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69FBEFE3-07F2-4031-0875-1A58652628D7}"/>
                      </a:ext>
                    </a:extLst>
                  </p:cNvPr>
                  <p:cNvSpPr txBox="1"/>
                  <p:nvPr/>
                </p:nvSpPr>
                <p:spPr>
                  <a:xfrm>
                    <a:off x="8551032" y="6451118"/>
                    <a:ext cx="7328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&lt;4&gt;</m:t>
                              </m:r>
                            </m:sup>
                          </m:sSup>
                        </m:oMath>
                      </m:oMathPara>
                    </a14:m>
                    <a:endParaRPr lang="en-US" dirty="0"/>
                  </a:p>
                </p:txBody>
              </p:sp>
            </mc:Choice>
            <mc:Fallback xmlns="">
              <p:sp>
                <p:nvSpPr>
                  <p:cNvPr id="170" name="TextBox 169">
                    <a:extLst>
                      <a:ext uri="{FF2B5EF4-FFF2-40B4-BE49-F238E27FC236}">
                        <a16:creationId xmlns:a16="http://schemas.microsoft.com/office/drawing/2014/main" id="{69FBEFE3-07F2-4031-0875-1A58652628D7}"/>
                      </a:ext>
                    </a:extLst>
                  </p:cNvPr>
                  <p:cNvSpPr txBox="1">
                    <a:spLocks noRot="1" noChangeAspect="1" noMove="1" noResize="1" noEditPoints="1" noAdjustHandles="1" noChangeArrowheads="1" noChangeShapeType="1" noTextEdit="1"/>
                  </p:cNvSpPr>
                  <p:nvPr/>
                </p:nvSpPr>
                <p:spPr>
                  <a:xfrm>
                    <a:off x="8551032" y="6451118"/>
                    <a:ext cx="732893" cy="369332"/>
                  </a:xfrm>
                  <a:prstGeom prst="rect">
                    <a:avLst/>
                  </a:prstGeom>
                  <a:blipFill>
                    <a:blip r:embed="rId25"/>
                    <a:stretch>
                      <a:fillRect b="-23077"/>
                    </a:stretch>
                  </a:blipFill>
                </p:spPr>
                <p:txBody>
                  <a:bodyPr/>
                  <a:lstStyle/>
                  <a:p>
                    <a:r>
                      <a:rPr lang="en-US">
                        <a:noFill/>
                      </a:rPr>
                      <a:t> </a:t>
                    </a:r>
                  </a:p>
                </p:txBody>
              </p:sp>
            </mc:Fallback>
          </mc:AlternateContent>
        </p:grpSp>
        <p:sp>
          <p:nvSpPr>
            <p:cNvPr id="171" name="TextBox 170">
              <a:extLst>
                <a:ext uri="{FF2B5EF4-FFF2-40B4-BE49-F238E27FC236}">
                  <a16:creationId xmlns:a16="http://schemas.microsoft.com/office/drawing/2014/main" id="{E7CD4D05-6F4C-F3DE-5220-0E28A06637B3}"/>
                </a:ext>
              </a:extLst>
            </p:cNvPr>
            <p:cNvSpPr txBox="1"/>
            <p:nvPr/>
          </p:nvSpPr>
          <p:spPr>
            <a:xfrm>
              <a:off x="994115" y="6033940"/>
              <a:ext cx="1597810" cy="369332"/>
            </a:xfrm>
            <a:prstGeom prst="rect">
              <a:avLst/>
            </a:prstGeom>
            <a:noFill/>
          </p:spPr>
          <p:txBody>
            <a:bodyPr wrap="none" rtlCol="0">
              <a:spAutoFit/>
            </a:bodyPr>
            <a:lstStyle/>
            <a:p>
              <a:r>
                <a:rPr lang="en-US" dirty="0"/>
                <a:t>[Layer],&lt;time&gt;</a:t>
              </a:r>
            </a:p>
          </p:txBody>
        </p:sp>
      </p:grpSp>
      <p:sp>
        <p:nvSpPr>
          <p:cNvPr id="173" name="Frame 172">
            <a:extLst>
              <a:ext uri="{FF2B5EF4-FFF2-40B4-BE49-F238E27FC236}">
                <a16:creationId xmlns:a16="http://schemas.microsoft.com/office/drawing/2014/main" id="{3E1FC4A5-E8E5-262E-07C9-0D4D70903BED}"/>
              </a:ext>
            </a:extLst>
          </p:cNvPr>
          <p:cNvSpPr/>
          <p:nvPr/>
        </p:nvSpPr>
        <p:spPr>
          <a:xfrm>
            <a:off x="4879017" y="3864986"/>
            <a:ext cx="1178580" cy="939861"/>
          </a:xfrm>
          <a:prstGeom prst="frame">
            <a:avLst>
              <a:gd name="adj1" fmla="val 632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4" name="Donut 173">
            <a:extLst>
              <a:ext uri="{FF2B5EF4-FFF2-40B4-BE49-F238E27FC236}">
                <a16:creationId xmlns:a16="http://schemas.microsoft.com/office/drawing/2014/main" id="{0E400B70-CDE3-3ACA-88B4-A56FF85A587B}"/>
              </a:ext>
            </a:extLst>
          </p:cNvPr>
          <p:cNvSpPr/>
          <p:nvPr/>
        </p:nvSpPr>
        <p:spPr>
          <a:xfrm>
            <a:off x="4090963" y="4102884"/>
            <a:ext cx="920529" cy="487231"/>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5" name="Donut 174">
            <a:extLst>
              <a:ext uri="{FF2B5EF4-FFF2-40B4-BE49-F238E27FC236}">
                <a16:creationId xmlns:a16="http://schemas.microsoft.com/office/drawing/2014/main" id="{40F5D201-CE4D-8457-1747-EFAA24BA510C}"/>
              </a:ext>
            </a:extLst>
          </p:cNvPr>
          <p:cNvSpPr/>
          <p:nvPr/>
        </p:nvSpPr>
        <p:spPr>
          <a:xfrm>
            <a:off x="4976816" y="4662897"/>
            <a:ext cx="920529" cy="487231"/>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02743E93-2D8A-6A8B-1061-D43F5C166B1D}"/>
                  </a:ext>
                </a:extLst>
              </p:cNvPr>
              <p:cNvSpPr txBox="1"/>
              <p:nvPr/>
            </p:nvSpPr>
            <p:spPr>
              <a:xfrm>
                <a:off x="2476811" y="1126061"/>
                <a:ext cx="4555991" cy="38933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000" i="1" smtClean="0">
                              <a:latin typeface="Cambria Math" panose="02040503050406030204" pitchFamily="18" charset="0"/>
                            </a:rPr>
                          </m:ctrlPr>
                        </m:sSupPr>
                        <m:e>
                          <m:r>
                            <a:rPr lang="en-CA" sz="2000" b="0" i="1" smtClean="0">
                              <a:latin typeface="Cambria Math" panose="02040503050406030204" pitchFamily="18" charset="0"/>
                            </a:rPr>
                            <m:t>𝑎</m:t>
                          </m:r>
                        </m:e>
                        <m:sup>
                          <m:d>
                            <m:dPr>
                              <m:begChr m:val="["/>
                              <m:endChr m:val="]"/>
                              <m:ctrlPr>
                                <a:rPr lang="en-CA" sz="2000" b="0" i="1" smtClean="0">
                                  <a:latin typeface="Cambria Math" panose="02040503050406030204" pitchFamily="18" charset="0"/>
                                </a:rPr>
                              </m:ctrlPr>
                            </m:dPr>
                            <m:e>
                              <m:r>
                                <a:rPr lang="en-CA" sz="2000" b="0" i="1" smtClean="0">
                                  <a:latin typeface="Cambria Math" panose="02040503050406030204" pitchFamily="18" charset="0"/>
                                </a:rPr>
                                <m:t>2</m:t>
                              </m:r>
                            </m:e>
                          </m:d>
                          <m:r>
                            <a:rPr lang="en-CA" sz="2000" b="0" i="1" smtClean="0">
                              <a:latin typeface="Cambria Math" panose="02040503050406030204" pitchFamily="18" charset="0"/>
                            </a:rPr>
                            <m:t>&lt;2&gt;</m:t>
                          </m:r>
                        </m:sup>
                      </m:sSup>
                      <m:r>
                        <a:rPr lang="en-CA" sz="2000" b="0" i="1" smtClean="0">
                          <a:latin typeface="Cambria Math" panose="02040503050406030204" pitchFamily="18" charset="0"/>
                        </a:rPr>
                        <m:t>=</m:t>
                      </m:r>
                      <m:r>
                        <a:rPr lang="en-CA" sz="2000" b="0" i="1" smtClean="0">
                          <a:latin typeface="Cambria Math" panose="02040503050406030204" pitchFamily="18" charset="0"/>
                        </a:rPr>
                        <m:t>𝑔</m:t>
                      </m:r>
                      <m:r>
                        <a:rPr lang="en-CA" sz="2000" b="0" i="1" smtClean="0">
                          <a:latin typeface="Cambria Math" panose="02040503050406030204" pitchFamily="18" charset="0"/>
                        </a:rPr>
                        <m:t>(</m:t>
                      </m:r>
                      <m:sSubSup>
                        <m:sSubSupPr>
                          <m:ctrlPr>
                            <a:rPr lang="en-CA" sz="2000" b="0" i="1" smtClean="0">
                              <a:latin typeface="Cambria Math" panose="02040503050406030204" pitchFamily="18" charset="0"/>
                            </a:rPr>
                          </m:ctrlPr>
                        </m:sSubSupPr>
                        <m:e>
                          <m:r>
                            <a:rPr lang="en-CA" sz="2000" b="0" i="1" smtClean="0">
                              <a:latin typeface="Cambria Math" panose="02040503050406030204" pitchFamily="18" charset="0"/>
                            </a:rPr>
                            <m:t>𝑤</m:t>
                          </m:r>
                        </m:e>
                        <m:sub>
                          <m:r>
                            <a:rPr lang="en-CA" sz="2000" b="0" i="1" smtClean="0">
                              <a:latin typeface="Cambria Math" panose="02040503050406030204" pitchFamily="18" charset="0"/>
                            </a:rPr>
                            <m:t>𝑎</m:t>
                          </m:r>
                        </m:sub>
                        <m:sup>
                          <m:d>
                            <m:dPr>
                              <m:begChr m:val="["/>
                              <m:endChr m:val="]"/>
                              <m:ctrlPr>
                                <a:rPr lang="en-CA" sz="2000" b="0" i="1" smtClean="0">
                                  <a:latin typeface="Cambria Math" panose="02040503050406030204" pitchFamily="18" charset="0"/>
                                </a:rPr>
                              </m:ctrlPr>
                            </m:dPr>
                            <m:e>
                              <m:r>
                                <a:rPr lang="en-CA" sz="2000" b="0" i="1" smtClean="0">
                                  <a:latin typeface="Cambria Math" panose="02040503050406030204" pitchFamily="18" charset="0"/>
                                </a:rPr>
                                <m:t>2</m:t>
                              </m:r>
                            </m:e>
                          </m:d>
                        </m:sup>
                      </m:sSubSup>
                      <m:d>
                        <m:dPr>
                          <m:begChr m:val="["/>
                          <m:endChr m:val="]"/>
                          <m:ctrlPr>
                            <a:rPr lang="en-CA" sz="2000" b="0" i="1" smtClean="0">
                              <a:latin typeface="Cambria Math" panose="02040503050406030204" pitchFamily="18" charset="0"/>
                            </a:rPr>
                          </m:ctrlPr>
                        </m:dPr>
                        <m:e>
                          <m:sSup>
                            <m:sSupPr>
                              <m:ctrlPr>
                                <a:rPr lang="en-CA" sz="2000" b="0" i="1" smtClean="0">
                                  <a:latin typeface="Cambria Math" panose="02040503050406030204" pitchFamily="18" charset="0"/>
                                </a:rPr>
                              </m:ctrlPr>
                            </m:sSupPr>
                            <m:e>
                              <m:r>
                                <a:rPr lang="en-CA" sz="2000" b="0" i="1" smtClean="0">
                                  <a:latin typeface="Cambria Math" panose="02040503050406030204" pitchFamily="18" charset="0"/>
                                </a:rPr>
                                <m:t>𝑎</m:t>
                              </m:r>
                            </m:e>
                            <m:sup>
                              <m:d>
                                <m:dPr>
                                  <m:begChr m:val="["/>
                                  <m:endChr m:val="]"/>
                                  <m:ctrlPr>
                                    <a:rPr lang="en-CA" sz="2000" b="0" i="1" smtClean="0">
                                      <a:latin typeface="Cambria Math" panose="02040503050406030204" pitchFamily="18" charset="0"/>
                                    </a:rPr>
                                  </m:ctrlPr>
                                </m:dPr>
                                <m:e>
                                  <m:r>
                                    <a:rPr lang="en-CA" sz="2000" b="0" i="1" smtClean="0">
                                      <a:latin typeface="Cambria Math" panose="02040503050406030204" pitchFamily="18" charset="0"/>
                                    </a:rPr>
                                    <m:t>2</m:t>
                                  </m:r>
                                </m:e>
                              </m:d>
                              <m:r>
                                <a:rPr lang="en-CA" sz="2000" b="0" i="1" smtClean="0">
                                  <a:latin typeface="Cambria Math" panose="02040503050406030204" pitchFamily="18" charset="0"/>
                                </a:rPr>
                                <m:t>&lt;1&gt;</m:t>
                              </m:r>
                            </m:sup>
                          </m:sSup>
                          <m:r>
                            <a:rPr lang="en-CA" sz="2000" b="0" i="1" smtClean="0">
                              <a:latin typeface="Cambria Math" panose="02040503050406030204" pitchFamily="18" charset="0"/>
                            </a:rPr>
                            <m:t>,</m:t>
                          </m:r>
                          <m:sSup>
                            <m:sSupPr>
                              <m:ctrlPr>
                                <a:rPr lang="en-CA" sz="2000" b="0" i="1" smtClean="0">
                                  <a:latin typeface="Cambria Math" panose="02040503050406030204" pitchFamily="18" charset="0"/>
                                </a:rPr>
                              </m:ctrlPr>
                            </m:sSupPr>
                            <m:e>
                              <m:r>
                                <a:rPr lang="en-CA" sz="2000" b="0" i="1" smtClean="0">
                                  <a:latin typeface="Cambria Math" panose="02040503050406030204" pitchFamily="18" charset="0"/>
                                </a:rPr>
                                <m:t>𝑎</m:t>
                              </m:r>
                            </m:e>
                            <m:sup>
                              <m:d>
                                <m:dPr>
                                  <m:begChr m:val="["/>
                                  <m:endChr m:val="]"/>
                                  <m:ctrlPr>
                                    <a:rPr lang="en-CA" sz="2000" b="0" i="1" smtClean="0">
                                      <a:latin typeface="Cambria Math" panose="02040503050406030204" pitchFamily="18" charset="0"/>
                                    </a:rPr>
                                  </m:ctrlPr>
                                </m:dPr>
                                <m:e>
                                  <m:r>
                                    <a:rPr lang="en-CA" sz="2000" b="0" i="1" smtClean="0">
                                      <a:latin typeface="Cambria Math" panose="02040503050406030204" pitchFamily="18" charset="0"/>
                                    </a:rPr>
                                    <m:t>1</m:t>
                                  </m:r>
                                </m:e>
                              </m:d>
                              <m:r>
                                <a:rPr lang="en-CA" sz="2000" b="0" i="1" smtClean="0">
                                  <a:latin typeface="Cambria Math" panose="02040503050406030204" pitchFamily="18" charset="0"/>
                                </a:rPr>
                                <m:t>&lt;2&gt;</m:t>
                              </m:r>
                            </m:sup>
                          </m:sSup>
                        </m:e>
                      </m:d>
                      <m:r>
                        <a:rPr lang="en-CA" sz="2000" b="0" i="1" smtClean="0">
                          <a:latin typeface="Cambria Math" panose="02040503050406030204" pitchFamily="18" charset="0"/>
                        </a:rPr>
                        <m:t>+</m:t>
                      </m:r>
                      <m:sSubSup>
                        <m:sSubSupPr>
                          <m:ctrlPr>
                            <a:rPr lang="en-CA" sz="2000" b="0" i="1" smtClean="0">
                              <a:latin typeface="Cambria Math" panose="02040503050406030204" pitchFamily="18" charset="0"/>
                            </a:rPr>
                          </m:ctrlPr>
                        </m:sSubSupPr>
                        <m:e>
                          <m:r>
                            <a:rPr lang="en-CA" sz="2000" b="0" i="1" smtClean="0">
                              <a:latin typeface="Cambria Math" panose="02040503050406030204" pitchFamily="18" charset="0"/>
                            </a:rPr>
                            <m:t>𝑏</m:t>
                          </m:r>
                        </m:e>
                        <m:sub>
                          <m:r>
                            <a:rPr lang="en-CA" sz="2000" b="0" i="1" smtClean="0">
                              <a:latin typeface="Cambria Math" panose="02040503050406030204" pitchFamily="18" charset="0"/>
                            </a:rPr>
                            <m:t>𝑎</m:t>
                          </m:r>
                        </m:sub>
                        <m:sup>
                          <m:r>
                            <a:rPr lang="en-CA" sz="2000" b="0" i="1" smtClean="0">
                              <a:latin typeface="Cambria Math" panose="02040503050406030204" pitchFamily="18" charset="0"/>
                            </a:rPr>
                            <m:t>[2]</m:t>
                          </m:r>
                        </m:sup>
                      </m:sSubSup>
                      <m:r>
                        <a:rPr lang="en-CA" sz="2000" b="0" i="1" smtClean="0">
                          <a:latin typeface="Cambria Math" panose="02040503050406030204" pitchFamily="18" charset="0"/>
                        </a:rPr>
                        <m:t>)</m:t>
                      </m:r>
                    </m:oMath>
                  </m:oMathPara>
                </a14:m>
                <a:endParaRPr lang="en-US" sz="2000" dirty="0"/>
              </a:p>
            </p:txBody>
          </p:sp>
        </mc:Choice>
        <mc:Fallback xmlns="">
          <p:sp>
            <p:nvSpPr>
              <p:cNvPr id="178" name="TextBox 177">
                <a:extLst>
                  <a:ext uri="{FF2B5EF4-FFF2-40B4-BE49-F238E27FC236}">
                    <a16:creationId xmlns:a16="http://schemas.microsoft.com/office/drawing/2014/main" id="{02743E93-2D8A-6A8B-1061-D43F5C166B1D}"/>
                  </a:ext>
                </a:extLst>
              </p:cNvPr>
              <p:cNvSpPr txBox="1">
                <a:spLocks noRot="1" noChangeAspect="1" noMove="1" noResize="1" noEditPoints="1" noAdjustHandles="1" noChangeArrowheads="1" noChangeShapeType="1" noTextEdit="1"/>
              </p:cNvSpPr>
              <p:nvPr/>
            </p:nvSpPr>
            <p:spPr>
              <a:xfrm>
                <a:off x="2476811" y="1126061"/>
                <a:ext cx="4555991" cy="389337"/>
              </a:xfrm>
              <a:prstGeom prst="rect">
                <a:avLst/>
              </a:prstGeom>
              <a:blipFill>
                <a:blip r:embed="rId26"/>
                <a:stretch>
                  <a:fillRect l="-278" t="-3125" r="-1389" b="-18750"/>
                </a:stretch>
              </a:blipFill>
            </p:spPr>
            <p:txBody>
              <a:bodyPr/>
              <a:lstStyle/>
              <a:p>
                <a:r>
                  <a:rPr lang="en-US">
                    <a:noFill/>
                  </a:rPr>
                  <a:t> </a:t>
                </a:r>
              </a:p>
            </p:txBody>
          </p:sp>
        </mc:Fallback>
      </mc:AlternateContent>
    </p:spTree>
    <p:extLst>
      <p:ext uri="{BB962C8B-B14F-4D97-AF65-F5344CB8AC3E}">
        <p14:creationId xmlns:p14="http://schemas.microsoft.com/office/powerpoint/2010/main" val="27084305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593A-25C6-8701-1044-9EE72F097B88}"/>
              </a:ext>
            </a:extLst>
          </p:cNvPr>
          <p:cNvSpPr>
            <a:spLocks noGrp="1"/>
          </p:cNvSpPr>
          <p:nvPr>
            <p:ph type="title"/>
          </p:nvPr>
        </p:nvSpPr>
        <p:spPr>
          <a:xfrm>
            <a:off x="838200" y="365125"/>
            <a:ext cx="10515600" cy="676275"/>
          </a:xfrm>
        </p:spPr>
        <p:txBody>
          <a:bodyPr>
            <a:normAutofit fontScale="90000"/>
          </a:bodyPr>
          <a:lstStyle/>
          <a:p>
            <a:pPr algn="ctr"/>
            <a:r>
              <a:rPr lang="en-US" altLang="zh-CN" dirty="0"/>
              <a:t>Word</a:t>
            </a:r>
            <a:r>
              <a:rPr lang="zh-CN" altLang="en-US" dirty="0"/>
              <a:t> </a:t>
            </a:r>
            <a:r>
              <a:rPr lang="en-US" altLang="zh-CN" dirty="0"/>
              <a:t>Embedding</a:t>
            </a:r>
            <a:endParaRPr lang="en-US" dirty="0"/>
          </a:p>
        </p:txBody>
      </p:sp>
      <p:sp>
        <p:nvSpPr>
          <p:cNvPr id="4" name="Rectangle 3">
            <a:extLst>
              <a:ext uri="{FF2B5EF4-FFF2-40B4-BE49-F238E27FC236}">
                <a16:creationId xmlns:a16="http://schemas.microsoft.com/office/drawing/2014/main" id="{60A69DC4-217A-4E28-395D-9E38ED1D56C8}"/>
              </a:ext>
            </a:extLst>
          </p:cNvPr>
          <p:cNvSpPr/>
          <p:nvPr/>
        </p:nvSpPr>
        <p:spPr>
          <a:xfrm>
            <a:off x="2594760" y="3677044"/>
            <a:ext cx="7450245" cy="523220"/>
          </a:xfrm>
          <a:prstGeom prst="rect">
            <a:avLst/>
          </a:prstGeom>
        </p:spPr>
        <p:txBody>
          <a:bodyPr wrap="none">
            <a:spAutoFit/>
          </a:bodyPr>
          <a:lstStyle/>
          <a:p>
            <a:r>
              <a:rPr lang="en-US" sz="2800" dirty="0"/>
              <a:t>Tim      bought     the    apple   and    orange   juice.</a:t>
            </a:r>
          </a:p>
        </p:txBody>
      </p:sp>
      <p:grpSp>
        <p:nvGrpSpPr>
          <p:cNvPr id="5" name="Group 4">
            <a:extLst>
              <a:ext uri="{FF2B5EF4-FFF2-40B4-BE49-F238E27FC236}">
                <a16:creationId xmlns:a16="http://schemas.microsoft.com/office/drawing/2014/main" id="{48035DCE-3DC7-E272-6FB6-35030184645C}"/>
              </a:ext>
            </a:extLst>
          </p:cNvPr>
          <p:cNvGrpSpPr/>
          <p:nvPr/>
        </p:nvGrpSpPr>
        <p:grpSpPr>
          <a:xfrm>
            <a:off x="1319710" y="1191108"/>
            <a:ext cx="8591093" cy="2367112"/>
            <a:chOff x="1390057" y="2665414"/>
            <a:chExt cx="7773285" cy="1836395"/>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004D31D7-C26F-04F3-7B74-659BE52FA2E3}"/>
                    </a:ext>
                  </a:extLst>
                </p:cNvPr>
                <p:cNvSpPr txBox="1"/>
                <p:nvPr/>
              </p:nvSpPr>
              <p:spPr>
                <a:xfrm>
                  <a:off x="5519529" y="4126114"/>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4</m:t>
                            </m:r>
                            <m:r>
                              <a:rPr lang="en-CA" sz="2400" i="1">
                                <a:latin typeface="Cambria Math" panose="02040503050406030204" pitchFamily="18" charset="0"/>
                              </a:rPr>
                              <m:t>&gt;</m:t>
                            </m:r>
                          </m:sup>
                        </m:sSup>
                      </m:oMath>
                    </m:oMathPara>
                  </a14:m>
                  <a:endParaRPr lang="en-US" sz="2400" dirty="0"/>
                </a:p>
              </p:txBody>
            </p:sp>
          </mc:Choice>
          <mc:Fallback xmlns="">
            <p:sp>
              <p:nvSpPr>
                <p:cNvPr id="6" name="TextBox 5">
                  <a:extLst>
                    <a:ext uri="{FF2B5EF4-FFF2-40B4-BE49-F238E27FC236}">
                      <a16:creationId xmlns:a16="http://schemas.microsoft.com/office/drawing/2014/main" id="{004D31D7-C26F-04F3-7B74-659BE52FA2E3}"/>
                    </a:ext>
                  </a:extLst>
                </p:cNvPr>
                <p:cNvSpPr txBox="1">
                  <a:spLocks noRot="1" noChangeAspect="1" noMove="1" noResize="1" noEditPoints="1" noAdjustHandles="1" noChangeArrowheads="1" noChangeShapeType="1" noTextEdit="1"/>
                </p:cNvSpPr>
                <p:nvPr/>
              </p:nvSpPr>
              <p:spPr>
                <a:xfrm>
                  <a:off x="5519529" y="4126114"/>
                  <a:ext cx="722057"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2BF5158-F90F-428F-17AD-076DBCDBD191}"/>
                    </a:ext>
                  </a:extLst>
                </p:cNvPr>
                <p:cNvSpPr txBox="1"/>
                <p:nvPr/>
              </p:nvSpPr>
              <p:spPr>
                <a:xfrm>
                  <a:off x="6414003" y="4119777"/>
                  <a:ext cx="722057" cy="3735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5</m:t>
                            </m:r>
                            <m:r>
                              <a:rPr lang="en-CA" sz="2400" i="1">
                                <a:latin typeface="Cambria Math" panose="02040503050406030204" pitchFamily="18" charset="0"/>
                              </a:rPr>
                              <m:t>&gt;</m:t>
                            </m:r>
                          </m:sup>
                        </m:sSup>
                      </m:oMath>
                    </m:oMathPara>
                  </a14:m>
                  <a:endParaRPr lang="en-US" sz="2400" dirty="0"/>
                </a:p>
              </p:txBody>
            </p:sp>
          </mc:Choice>
          <mc:Fallback xmlns="">
            <p:sp>
              <p:nvSpPr>
                <p:cNvPr id="7" name="TextBox 6">
                  <a:extLst>
                    <a:ext uri="{FF2B5EF4-FFF2-40B4-BE49-F238E27FC236}">
                      <a16:creationId xmlns:a16="http://schemas.microsoft.com/office/drawing/2014/main" id="{62BF5158-F90F-428F-17AD-076DBCDBD191}"/>
                    </a:ext>
                  </a:extLst>
                </p:cNvPr>
                <p:cNvSpPr txBox="1">
                  <a:spLocks noRot="1" noChangeAspect="1" noMove="1" noResize="1" noEditPoints="1" noAdjustHandles="1" noChangeArrowheads="1" noChangeShapeType="1" noTextEdit="1"/>
                </p:cNvSpPr>
                <p:nvPr/>
              </p:nvSpPr>
              <p:spPr>
                <a:xfrm>
                  <a:off x="6414003" y="4119777"/>
                  <a:ext cx="722057" cy="373500"/>
                </a:xfrm>
                <a:prstGeom prst="rect">
                  <a:avLst/>
                </a:prstGeom>
                <a:blipFill>
                  <a:blip r:embed="rId4"/>
                  <a:stretch>
                    <a:fillRect t="-25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4A7F2AA-D627-7B8F-DB32-2A3C4CDD1E82}"/>
                    </a:ext>
                  </a:extLst>
                </p:cNvPr>
                <p:cNvSpPr txBox="1"/>
                <p:nvPr/>
              </p:nvSpPr>
              <p:spPr>
                <a:xfrm>
                  <a:off x="7404481" y="4132477"/>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6</m:t>
                            </m:r>
                            <m:r>
                              <a:rPr lang="en-CA" sz="2400" i="1">
                                <a:latin typeface="Cambria Math" panose="02040503050406030204" pitchFamily="18" charset="0"/>
                              </a:rPr>
                              <m:t>&gt;</m:t>
                            </m:r>
                          </m:sup>
                        </m:sSup>
                      </m:oMath>
                    </m:oMathPara>
                  </a14:m>
                  <a:endParaRPr lang="en-US" sz="2400" dirty="0"/>
                </a:p>
              </p:txBody>
            </p:sp>
          </mc:Choice>
          <mc:Fallback xmlns="">
            <p:sp>
              <p:nvSpPr>
                <p:cNvPr id="8" name="TextBox 7">
                  <a:extLst>
                    <a:ext uri="{FF2B5EF4-FFF2-40B4-BE49-F238E27FC236}">
                      <a16:creationId xmlns:a16="http://schemas.microsoft.com/office/drawing/2014/main" id="{74A7F2AA-D627-7B8F-DB32-2A3C4CDD1E82}"/>
                    </a:ext>
                  </a:extLst>
                </p:cNvPr>
                <p:cNvSpPr txBox="1">
                  <a:spLocks noRot="1" noChangeAspect="1" noMove="1" noResize="1" noEditPoints="1" noAdjustHandles="1" noChangeArrowheads="1" noChangeShapeType="1" noTextEdit="1"/>
                </p:cNvSpPr>
                <p:nvPr/>
              </p:nvSpPr>
              <p:spPr>
                <a:xfrm>
                  <a:off x="7404481" y="4132477"/>
                  <a:ext cx="722057"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938430A-AB79-FEAC-FA49-53F5A55EB568}"/>
                    </a:ext>
                  </a:extLst>
                </p:cNvPr>
                <p:cNvSpPr txBox="1"/>
                <p:nvPr/>
              </p:nvSpPr>
              <p:spPr>
                <a:xfrm>
                  <a:off x="8339685" y="4130472"/>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7</m:t>
                            </m:r>
                            <m:r>
                              <a:rPr lang="en-CA" sz="2400" i="1">
                                <a:latin typeface="Cambria Math" panose="02040503050406030204" pitchFamily="18" charset="0"/>
                              </a:rPr>
                              <m:t>&gt;</m:t>
                            </m:r>
                          </m:sup>
                        </m:sSup>
                      </m:oMath>
                    </m:oMathPara>
                  </a14:m>
                  <a:endParaRPr lang="en-US" sz="2400" dirty="0"/>
                </a:p>
              </p:txBody>
            </p:sp>
          </mc:Choice>
          <mc:Fallback xmlns="">
            <p:sp>
              <p:nvSpPr>
                <p:cNvPr id="9" name="TextBox 8">
                  <a:extLst>
                    <a:ext uri="{FF2B5EF4-FFF2-40B4-BE49-F238E27FC236}">
                      <a16:creationId xmlns:a16="http://schemas.microsoft.com/office/drawing/2014/main" id="{6938430A-AB79-FEAC-FA49-53F5A55EB568}"/>
                    </a:ext>
                  </a:extLst>
                </p:cNvPr>
                <p:cNvSpPr txBox="1">
                  <a:spLocks noRot="1" noChangeAspect="1" noMove="1" noResize="1" noEditPoints="1" noAdjustHandles="1" noChangeArrowheads="1" noChangeShapeType="1" noTextEdit="1"/>
                </p:cNvSpPr>
                <p:nvPr/>
              </p:nvSpPr>
              <p:spPr>
                <a:xfrm>
                  <a:off x="8339685" y="4130472"/>
                  <a:ext cx="72205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8F63C91-6D74-163E-D827-551F4D729E44}"/>
                    </a:ext>
                  </a:extLst>
                </p:cNvPr>
                <p:cNvSpPr txBox="1"/>
                <p:nvPr/>
              </p:nvSpPr>
              <p:spPr>
                <a:xfrm>
                  <a:off x="5451886" y="2665414"/>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4</m:t>
                            </m:r>
                            <m:r>
                              <a:rPr lang="en-CA" sz="2400" i="1">
                                <a:latin typeface="Cambria Math" panose="02040503050406030204" pitchFamily="18" charset="0"/>
                              </a:rPr>
                              <m:t>&gt;</m:t>
                            </m:r>
                          </m:sup>
                        </m:sSup>
                      </m:oMath>
                    </m:oMathPara>
                  </a14:m>
                  <a:endParaRPr lang="en-US" sz="2400" dirty="0"/>
                </a:p>
              </p:txBody>
            </p:sp>
          </mc:Choice>
          <mc:Fallback xmlns="">
            <p:sp>
              <p:nvSpPr>
                <p:cNvPr id="10" name="TextBox 9">
                  <a:extLst>
                    <a:ext uri="{FF2B5EF4-FFF2-40B4-BE49-F238E27FC236}">
                      <a16:creationId xmlns:a16="http://schemas.microsoft.com/office/drawing/2014/main" id="{48F63C91-6D74-163E-D827-551F4D729E44}"/>
                    </a:ext>
                  </a:extLst>
                </p:cNvPr>
                <p:cNvSpPr txBox="1">
                  <a:spLocks noRot="1" noChangeAspect="1" noMove="1" noResize="1" noEditPoints="1" noAdjustHandles="1" noChangeArrowheads="1" noChangeShapeType="1" noTextEdit="1"/>
                </p:cNvSpPr>
                <p:nvPr/>
              </p:nvSpPr>
              <p:spPr>
                <a:xfrm>
                  <a:off x="5451886" y="2665414"/>
                  <a:ext cx="755271" cy="383118"/>
                </a:xfrm>
                <a:prstGeom prst="rect">
                  <a:avLst/>
                </a:prstGeom>
                <a:blipFill>
                  <a:blip r:embed="rId7"/>
                  <a:stretch>
                    <a:fillRect l="-1493" t="-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2BB32E5-5D04-2CBC-7C43-8D0D157034A7}"/>
                    </a:ext>
                  </a:extLst>
                </p:cNvPr>
                <p:cNvSpPr txBox="1"/>
                <p:nvPr/>
              </p:nvSpPr>
              <p:spPr>
                <a:xfrm>
                  <a:off x="6404827" y="2670301"/>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5</m:t>
                            </m:r>
                            <m:r>
                              <a:rPr lang="en-CA" sz="2400" i="1">
                                <a:latin typeface="Cambria Math" panose="02040503050406030204" pitchFamily="18" charset="0"/>
                              </a:rPr>
                              <m:t>&gt;</m:t>
                            </m:r>
                          </m:sup>
                        </m:sSup>
                      </m:oMath>
                    </m:oMathPara>
                  </a14:m>
                  <a:endParaRPr lang="en-US" sz="2400" dirty="0"/>
                </a:p>
              </p:txBody>
            </p:sp>
          </mc:Choice>
          <mc:Fallback xmlns="">
            <p:sp>
              <p:nvSpPr>
                <p:cNvPr id="11" name="TextBox 10">
                  <a:extLst>
                    <a:ext uri="{FF2B5EF4-FFF2-40B4-BE49-F238E27FC236}">
                      <a16:creationId xmlns:a16="http://schemas.microsoft.com/office/drawing/2014/main" id="{B2BB32E5-5D04-2CBC-7C43-8D0D157034A7}"/>
                    </a:ext>
                  </a:extLst>
                </p:cNvPr>
                <p:cNvSpPr txBox="1">
                  <a:spLocks noRot="1" noChangeAspect="1" noMove="1" noResize="1" noEditPoints="1" noAdjustHandles="1" noChangeArrowheads="1" noChangeShapeType="1" noTextEdit="1"/>
                </p:cNvSpPr>
                <p:nvPr/>
              </p:nvSpPr>
              <p:spPr>
                <a:xfrm>
                  <a:off x="6404827" y="2670301"/>
                  <a:ext cx="755271" cy="383118"/>
                </a:xfrm>
                <a:prstGeom prst="rect">
                  <a:avLst/>
                </a:prstGeom>
                <a:blipFill>
                  <a:blip r:embed="rId8"/>
                  <a:stretch>
                    <a:fillRect l="-1493" t="-102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71557C5-71A9-DF3D-4DD9-CF9828323397}"/>
                    </a:ext>
                  </a:extLst>
                </p:cNvPr>
                <p:cNvSpPr txBox="1"/>
                <p:nvPr/>
              </p:nvSpPr>
              <p:spPr>
                <a:xfrm>
                  <a:off x="7317259" y="2672491"/>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6</m:t>
                            </m:r>
                            <m:r>
                              <a:rPr lang="en-CA" sz="2400" i="1">
                                <a:latin typeface="Cambria Math" panose="02040503050406030204" pitchFamily="18" charset="0"/>
                              </a:rPr>
                              <m:t>&gt;</m:t>
                            </m:r>
                          </m:sup>
                        </m:sSup>
                      </m:oMath>
                    </m:oMathPara>
                  </a14:m>
                  <a:endParaRPr lang="en-US" sz="2400" dirty="0"/>
                </a:p>
              </p:txBody>
            </p:sp>
          </mc:Choice>
          <mc:Fallback xmlns="">
            <p:sp>
              <p:nvSpPr>
                <p:cNvPr id="12" name="TextBox 11">
                  <a:extLst>
                    <a:ext uri="{FF2B5EF4-FFF2-40B4-BE49-F238E27FC236}">
                      <a16:creationId xmlns:a16="http://schemas.microsoft.com/office/drawing/2014/main" id="{F71557C5-71A9-DF3D-4DD9-CF9828323397}"/>
                    </a:ext>
                  </a:extLst>
                </p:cNvPr>
                <p:cNvSpPr txBox="1">
                  <a:spLocks noRot="1" noChangeAspect="1" noMove="1" noResize="1" noEditPoints="1" noAdjustHandles="1" noChangeArrowheads="1" noChangeShapeType="1" noTextEdit="1"/>
                </p:cNvSpPr>
                <p:nvPr/>
              </p:nvSpPr>
              <p:spPr>
                <a:xfrm>
                  <a:off x="7317259" y="2672491"/>
                  <a:ext cx="755271" cy="383118"/>
                </a:xfrm>
                <a:prstGeom prst="rect">
                  <a:avLst/>
                </a:prstGeom>
                <a:blipFill>
                  <a:blip r:embed="rId9"/>
                  <a:stretch>
                    <a:fillRect l="-1493" t="-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EE0437C-250E-05DF-C623-A18CD5020990}"/>
                    </a:ext>
                  </a:extLst>
                </p:cNvPr>
                <p:cNvSpPr txBox="1"/>
                <p:nvPr/>
              </p:nvSpPr>
              <p:spPr>
                <a:xfrm>
                  <a:off x="8339685" y="2681628"/>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7</m:t>
                            </m:r>
                            <m:r>
                              <a:rPr lang="en-CA" sz="2400" i="1">
                                <a:latin typeface="Cambria Math" panose="02040503050406030204" pitchFamily="18" charset="0"/>
                              </a:rPr>
                              <m:t>&gt;</m:t>
                            </m:r>
                          </m:sup>
                        </m:sSup>
                      </m:oMath>
                    </m:oMathPara>
                  </a14:m>
                  <a:endParaRPr lang="en-US" sz="2400" dirty="0"/>
                </a:p>
              </p:txBody>
            </p:sp>
          </mc:Choice>
          <mc:Fallback xmlns="">
            <p:sp>
              <p:nvSpPr>
                <p:cNvPr id="13" name="TextBox 12">
                  <a:extLst>
                    <a:ext uri="{FF2B5EF4-FFF2-40B4-BE49-F238E27FC236}">
                      <a16:creationId xmlns:a16="http://schemas.microsoft.com/office/drawing/2014/main" id="{0EE0437C-250E-05DF-C623-A18CD5020990}"/>
                    </a:ext>
                  </a:extLst>
                </p:cNvPr>
                <p:cNvSpPr txBox="1">
                  <a:spLocks noRot="1" noChangeAspect="1" noMove="1" noResize="1" noEditPoints="1" noAdjustHandles="1" noChangeArrowheads="1" noChangeShapeType="1" noTextEdit="1"/>
                </p:cNvSpPr>
                <p:nvPr/>
              </p:nvSpPr>
              <p:spPr>
                <a:xfrm>
                  <a:off x="8339685" y="2681628"/>
                  <a:ext cx="755271" cy="383118"/>
                </a:xfrm>
                <a:prstGeom prst="rect">
                  <a:avLst/>
                </a:prstGeom>
                <a:blipFill>
                  <a:blip r:embed="rId10"/>
                  <a:stretch>
                    <a:fillRect l="-1493" t="-10000"/>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D9F3E3AC-6862-4B58-1B3E-C3342A8862DA}"/>
                </a:ext>
              </a:extLst>
            </p:cNvPr>
            <p:cNvGrpSpPr/>
            <p:nvPr/>
          </p:nvGrpSpPr>
          <p:grpSpPr>
            <a:xfrm>
              <a:off x="1390057" y="2670314"/>
              <a:ext cx="7773285" cy="1831495"/>
              <a:chOff x="1288457" y="2666579"/>
              <a:chExt cx="7773285" cy="1831495"/>
            </a:xfrm>
          </p:grpSpPr>
          <p:grpSp>
            <p:nvGrpSpPr>
              <p:cNvPr id="15" name="Group 14">
                <a:extLst>
                  <a:ext uri="{FF2B5EF4-FFF2-40B4-BE49-F238E27FC236}">
                    <a16:creationId xmlns:a16="http://schemas.microsoft.com/office/drawing/2014/main" id="{AE441844-6B7B-700C-B9CC-4AE8A7FE6F2E}"/>
                  </a:ext>
                </a:extLst>
              </p:cNvPr>
              <p:cNvGrpSpPr/>
              <p:nvPr/>
            </p:nvGrpSpPr>
            <p:grpSpPr>
              <a:xfrm>
                <a:off x="1288457" y="2666579"/>
                <a:ext cx="7547013" cy="1831495"/>
                <a:chOff x="1263452" y="3578892"/>
                <a:chExt cx="7547013" cy="1831495"/>
              </a:xfrm>
            </p:grpSpPr>
            <p:grpSp>
              <p:nvGrpSpPr>
                <p:cNvPr id="24" name="Group 23">
                  <a:extLst>
                    <a:ext uri="{FF2B5EF4-FFF2-40B4-BE49-F238E27FC236}">
                      <a16:creationId xmlns:a16="http://schemas.microsoft.com/office/drawing/2014/main" id="{7B5B9995-B096-32CB-66BC-C503AFEF257C}"/>
                    </a:ext>
                  </a:extLst>
                </p:cNvPr>
                <p:cNvGrpSpPr/>
                <p:nvPr/>
              </p:nvGrpSpPr>
              <p:grpSpPr>
                <a:xfrm>
                  <a:off x="4532485" y="3984268"/>
                  <a:ext cx="900254" cy="1097600"/>
                  <a:chOff x="6322082" y="4110539"/>
                  <a:chExt cx="900254" cy="1097600"/>
                </a:xfrm>
              </p:grpSpPr>
              <p:sp>
                <p:nvSpPr>
                  <p:cNvPr id="62" name="Rectangle 61">
                    <a:extLst>
                      <a:ext uri="{FF2B5EF4-FFF2-40B4-BE49-F238E27FC236}">
                        <a16:creationId xmlns:a16="http://schemas.microsoft.com/office/drawing/2014/main" id="{079EB0B4-654C-0A13-1D20-987843B67ED2}"/>
                      </a:ext>
                    </a:extLst>
                  </p:cNvPr>
                  <p:cNvSpPr/>
                  <p:nvPr/>
                </p:nvSpPr>
                <p:spPr>
                  <a:xfrm>
                    <a:off x="6322082" y="4443067"/>
                    <a:ext cx="524024" cy="481472"/>
                  </a:xfrm>
                  <a:prstGeom prst="rect">
                    <a:avLst/>
                  </a:prstGeom>
                  <a:solidFill>
                    <a:schemeClr val="accent1">
                      <a:alpha val="1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3" name="Straight Arrow Connector 62">
                    <a:extLst>
                      <a:ext uri="{FF2B5EF4-FFF2-40B4-BE49-F238E27FC236}">
                        <a16:creationId xmlns:a16="http://schemas.microsoft.com/office/drawing/2014/main" id="{35CA9B59-3695-97C2-F4A1-6BC596DD88CA}"/>
                      </a:ext>
                    </a:extLst>
                  </p:cNvPr>
                  <p:cNvCxnSpPr>
                    <a:cxnSpLocks/>
                  </p:cNvCxnSpPr>
                  <p:nvPr/>
                </p:nvCxnSpPr>
                <p:spPr>
                  <a:xfrm>
                    <a:off x="6846106" y="4655227"/>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6572892-CFF6-9618-9711-8E8C4F0CC740}"/>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6815C0F-5E48-D410-3528-23986EB021B8}"/>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4436D4C3-33F3-910C-7297-99CCAD48688D}"/>
                    </a:ext>
                  </a:extLst>
                </p:cNvPr>
                <p:cNvGrpSpPr/>
                <p:nvPr/>
              </p:nvGrpSpPr>
              <p:grpSpPr>
                <a:xfrm>
                  <a:off x="5474630" y="3981551"/>
                  <a:ext cx="900254" cy="1097600"/>
                  <a:chOff x="6322082" y="4110539"/>
                  <a:chExt cx="900254" cy="1097600"/>
                </a:xfrm>
              </p:grpSpPr>
              <p:sp>
                <p:nvSpPr>
                  <p:cNvPr id="58" name="Rectangle 57">
                    <a:extLst>
                      <a:ext uri="{FF2B5EF4-FFF2-40B4-BE49-F238E27FC236}">
                        <a16:creationId xmlns:a16="http://schemas.microsoft.com/office/drawing/2014/main" id="{F0EA9818-46D5-CDD3-1AD9-91F24BDAFFE1}"/>
                      </a:ext>
                    </a:extLst>
                  </p:cNvPr>
                  <p:cNvSpPr/>
                  <p:nvPr/>
                </p:nvSpPr>
                <p:spPr>
                  <a:xfrm>
                    <a:off x="6322082" y="4443067"/>
                    <a:ext cx="524024" cy="481472"/>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9" name="Straight Arrow Connector 58">
                    <a:extLst>
                      <a:ext uri="{FF2B5EF4-FFF2-40B4-BE49-F238E27FC236}">
                        <a16:creationId xmlns:a16="http://schemas.microsoft.com/office/drawing/2014/main" id="{849DD235-490B-C2B4-4994-416E1F6F373B}"/>
                      </a:ext>
                    </a:extLst>
                  </p:cNvPr>
                  <p:cNvCxnSpPr>
                    <a:cxnSpLocks/>
                  </p:cNvCxnSpPr>
                  <p:nvPr/>
                </p:nvCxnSpPr>
                <p:spPr>
                  <a:xfrm>
                    <a:off x="6846106" y="4655227"/>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393BC6C-37A4-4D21-865C-270B3B7D56E4}"/>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BC0E875F-70C1-99D9-6588-BC1EAD35C124}"/>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0DCBD6EE-9B4C-931F-7E23-42C51B72AF49}"/>
                    </a:ext>
                  </a:extLst>
                </p:cNvPr>
                <p:cNvGrpSpPr/>
                <p:nvPr/>
              </p:nvGrpSpPr>
              <p:grpSpPr>
                <a:xfrm>
                  <a:off x="1263452" y="3578892"/>
                  <a:ext cx="3977086" cy="1831495"/>
                  <a:chOff x="1263452" y="3578892"/>
                  <a:chExt cx="3977086" cy="1831495"/>
                </a:xfrm>
              </p:grpSpPr>
              <p:grpSp>
                <p:nvGrpSpPr>
                  <p:cNvPr id="41" name="Group 40">
                    <a:extLst>
                      <a:ext uri="{FF2B5EF4-FFF2-40B4-BE49-F238E27FC236}">
                        <a16:creationId xmlns:a16="http://schemas.microsoft.com/office/drawing/2014/main" id="{5016D9FB-AFEB-045D-8E1F-B153FF796AE3}"/>
                      </a:ext>
                    </a:extLst>
                  </p:cNvPr>
                  <p:cNvGrpSpPr/>
                  <p:nvPr/>
                </p:nvGrpSpPr>
                <p:grpSpPr>
                  <a:xfrm>
                    <a:off x="1263452" y="3578892"/>
                    <a:ext cx="3977086" cy="1831495"/>
                    <a:chOff x="135044" y="1045518"/>
                    <a:chExt cx="3977086" cy="1831495"/>
                  </a:xfrm>
                </p:grpSpPr>
                <p:cxnSp>
                  <p:nvCxnSpPr>
                    <p:cNvPr id="43" name="Straight Arrow Connector 42">
                      <a:extLst>
                        <a:ext uri="{FF2B5EF4-FFF2-40B4-BE49-F238E27FC236}">
                          <a16:creationId xmlns:a16="http://schemas.microsoft.com/office/drawing/2014/main" id="{B29688C7-B117-059F-0F05-5BC92FCD18AC}"/>
                        </a:ext>
                      </a:extLst>
                    </p:cNvPr>
                    <p:cNvCxnSpPr>
                      <a:cxnSpLocks/>
                      <a:stCxn id="45" idx="0"/>
                    </p:cNvCxnSpPr>
                    <p:nvPr/>
                  </p:nvCxnSpPr>
                  <p:spPr>
                    <a:xfrm flipH="1" flipV="1">
                      <a:off x="1672853" y="2241440"/>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DCFE93F-6528-85BD-DA76-7EF179B37D11}"/>
                        </a:ext>
                      </a:extLst>
                    </p:cNvPr>
                    <p:cNvCxnSpPr>
                      <a:cxnSpLocks/>
                    </p:cNvCxnSpPr>
                    <p:nvPr/>
                  </p:nvCxnSpPr>
                  <p:spPr>
                    <a:xfrm flipH="1" flipV="1">
                      <a:off x="1639133" y="141484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0D1D7141-D186-F5A2-4B91-E06B309BF173}"/>
                            </a:ext>
                          </a:extLst>
                        </p:cNvPr>
                        <p:cNvSpPr txBox="1"/>
                        <p:nvPr/>
                      </p:nvSpPr>
                      <p:spPr>
                        <a:xfrm>
                          <a:off x="1316968" y="249816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63" name="TextBox 62">
                          <a:extLst>
                            <a:ext uri="{FF2B5EF4-FFF2-40B4-BE49-F238E27FC236}">
                              <a16:creationId xmlns:a16="http://schemas.microsoft.com/office/drawing/2014/main" id="{902AF043-82C5-B2C7-A1E6-C51513D0D14A}"/>
                            </a:ext>
                          </a:extLst>
                        </p:cNvPr>
                        <p:cNvSpPr txBox="1">
                          <a:spLocks noRot="1" noChangeAspect="1" noMove="1" noResize="1" noEditPoints="1" noAdjustHandles="1" noChangeArrowheads="1" noChangeShapeType="1" noTextEdit="1"/>
                        </p:cNvSpPr>
                        <p:nvPr/>
                      </p:nvSpPr>
                      <p:spPr>
                        <a:xfrm>
                          <a:off x="1316968" y="2498161"/>
                          <a:ext cx="722057" cy="369332"/>
                        </a:xfrm>
                        <a:prstGeom prst="rect">
                          <a:avLst/>
                        </a:prstGeom>
                        <a:blipFill>
                          <a:blip r:embed="rId11"/>
                          <a:stretch>
                            <a:fillRect l="-5172" r="-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C4957E16-2AC4-66F2-075E-305601651C27}"/>
                            </a:ext>
                          </a:extLst>
                        </p:cNvPr>
                        <p:cNvSpPr txBox="1"/>
                        <p:nvPr/>
                      </p:nvSpPr>
                      <p:spPr>
                        <a:xfrm>
                          <a:off x="135044" y="1775953"/>
                          <a:ext cx="72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0</m:t>
                                    </m:r>
                                    <m:r>
                                      <a:rPr lang="en-CA" sz="2400" i="1">
                                        <a:latin typeface="Cambria Math" panose="02040503050406030204" pitchFamily="18" charset="0"/>
                                      </a:rPr>
                                      <m:t>&gt;</m:t>
                                    </m:r>
                                  </m:sup>
                                </m:sSup>
                              </m:oMath>
                            </m:oMathPara>
                          </a14:m>
                          <a:endParaRPr lang="en-US" sz="2400" dirty="0"/>
                        </a:p>
                      </p:txBody>
                    </p:sp>
                  </mc:Choice>
                  <mc:Fallback xmlns="">
                    <p:sp>
                      <p:nvSpPr>
                        <p:cNvPr id="66" name="TextBox 65">
                          <a:extLst>
                            <a:ext uri="{FF2B5EF4-FFF2-40B4-BE49-F238E27FC236}">
                              <a16:creationId xmlns:a16="http://schemas.microsoft.com/office/drawing/2014/main" id="{94A978C7-6676-9CD3-6456-D46C880FE0A9}"/>
                            </a:ext>
                          </a:extLst>
                        </p:cNvPr>
                        <p:cNvSpPr txBox="1">
                          <a:spLocks noRot="1" noChangeAspect="1" noMove="1" noResize="1" noEditPoints="1" noAdjustHandles="1" noChangeArrowheads="1" noChangeShapeType="1" noTextEdit="1"/>
                        </p:cNvSpPr>
                        <p:nvPr/>
                      </p:nvSpPr>
                      <p:spPr>
                        <a:xfrm>
                          <a:off x="135044" y="1775953"/>
                          <a:ext cx="720775" cy="369332"/>
                        </a:xfrm>
                        <a:prstGeom prst="rect">
                          <a:avLst/>
                        </a:prstGeom>
                        <a:blipFill>
                          <a:blip r:embed="rId12"/>
                          <a:stretch>
                            <a:fillRect l="-5172" r="-3448"/>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92AE3B63-DA20-03A0-3D4D-221EBD6F25B9}"/>
                        </a:ext>
                      </a:extLst>
                    </p:cNvPr>
                    <p:cNvCxnSpPr>
                      <a:cxnSpLocks/>
                      <a:stCxn id="46" idx="3"/>
                    </p:cNvCxnSpPr>
                    <p:nvPr/>
                  </p:nvCxnSpPr>
                  <p:spPr>
                    <a:xfrm>
                      <a:off x="855819" y="1960619"/>
                      <a:ext cx="534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0E64C29E-E8E6-0FBD-77EC-CCAB3C2F1A1F}"/>
                        </a:ext>
                      </a:extLst>
                    </p:cNvPr>
                    <p:cNvSpPr/>
                    <p:nvPr/>
                  </p:nvSpPr>
                  <p:spPr>
                    <a:xfrm>
                      <a:off x="1390501" y="1775953"/>
                      <a:ext cx="524024" cy="481472"/>
                    </a:xfrm>
                    <a:prstGeom prst="rect">
                      <a:avLst/>
                    </a:prstGeom>
                    <a:solidFill>
                      <a:schemeClr val="accent1">
                        <a:alpha val="13677"/>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a:extLst>
                        <a:ext uri="{FF2B5EF4-FFF2-40B4-BE49-F238E27FC236}">
                          <a16:creationId xmlns:a16="http://schemas.microsoft.com/office/drawing/2014/main" id="{0EB4DB58-ABBD-B708-D69D-C87FB9877826}"/>
                        </a:ext>
                      </a:extLst>
                    </p:cNvPr>
                    <p:cNvSpPr/>
                    <p:nvPr/>
                  </p:nvSpPr>
                  <p:spPr>
                    <a:xfrm>
                      <a:off x="2443021" y="1771185"/>
                      <a:ext cx="524024" cy="481472"/>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50" name="Straight Arrow Connector 49">
                      <a:extLst>
                        <a:ext uri="{FF2B5EF4-FFF2-40B4-BE49-F238E27FC236}">
                          <a16:creationId xmlns:a16="http://schemas.microsoft.com/office/drawing/2014/main" id="{31E47408-998D-1240-5E3E-B7BBB86A2E25}"/>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B056E613-71EC-B91E-AE58-F9AD6412CC3B}"/>
                            </a:ext>
                          </a:extLst>
                        </p:cNvPr>
                        <p:cNvSpPr txBox="1"/>
                        <p:nvPr/>
                      </p:nvSpPr>
                      <p:spPr>
                        <a:xfrm>
                          <a:off x="2369485" y="250768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78" name="TextBox 77">
                          <a:extLst>
                            <a:ext uri="{FF2B5EF4-FFF2-40B4-BE49-F238E27FC236}">
                              <a16:creationId xmlns:a16="http://schemas.microsoft.com/office/drawing/2014/main" id="{77EA2CC8-56E6-1F20-E73E-77C85629FD6D}"/>
                            </a:ext>
                          </a:extLst>
                        </p:cNvPr>
                        <p:cNvSpPr txBox="1">
                          <a:spLocks noRot="1" noChangeAspect="1" noMove="1" noResize="1" noEditPoints="1" noAdjustHandles="1" noChangeArrowheads="1" noChangeShapeType="1" noTextEdit="1"/>
                        </p:cNvSpPr>
                        <p:nvPr/>
                      </p:nvSpPr>
                      <p:spPr>
                        <a:xfrm>
                          <a:off x="2369485" y="2507681"/>
                          <a:ext cx="722057" cy="369332"/>
                        </a:xfrm>
                        <a:prstGeom prst="rect">
                          <a:avLst/>
                        </a:prstGeom>
                        <a:blipFill>
                          <a:blip r:embed="rId13"/>
                          <a:stretch>
                            <a:fillRect l="-5172" r="-3448"/>
                          </a:stretch>
                        </a:blipFill>
                      </p:spPr>
                      <p:txBody>
                        <a:bodyPr/>
                        <a:lstStyle/>
                        <a:p>
                          <a:r>
                            <a:rPr lang="en-US">
                              <a:noFill/>
                            </a:rPr>
                            <a:t> </a:t>
                          </a:r>
                        </a:p>
                      </p:txBody>
                    </p:sp>
                  </mc:Fallback>
                </mc:AlternateContent>
                <p:cxnSp>
                  <p:nvCxnSpPr>
                    <p:cNvPr id="52" name="Straight Arrow Connector 51">
                      <a:extLst>
                        <a:ext uri="{FF2B5EF4-FFF2-40B4-BE49-F238E27FC236}">
                          <a16:creationId xmlns:a16="http://schemas.microsoft.com/office/drawing/2014/main" id="{1EE0D202-A3F4-85DE-5996-577B271CBE37}"/>
                        </a:ext>
                      </a:extLst>
                    </p:cNvPr>
                    <p:cNvCxnSpPr>
                      <a:cxnSpLocks/>
                    </p:cNvCxnSpPr>
                    <p:nvPr/>
                  </p:nvCxnSpPr>
                  <p:spPr>
                    <a:xfrm flipH="1" flipV="1">
                      <a:off x="2611078" y="2279536"/>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4398AC0-ABC9-D6E7-192B-08ECF08D26E0}"/>
                        </a:ext>
                      </a:extLst>
                    </p:cNvPr>
                    <p:cNvCxnSpPr>
                      <a:cxnSpLocks/>
                    </p:cNvCxnSpPr>
                    <p:nvPr/>
                  </p:nvCxnSpPr>
                  <p:spPr>
                    <a:xfrm flipH="1" flipV="1">
                      <a:off x="2720226" y="1438657"/>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55307F4-4605-604F-0ABA-FE31F5EB795E}"/>
                            </a:ext>
                          </a:extLst>
                        </p:cNvPr>
                        <p:cNvSpPr txBox="1"/>
                        <p:nvPr/>
                      </p:nvSpPr>
                      <p:spPr>
                        <a:xfrm>
                          <a:off x="1280021" y="1045518"/>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83" name="TextBox 82">
                          <a:extLst>
                            <a:ext uri="{FF2B5EF4-FFF2-40B4-BE49-F238E27FC236}">
                              <a16:creationId xmlns:a16="http://schemas.microsoft.com/office/drawing/2014/main" id="{F6CA9509-02DD-48B6-154A-22B74C05A921}"/>
                            </a:ext>
                          </a:extLst>
                        </p:cNvPr>
                        <p:cNvSpPr txBox="1">
                          <a:spLocks noRot="1" noChangeAspect="1" noMove="1" noResize="1" noEditPoints="1" noAdjustHandles="1" noChangeArrowheads="1" noChangeShapeType="1" noTextEdit="1"/>
                        </p:cNvSpPr>
                        <p:nvPr/>
                      </p:nvSpPr>
                      <p:spPr>
                        <a:xfrm>
                          <a:off x="1280021" y="1045518"/>
                          <a:ext cx="755271" cy="369332"/>
                        </a:xfrm>
                        <a:prstGeom prst="rect">
                          <a:avLst/>
                        </a:prstGeom>
                        <a:blipFill>
                          <a:blip r:embed="rId14"/>
                          <a:stretch>
                            <a:fillRect l="-6557" t="-13333"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6FD3D56E-9FC0-1EA3-280A-687AE4221C11}"/>
                            </a:ext>
                          </a:extLst>
                        </p:cNvPr>
                        <p:cNvSpPr txBox="1"/>
                        <p:nvPr/>
                      </p:nvSpPr>
                      <p:spPr>
                        <a:xfrm>
                          <a:off x="2327397" y="1054638"/>
                          <a:ext cx="755271" cy="36933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55" name="TextBox 54">
                          <a:extLst>
                            <a:ext uri="{FF2B5EF4-FFF2-40B4-BE49-F238E27FC236}">
                              <a16:creationId xmlns:a16="http://schemas.microsoft.com/office/drawing/2014/main" id="{6FD3D56E-9FC0-1EA3-280A-687AE4221C11}"/>
                            </a:ext>
                          </a:extLst>
                        </p:cNvPr>
                        <p:cNvSpPr txBox="1">
                          <a:spLocks noRot="1" noChangeAspect="1" noMove="1" noResize="1" noEditPoints="1" noAdjustHandles="1" noChangeArrowheads="1" noChangeShapeType="1" noTextEdit="1"/>
                        </p:cNvSpPr>
                        <p:nvPr/>
                      </p:nvSpPr>
                      <p:spPr>
                        <a:xfrm>
                          <a:off x="2327397" y="1054638"/>
                          <a:ext cx="755271" cy="369332"/>
                        </a:xfrm>
                        <a:prstGeom prst="rect">
                          <a:avLst/>
                        </a:prstGeom>
                        <a:blipFill>
                          <a:blip r:embed="rId15"/>
                          <a:stretch>
                            <a:fillRect l="-1493" t="-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FFE790F5-E729-8E99-BE76-445080F73A94}"/>
                            </a:ext>
                          </a:extLst>
                        </p:cNvPr>
                        <p:cNvSpPr txBox="1"/>
                        <p:nvPr/>
                      </p:nvSpPr>
                      <p:spPr>
                        <a:xfrm>
                          <a:off x="3362980" y="2507681"/>
                          <a:ext cx="72205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56" name="TextBox 55">
                          <a:extLst>
                            <a:ext uri="{FF2B5EF4-FFF2-40B4-BE49-F238E27FC236}">
                              <a16:creationId xmlns:a16="http://schemas.microsoft.com/office/drawing/2014/main" id="{FFE790F5-E729-8E99-BE76-445080F73A94}"/>
                            </a:ext>
                          </a:extLst>
                        </p:cNvPr>
                        <p:cNvSpPr txBox="1">
                          <a:spLocks noRot="1" noChangeAspect="1" noMove="1" noResize="1" noEditPoints="1" noAdjustHandles="1" noChangeArrowheads="1" noChangeShapeType="1" noTextEdit="1"/>
                        </p:cNvSpPr>
                        <p:nvPr/>
                      </p:nvSpPr>
                      <p:spPr>
                        <a:xfrm>
                          <a:off x="3362980" y="2507681"/>
                          <a:ext cx="722057"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5ED66E08-98B4-2F89-478A-D33846610ACE}"/>
                            </a:ext>
                          </a:extLst>
                        </p:cNvPr>
                        <p:cNvSpPr txBox="1"/>
                        <p:nvPr/>
                      </p:nvSpPr>
                      <p:spPr>
                        <a:xfrm>
                          <a:off x="3356859" y="1063480"/>
                          <a:ext cx="755271" cy="38311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acc>
                                      <m:accPr>
                                        <m:chr m:val="̂"/>
                                        <m:ctrlPr>
                                          <a:rPr lang="en-US"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&lt;</m:t>
                                    </m:r>
                                    <m:r>
                                      <a:rPr lang="en-CA" sz="2400" b="0" i="1" smtClean="0">
                                        <a:latin typeface="Cambria Math" panose="02040503050406030204" pitchFamily="18" charset="0"/>
                                      </a:rPr>
                                      <m:t>3</m:t>
                                    </m:r>
                                    <m:r>
                                      <a:rPr lang="en-CA" sz="2400" i="1">
                                        <a:latin typeface="Cambria Math" panose="02040503050406030204" pitchFamily="18" charset="0"/>
                                      </a:rPr>
                                      <m:t>&gt;</m:t>
                                    </m:r>
                                  </m:sup>
                                </m:sSup>
                              </m:oMath>
                            </m:oMathPara>
                          </a14:m>
                          <a:endParaRPr lang="en-US" sz="2400" dirty="0"/>
                        </a:p>
                      </p:txBody>
                    </p:sp>
                  </mc:Choice>
                  <mc:Fallback xmlns="">
                    <p:sp>
                      <p:nvSpPr>
                        <p:cNvPr id="57" name="TextBox 56">
                          <a:extLst>
                            <a:ext uri="{FF2B5EF4-FFF2-40B4-BE49-F238E27FC236}">
                              <a16:creationId xmlns:a16="http://schemas.microsoft.com/office/drawing/2014/main" id="{5ED66E08-98B4-2F89-478A-D33846610ACE}"/>
                            </a:ext>
                          </a:extLst>
                        </p:cNvPr>
                        <p:cNvSpPr txBox="1">
                          <a:spLocks noRot="1" noChangeAspect="1" noMove="1" noResize="1" noEditPoints="1" noAdjustHandles="1" noChangeArrowheads="1" noChangeShapeType="1" noTextEdit="1"/>
                        </p:cNvSpPr>
                        <p:nvPr/>
                      </p:nvSpPr>
                      <p:spPr>
                        <a:xfrm>
                          <a:off x="3356859" y="1063480"/>
                          <a:ext cx="755271" cy="383118"/>
                        </a:xfrm>
                        <a:prstGeom prst="rect">
                          <a:avLst/>
                        </a:prstGeom>
                        <a:blipFill>
                          <a:blip r:embed="rId17"/>
                          <a:stretch>
                            <a:fillRect l="-1493" t="-12821"/>
                          </a:stretch>
                        </a:blipFill>
                      </p:spPr>
                      <p:txBody>
                        <a:bodyPr/>
                        <a:lstStyle/>
                        <a:p>
                          <a:r>
                            <a:rPr lang="en-US">
                              <a:noFill/>
                            </a:rPr>
                            <a:t> </a:t>
                          </a:r>
                        </a:p>
                      </p:txBody>
                    </p:sp>
                  </mc:Fallback>
                </mc:AlternateContent>
              </p:grpSp>
              <p:cxnSp>
                <p:nvCxnSpPr>
                  <p:cNvPr id="42" name="Straight Arrow Connector 41">
                    <a:extLst>
                      <a:ext uri="{FF2B5EF4-FFF2-40B4-BE49-F238E27FC236}">
                        <a16:creationId xmlns:a16="http://schemas.microsoft.com/office/drawing/2014/main" id="{9A03081B-8E2C-934A-5AE5-EFF15CB450E8}"/>
                      </a:ext>
                    </a:extLst>
                  </p:cNvPr>
                  <p:cNvCxnSpPr>
                    <a:cxnSpLocks/>
                  </p:cNvCxnSpPr>
                  <p:nvPr/>
                </p:nvCxnSpPr>
                <p:spPr>
                  <a:xfrm>
                    <a:off x="3090537" y="4528623"/>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BD0A9991-31D1-C688-C818-10EE2B9C83F5}"/>
                    </a:ext>
                  </a:extLst>
                </p:cNvPr>
                <p:cNvGrpSpPr/>
                <p:nvPr/>
              </p:nvGrpSpPr>
              <p:grpSpPr>
                <a:xfrm>
                  <a:off x="6404466" y="3957743"/>
                  <a:ext cx="900254" cy="1097600"/>
                  <a:chOff x="6322082" y="4110539"/>
                  <a:chExt cx="900254" cy="1097600"/>
                </a:xfrm>
              </p:grpSpPr>
              <p:sp>
                <p:nvSpPr>
                  <p:cNvPr id="37" name="Rectangle 36">
                    <a:extLst>
                      <a:ext uri="{FF2B5EF4-FFF2-40B4-BE49-F238E27FC236}">
                        <a16:creationId xmlns:a16="http://schemas.microsoft.com/office/drawing/2014/main" id="{A008AE6B-99F8-5A6A-6EEB-E889F9604DEB}"/>
                      </a:ext>
                    </a:extLst>
                  </p:cNvPr>
                  <p:cNvSpPr/>
                  <p:nvPr/>
                </p:nvSpPr>
                <p:spPr>
                  <a:xfrm>
                    <a:off x="6322082" y="4443067"/>
                    <a:ext cx="524024" cy="481472"/>
                  </a:xfrm>
                  <a:prstGeom prst="rect">
                    <a:avLst/>
                  </a:prstGeom>
                  <a:solidFill>
                    <a:schemeClr val="accent1">
                      <a:alpha val="1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a:extLst>
                      <a:ext uri="{FF2B5EF4-FFF2-40B4-BE49-F238E27FC236}">
                        <a16:creationId xmlns:a16="http://schemas.microsoft.com/office/drawing/2014/main" id="{42284205-3A7F-6438-AD40-57F793F7100E}"/>
                      </a:ext>
                    </a:extLst>
                  </p:cNvPr>
                  <p:cNvCxnSpPr>
                    <a:cxnSpLocks/>
                  </p:cNvCxnSpPr>
                  <p:nvPr/>
                </p:nvCxnSpPr>
                <p:spPr>
                  <a:xfrm>
                    <a:off x="6846106" y="4655227"/>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B941630-700C-DC12-6DB4-306E3B433758}"/>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FF59CC64-9B5C-6D05-6991-AFB5C18C1318}"/>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BFB08F96-32EB-772D-28DE-9A9EF977BD1D}"/>
                    </a:ext>
                  </a:extLst>
                </p:cNvPr>
                <p:cNvGrpSpPr/>
                <p:nvPr/>
              </p:nvGrpSpPr>
              <p:grpSpPr>
                <a:xfrm>
                  <a:off x="7336376" y="3933935"/>
                  <a:ext cx="900254" cy="1097600"/>
                  <a:chOff x="6322082" y="4110539"/>
                  <a:chExt cx="900254" cy="1097600"/>
                </a:xfrm>
              </p:grpSpPr>
              <p:sp>
                <p:nvSpPr>
                  <p:cNvPr id="33" name="Rectangle 32">
                    <a:extLst>
                      <a:ext uri="{FF2B5EF4-FFF2-40B4-BE49-F238E27FC236}">
                        <a16:creationId xmlns:a16="http://schemas.microsoft.com/office/drawing/2014/main" id="{18F57AE5-C246-FA5C-3111-F3DA9A6BC2CC}"/>
                      </a:ext>
                    </a:extLst>
                  </p:cNvPr>
                  <p:cNvSpPr/>
                  <p:nvPr/>
                </p:nvSpPr>
                <p:spPr>
                  <a:xfrm>
                    <a:off x="6322082" y="4443067"/>
                    <a:ext cx="524024" cy="481472"/>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a:extLst>
                      <a:ext uri="{FF2B5EF4-FFF2-40B4-BE49-F238E27FC236}">
                        <a16:creationId xmlns:a16="http://schemas.microsoft.com/office/drawing/2014/main" id="{17C8F69D-61C6-4109-6A8E-C053C29BC723}"/>
                      </a:ext>
                    </a:extLst>
                  </p:cNvPr>
                  <p:cNvCxnSpPr>
                    <a:cxnSpLocks/>
                  </p:cNvCxnSpPr>
                  <p:nvPr/>
                </p:nvCxnSpPr>
                <p:spPr>
                  <a:xfrm>
                    <a:off x="6846106" y="4655227"/>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BA162E9B-49B0-3776-85B8-9EC707EB2C3D}"/>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93996F5D-B797-FC65-1F90-8F0B7068B0E0}"/>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A7A07E8-13B4-DA4F-337C-58C06481ABD8}"/>
                    </a:ext>
                  </a:extLst>
                </p:cNvPr>
                <p:cNvGrpSpPr/>
                <p:nvPr/>
              </p:nvGrpSpPr>
              <p:grpSpPr>
                <a:xfrm>
                  <a:off x="8286441" y="3943455"/>
                  <a:ext cx="524024" cy="1097600"/>
                  <a:chOff x="6322082" y="4110539"/>
                  <a:chExt cx="524024" cy="1097600"/>
                </a:xfrm>
              </p:grpSpPr>
              <p:sp>
                <p:nvSpPr>
                  <p:cNvPr id="30" name="Rectangle 29">
                    <a:extLst>
                      <a:ext uri="{FF2B5EF4-FFF2-40B4-BE49-F238E27FC236}">
                        <a16:creationId xmlns:a16="http://schemas.microsoft.com/office/drawing/2014/main" id="{B0C17697-C00A-D108-5929-0991791CD762}"/>
                      </a:ext>
                    </a:extLst>
                  </p:cNvPr>
                  <p:cNvSpPr/>
                  <p:nvPr/>
                </p:nvSpPr>
                <p:spPr>
                  <a:xfrm>
                    <a:off x="6322082" y="4443067"/>
                    <a:ext cx="524024" cy="481472"/>
                  </a:xfrm>
                  <a:prstGeom prst="rect">
                    <a:avLst/>
                  </a:prstGeom>
                  <a:solidFill>
                    <a:schemeClr val="accent1">
                      <a:alpha val="1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FCC62CA2-3CFF-8BBB-71A3-23E5E9810A3B}"/>
                      </a:ext>
                    </a:extLst>
                  </p:cNvPr>
                  <p:cNvCxnSpPr>
                    <a:cxnSpLocks/>
                  </p:cNvCxnSpPr>
                  <p:nvPr/>
                </p:nvCxnSpPr>
                <p:spPr>
                  <a:xfrm flipH="1" flipV="1">
                    <a:off x="6538779" y="4951418"/>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5AF7D3D-1D1E-FAE0-BEFE-C3C5DBBB8B2D}"/>
                      </a:ext>
                    </a:extLst>
                  </p:cNvPr>
                  <p:cNvCxnSpPr>
                    <a:cxnSpLocks/>
                  </p:cNvCxnSpPr>
                  <p:nvPr/>
                </p:nvCxnSpPr>
                <p:spPr>
                  <a:xfrm flipH="1" flipV="1">
                    <a:off x="6550647" y="411053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6DAEAEFD-5C9E-44CD-A3CC-0673A6361021}"/>
                      </a:ext>
                    </a:extLst>
                  </p:cNvPr>
                  <p:cNvSpPr txBox="1"/>
                  <p:nvPr/>
                </p:nvSpPr>
                <p:spPr>
                  <a:xfrm>
                    <a:off x="2527798" y="3472790"/>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1</m:t>
                              </m:r>
                              <m:r>
                                <a:rPr lang="en-CA" i="1">
                                  <a:latin typeface="Cambria Math" panose="02040503050406030204" pitchFamily="18" charset="0"/>
                                </a:rPr>
                                <m:t>&gt;</m:t>
                              </m:r>
                            </m:sup>
                          </m:sSup>
                        </m:oMath>
                      </m:oMathPara>
                    </a14:m>
                    <a:endParaRPr lang="en-US" dirty="0"/>
                  </a:p>
                </p:txBody>
              </p:sp>
            </mc:Choice>
            <mc:Fallback xmlns="">
              <p:sp>
                <p:nvSpPr>
                  <p:cNvPr id="16" name="TextBox 15">
                    <a:extLst>
                      <a:ext uri="{FF2B5EF4-FFF2-40B4-BE49-F238E27FC236}">
                        <a16:creationId xmlns:a16="http://schemas.microsoft.com/office/drawing/2014/main" id="{6DAEAEFD-5C9E-44CD-A3CC-0673A6361021}"/>
                      </a:ext>
                    </a:extLst>
                  </p:cNvPr>
                  <p:cNvSpPr txBox="1">
                    <a:spLocks noRot="1" noChangeAspect="1" noMove="1" noResize="1" noEditPoints="1" noAdjustHandles="1" noChangeArrowheads="1" noChangeShapeType="1" noTextEdit="1"/>
                  </p:cNvSpPr>
                  <p:nvPr/>
                </p:nvSpPr>
                <p:spPr>
                  <a:xfrm>
                    <a:off x="2527798" y="3472790"/>
                    <a:ext cx="540982" cy="276999"/>
                  </a:xfrm>
                  <a:prstGeom prst="rect">
                    <a:avLst/>
                  </a:prstGeom>
                  <a:blipFill>
                    <a:blip r:embed="rId18"/>
                    <a:stretch>
                      <a:fillRect t="-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082972D1-8A42-1BEB-E520-44A04806C6FF}"/>
                      </a:ext>
                    </a:extLst>
                  </p:cNvPr>
                  <p:cNvSpPr txBox="1"/>
                  <p:nvPr/>
                </p:nvSpPr>
                <p:spPr>
                  <a:xfrm>
                    <a:off x="3556498" y="3485490"/>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2</m:t>
                              </m:r>
                              <m:r>
                                <a:rPr lang="en-CA" i="1">
                                  <a:latin typeface="Cambria Math" panose="02040503050406030204" pitchFamily="18" charset="0"/>
                                </a:rPr>
                                <m:t>&gt;</m:t>
                              </m:r>
                            </m:sup>
                          </m:sSup>
                        </m:oMath>
                      </m:oMathPara>
                    </a14:m>
                    <a:endParaRPr lang="en-US" dirty="0"/>
                  </a:p>
                </p:txBody>
              </p:sp>
            </mc:Choice>
            <mc:Fallback xmlns="">
              <p:sp>
                <p:nvSpPr>
                  <p:cNvPr id="17" name="TextBox 16">
                    <a:extLst>
                      <a:ext uri="{FF2B5EF4-FFF2-40B4-BE49-F238E27FC236}">
                        <a16:creationId xmlns:a16="http://schemas.microsoft.com/office/drawing/2014/main" id="{082972D1-8A42-1BEB-E520-44A04806C6FF}"/>
                      </a:ext>
                    </a:extLst>
                  </p:cNvPr>
                  <p:cNvSpPr txBox="1">
                    <a:spLocks noRot="1" noChangeAspect="1" noMove="1" noResize="1" noEditPoints="1" noAdjustHandles="1" noChangeArrowheads="1" noChangeShapeType="1" noTextEdit="1"/>
                  </p:cNvSpPr>
                  <p:nvPr/>
                </p:nvSpPr>
                <p:spPr>
                  <a:xfrm>
                    <a:off x="3556498" y="3485490"/>
                    <a:ext cx="540982" cy="276999"/>
                  </a:xfrm>
                  <a:prstGeom prst="rect">
                    <a:avLst/>
                  </a:prstGeom>
                  <a:blipFill>
                    <a:blip r:embed="rId19"/>
                    <a:stretch>
                      <a:fillRect l="-2083" t="-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969CFDF-F50C-8F45-A332-4D0D9F93E3CD}"/>
                      </a:ext>
                    </a:extLst>
                  </p:cNvPr>
                  <p:cNvSpPr txBox="1"/>
                  <p:nvPr/>
                </p:nvSpPr>
                <p:spPr>
                  <a:xfrm>
                    <a:off x="4563688" y="3522344"/>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3</m:t>
                              </m:r>
                              <m:r>
                                <a:rPr lang="en-CA" i="1">
                                  <a:latin typeface="Cambria Math" panose="02040503050406030204" pitchFamily="18" charset="0"/>
                                </a:rPr>
                                <m:t>&gt;</m:t>
                              </m:r>
                            </m:sup>
                          </m:sSup>
                        </m:oMath>
                      </m:oMathPara>
                    </a14:m>
                    <a:endParaRPr lang="en-US" dirty="0"/>
                  </a:p>
                </p:txBody>
              </p:sp>
            </mc:Choice>
            <mc:Fallback xmlns="">
              <p:sp>
                <p:nvSpPr>
                  <p:cNvPr id="18" name="TextBox 17">
                    <a:extLst>
                      <a:ext uri="{FF2B5EF4-FFF2-40B4-BE49-F238E27FC236}">
                        <a16:creationId xmlns:a16="http://schemas.microsoft.com/office/drawing/2014/main" id="{8969CFDF-F50C-8F45-A332-4D0D9F93E3CD}"/>
                      </a:ext>
                    </a:extLst>
                  </p:cNvPr>
                  <p:cNvSpPr txBox="1">
                    <a:spLocks noRot="1" noChangeAspect="1" noMove="1" noResize="1" noEditPoints="1" noAdjustHandles="1" noChangeArrowheads="1" noChangeShapeType="1" noTextEdit="1"/>
                  </p:cNvSpPr>
                  <p:nvPr/>
                </p:nvSpPr>
                <p:spPr>
                  <a:xfrm>
                    <a:off x="4563688" y="3522344"/>
                    <a:ext cx="540982" cy="276999"/>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4503DD7-0266-F13E-C93D-20CF76ADAE5C}"/>
                      </a:ext>
                    </a:extLst>
                  </p:cNvPr>
                  <p:cNvSpPr txBox="1"/>
                  <p:nvPr/>
                </p:nvSpPr>
                <p:spPr>
                  <a:xfrm>
                    <a:off x="5515625" y="3496944"/>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4</m:t>
                              </m:r>
                              <m:r>
                                <a:rPr lang="en-CA" i="1">
                                  <a:latin typeface="Cambria Math" panose="02040503050406030204" pitchFamily="18" charset="0"/>
                                </a:rPr>
                                <m:t>&gt;</m:t>
                              </m:r>
                            </m:sup>
                          </m:sSup>
                        </m:oMath>
                      </m:oMathPara>
                    </a14:m>
                    <a:endParaRPr lang="en-US" dirty="0"/>
                  </a:p>
                </p:txBody>
              </p:sp>
            </mc:Choice>
            <mc:Fallback xmlns="">
              <p:sp>
                <p:nvSpPr>
                  <p:cNvPr id="19" name="TextBox 18">
                    <a:extLst>
                      <a:ext uri="{FF2B5EF4-FFF2-40B4-BE49-F238E27FC236}">
                        <a16:creationId xmlns:a16="http://schemas.microsoft.com/office/drawing/2014/main" id="{24503DD7-0266-F13E-C93D-20CF76ADAE5C}"/>
                      </a:ext>
                    </a:extLst>
                  </p:cNvPr>
                  <p:cNvSpPr txBox="1">
                    <a:spLocks noRot="1" noChangeAspect="1" noMove="1" noResize="1" noEditPoints="1" noAdjustHandles="1" noChangeArrowheads="1" noChangeShapeType="1" noTextEdit="1"/>
                  </p:cNvSpPr>
                  <p:nvPr/>
                </p:nvSpPr>
                <p:spPr>
                  <a:xfrm>
                    <a:off x="5515625" y="3496944"/>
                    <a:ext cx="540982" cy="276999"/>
                  </a:xfrm>
                  <a:prstGeom prst="rect">
                    <a:avLst/>
                  </a:prstGeom>
                  <a:blipFill>
                    <a:blip r:embed="rId21"/>
                    <a:stretch>
                      <a:fillRect t="-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481A478-211B-E5B9-AE38-AD150EE23E6F}"/>
                      </a:ext>
                    </a:extLst>
                  </p:cNvPr>
                  <p:cNvSpPr txBox="1"/>
                  <p:nvPr/>
                </p:nvSpPr>
                <p:spPr>
                  <a:xfrm>
                    <a:off x="6406365" y="3471544"/>
                    <a:ext cx="540982" cy="2800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5</m:t>
                              </m:r>
                              <m:r>
                                <a:rPr lang="en-CA" i="1">
                                  <a:latin typeface="Cambria Math" panose="02040503050406030204" pitchFamily="18" charset="0"/>
                                </a:rPr>
                                <m:t>&gt;</m:t>
                              </m:r>
                            </m:sup>
                          </m:sSup>
                        </m:oMath>
                      </m:oMathPara>
                    </a14:m>
                    <a:endParaRPr lang="en-US" dirty="0"/>
                  </a:p>
                </p:txBody>
              </p:sp>
            </mc:Choice>
            <mc:Fallback xmlns="">
              <p:sp>
                <p:nvSpPr>
                  <p:cNvPr id="20" name="TextBox 19">
                    <a:extLst>
                      <a:ext uri="{FF2B5EF4-FFF2-40B4-BE49-F238E27FC236}">
                        <a16:creationId xmlns:a16="http://schemas.microsoft.com/office/drawing/2014/main" id="{2481A478-211B-E5B9-AE38-AD150EE23E6F}"/>
                      </a:ext>
                    </a:extLst>
                  </p:cNvPr>
                  <p:cNvSpPr txBox="1">
                    <a:spLocks noRot="1" noChangeAspect="1" noMove="1" noResize="1" noEditPoints="1" noAdjustHandles="1" noChangeArrowheads="1" noChangeShapeType="1" noTextEdit="1"/>
                  </p:cNvSpPr>
                  <p:nvPr/>
                </p:nvSpPr>
                <p:spPr>
                  <a:xfrm>
                    <a:off x="6406365" y="3471544"/>
                    <a:ext cx="540982" cy="280077"/>
                  </a:xfrm>
                  <a:prstGeom prst="rect">
                    <a:avLst/>
                  </a:prstGeom>
                  <a:blipFill>
                    <a:blip r:embed="rId22"/>
                    <a:stretch>
                      <a:fillRect t="-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8F21D129-9D8F-AE11-A3AA-D21105280743}"/>
                      </a:ext>
                    </a:extLst>
                  </p:cNvPr>
                  <p:cNvSpPr txBox="1"/>
                  <p:nvPr/>
                </p:nvSpPr>
                <p:spPr>
                  <a:xfrm>
                    <a:off x="7388283" y="3483641"/>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6</m:t>
                              </m:r>
                              <m:r>
                                <a:rPr lang="en-CA" i="1">
                                  <a:latin typeface="Cambria Math" panose="02040503050406030204" pitchFamily="18" charset="0"/>
                                </a:rPr>
                                <m:t>&gt;</m:t>
                              </m:r>
                            </m:sup>
                          </m:sSup>
                        </m:oMath>
                      </m:oMathPara>
                    </a14:m>
                    <a:endParaRPr lang="en-US" dirty="0"/>
                  </a:p>
                </p:txBody>
              </p:sp>
            </mc:Choice>
            <mc:Fallback xmlns="">
              <p:sp>
                <p:nvSpPr>
                  <p:cNvPr id="21" name="TextBox 20">
                    <a:extLst>
                      <a:ext uri="{FF2B5EF4-FFF2-40B4-BE49-F238E27FC236}">
                        <a16:creationId xmlns:a16="http://schemas.microsoft.com/office/drawing/2014/main" id="{8F21D129-9D8F-AE11-A3AA-D21105280743}"/>
                      </a:ext>
                    </a:extLst>
                  </p:cNvPr>
                  <p:cNvSpPr txBox="1">
                    <a:spLocks noRot="1" noChangeAspect="1" noMove="1" noResize="1" noEditPoints="1" noAdjustHandles="1" noChangeArrowheads="1" noChangeShapeType="1" noTextEdit="1"/>
                  </p:cNvSpPr>
                  <p:nvPr/>
                </p:nvSpPr>
                <p:spPr>
                  <a:xfrm>
                    <a:off x="7388283" y="3483641"/>
                    <a:ext cx="540982" cy="276999"/>
                  </a:xfrm>
                  <a:prstGeom prst="rect">
                    <a:avLst/>
                  </a:prstGeom>
                  <a:blipFill>
                    <a:blip r:embed="rId23"/>
                    <a:stretch>
                      <a:fillRect t="-34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C7E813F-291B-D353-C5E2-EEB6472CCF87}"/>
                      </a:ext>
                    </a:extLst>
                  </p:cNvPr>
                  <p:cNvSpPr txBox="1"/>
                  <p:nvPr/>
                </p:nvSpPr>
                <p:spPr>
                  <a:xfrm>
                    <a:off x="8294488" y="3460089"/>
                    <a:ext cx="5409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&lt;</m:t>
                              </m:r>
                              <m:r>
                                <a:rPr lang="en-US" altLang="zh-CN" b="0" i="1" smtClean="0">
                                  <a:latin typeface="Cambria Math" panose="02040503050406030204" pitchFamily="18" charset="0"/>
                                </a:rPr>
                                <m:t>7</m:t>
                              </m:r>
                              <m:r>
                                <a:rPr lang="en-CA" i="1">
                                  <a:latin typeface="Cambria Math" panose="02040503050406030204" pitchFamily="18" charset="0"/>
                                </a:rPr>
                                <m:t>&gt;</m:t>
                              </m:r>
                            </m:sup>
                          </m:sSup>
                        </m:oMath>
                      </m:oMathPara>
                    </a14:m>
                    <a:endParaRPr lang="en-US" dirty="0"/>
                  </a:p>
                </p:txBody>
              </p:sp>
            </mc:Choice>
            <mc:Fallback xmlns="">
              <p:sp>
                <p:nvSpPr>
                  <p:cNvPr id="22" name="TextBox 21">
                    <a:extLst>
                      <a:ext uri="{FF2B5EF4-FFF2-40B4-BE49-F238E27FC236}">
                        <a16:creationId xmlns:a16="http://schemas.microsoft.com/office/drawing/2014/main" id="{2C7E813F-291B-D353-C5E2-EEB6472CCF87}"/>
                      </a:ext>
                    </a:extLst>
                  </p:cNvPr>
                  <p:cNvSpPr txBox="1">
                    <a:spLocks noRot="1" noChangeAspect="1" noMove="1" noResize="1" noEditPoints="1" noAdjustHandles="1" noChangeArrowheads="1" noChangeShapeType="1" noTextEdit="1"/>
                  </p:cNvSpPr>
                  <p:nvPr/>
                </p:nvSpPr>
                <p:spPr>
                  <a:xfrm>
                    <a:off x="8294488" y="3460089"/>
                    <a:ext cx="540982" cy="276999"/>
                  </a:xfrm>
                  <a:prstGeom prst="rect">
                    <a:avLst/>
                  </a:prstGeom>
                  <a:blipFill>
                    <a:blip r:embed="rId24"/>
                    <a:stretch>
                      <a:fillRect t="-3333"/>
                    </a:stretch>
                  </a:blipFill>
                </p:spPr>
                <p:txBody>
                  <a:bodyPr/>
                  <a:lstStyle/>
                  <a:p>
                    <a:r>
                      <a:rPr lang="en-US">
                        <a:noFill/>
                      </a:rPr>
                      <a:t> </a:t>
                    </a:r>
                  </a:p>
                </p:txBody>
              </p:sp>
            </mc:Fallback>
          </mc:AlternateContent>
          <p:sp>
            <p:nvSpPr>
              <p:cNvPr id="23" name="Frame 22">
                <a:extLst>
                  <a:ext uri="{FF2B5EF4-FFF2-40B4-BE49-F238E27FC236}">
                    <a16:creationId xmlns:a16="http://schemas.microsoft.com/office/drawing/2014/main" id="{B7808D5B-FCCB-434C-CAD8-7E72B8369939}"/>
                  </a:ext>
                </a:extLst>
              </p:cNvPr>
              <p:cNvSpPr/>
              <p:nvPr/>
            </p:nvSpPr>
            <p:spPr>
              <a:xfrm>
                <a:off x="8126538" y="3237615"/>
                <a:ext cx="935204" cy="712518"/>
              </a:xfrm>
              <a:prstGeom prst="frame">
                <a:avLst>
                  <a:gd name="adj1" fmla="val 537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grpSp>
        <p:nvGrpSpPr>
          <p:cNvPr id="85" name="Group 84">
            <a:extLst>
              <a:ext uri="{FF2B5EF4-FFF2-40B4-BE49-F238E27FC236}">
                <a16:creationId xmlns:a16="http://schemas.microsoft.com/office/drawing/2014/main" id="{F55479EE-FA33-F9CE-EB00-6B48991C8429}"/>
              </a:ext>
            </a:extLst>
          </p:cNvPr>
          <p:cNvGrpSpPr/>
          <p:nvPr/>
        </p:nvGrpSpPr>
        <p:grpSpPr>
          <a:xfrm>
            <a:off x="2655668" y="4346721"/>
            <a:ext cx="7022064" cy="438053"/>
            <a:chOff x="2655668" y="4346721"/>
            <a:chExt cx="7022064" cy="438053"/>
          </a:xfrm>
        </p:grpSpPr>
        <p:sp>
          <p:nvSpPr>
            <p:cNvPr id="68" name="TextBox 67">
              <a:extLst>
                <a:ext uri="{FF2B5EF4-FFF2-40B4-BE49-F238E27FC236}">
                  <a16:creationId xmlns:a16="http://schemas.microsoft.com/office/drawing/2014/main" id="{CF2E6E73-436C-B3A0-1772-E3871E774E17}"/>
                </a:ext>
              </a:extLst>
            </p:cNvPr>
            <p:cNvSpPr txBox="1"/>
            <p:nvPr/>
          </p:nvSpPr>
          <p:spPr>
            <a:xfrm>
              <a:off x="2655668" y="4352912"/>
              <a:ext cx="652743" cy="369332"/>
            </a:xfrm>
            <a:prstGeom prst="rect">
              <a:avLst/>
            </a:prstGeom>
            <a:noFill/>
          </p:spPr>
          <p:txBody>
            <a:bodyPr wrap="none" rtlCol="0">
              <a:spAutoFit/>
            </a:bodyPr>
            <a:lstStyle/>
            <a:p>
              <a:r>
                <a:rPr lang="en-US" dirty="0"/>
                <a:t>6469</a:t>
              </a:r>
            </a:p>
          </p:txBody>
        </p:sp>
        <p:sp>
          <p:nvSpPr>
            <p:cNvPr id="69" name="TextBox 68">
              <a:extLst>
                <a:ext uri="{FF2B5EF4-FFF2-40B4-BE49-F238E27FC236}">
                  <a16:creationId xmlns:a16="http://schemas.microsoft.com/office/drawing/2014/main" id="{0BFB3A70-97EE-9879-645E-40A2F97AC02C}"/>
                </a:ext>
              </a:extLst>
            </p:cNvPr>
            <p:cNvSpPr txBox="1"/>
            <p:nvPr/>
          </p:nvSpPr>
          <p:spPr>
            <a:xfrm>
              <a:off x="3771520" y="4346721"/>
              <a:ext cx="652743" cy="369332"/>
            </a:xfrm>
            <a:prstGeom prst="rect">
              <a:avLst/>
            </a:prstGeom>
            <a:noFill/>
          </p:spPr>
          <p:txBody>
            <a:bodyPr wrap="square" rtlCol="0">
              <a:spAutoFit/>
            </a:bodyPr>
            <a:lstStyle/>
            <a:p>
              <a:r>
                <a:rPr lang="en-US" dirty="0"/>
                <a:t>1205</a:t>
              </a:r>
            </a:p>
          </p:txBody>
        </p:sp>
        <p:sp>
          <p:nvSpPr>
            <p:cNvPr id="70" name="TextBox 69">
              <a:extLst>
                <a:ext uri="{FF2B5EF4-FFF2-40B4-BE49-F238E27FC236}">
                  <a16:creationId xmlns:a16="http://schemas.microsoft.com/office/drawing/2014/main" id="{3150AC1E-74C9-F7E8-11F7-45D5A3CA38C7}"/>
                </a:ext>
              </a:extLst>
            </p:cNvPr>
            <p:cNvSpPr txBox="1"/>
            <p:nvPr/>
          </p:nvSpPr>
          <p:spPr>
            <a:xfrm>
              <a:off x="5032529" y="4366579"/>
              <a:ext cx="652743" cy="369332"/>
            </a:xfrm>
            <a:prstGeom prst="rect">
              <a:avLst/>
            </a:prstGeom>
            <a:noFill/>
          </p:spPr>
          <p:txBody>
            <a:bodyPr wrap="square" rtlCol="0">
              <a:spAutoFit/>
            </a:bodyPr>
            <a:lstStyle/>
            <a:p>
              <a:r>
                <a:rPr lang="en-US" dirty="0"/>
                <a:t>6231</a:t>
              </a:r>
            </a:p>
          </p:txBody>
        </p:sp>
        <p:sp>
          <p:nvSpPr>
            <p:cNvPr id="71" name="TextBox 70">
              <a:extLst>
                <a:ext uri="{FF2B5EF4-FFF2-40B4-BE49-F238E27FC236}">
                  <a16:creationId xmlns:a16="http://schemas.microsoft.com/office/drawing/2014/main" id="{9B13CF57-DA78-4299-E764-30E258B52599}"/>
                </a:ext>
              </a:extLst>
            </p:cNvPr>
            <p:cNvSpPr txBox="1"/>
            <p:nvPr/>
          </p:nvSpPr>
          <p:spPr>
            <a:xfrm>
              <a:off x="7982056" y="4402166"/>
              <a:ext cx="652743" cy="369332"/>
            </a:xfrm>
            <a:prstGeom prst="rect">
              <a:avLst/>
            </a:prstGeom>
            <a:noFill/>
          </p:spPr>
          <p:txBody>
            <a:bodyPr wrap="square" rtlCol="0">
              <a:spAutoFit/>
            </a:bodyPr>
            <a:lstStyle/>
            <a:p>
              <a:r>
                <a:rPr lang="en-US" dirty="0"/>
                <a:t>3924</a:t>
              </a:r>
            </a:p>
          </p:txBody>
        </p:sp>
        <p:sp>
          <p:nvSpPr>
            <p:cNvPr id="72" name="TextBox 71">
              <a:extLst>
                <a:ext uri="{FF2B5EF4-FFF2-40B4-BE49-F238E27FC236}">
                  <a16:creationId xmlns:a16="http://schemas.microsoft.com/office/drawing/2014/main" id="{BF0F8FAC-68C1-48B0-DB49-C6FA0E5E1102}"/>
                </a:ext>
              </a:extLst>
            </p:cNvPr>
            <p:cNvSpPr txBox="1"/>
            <p:nvPr/>
          </p:nvSpPr>
          <p:spPr>
            <a:xfrm>
              <a:off x="6944852" y="4415442"/>
              <a:ext cx="652743" cy="369332"/>
            </a:xfrm>
            <a:prstGeom prst="rect">
              <a:avLst/>
            </a:prstGeom>
            <a:noFill/>
          </p:spPr>
          <p:txBody>
            <a:bodyPr wrap="square" rtlCol="0">
              <a:spAutoFit/>
            </a:bodyPr>
            <a:lstStyle/>
            <a:p>
              <a:r>
                <a:rPr lang="en-US" dirty="0"/>
                <a:t>201</a:t>
              </a:r>
            </a:p>
          </p:txBody>
        </p:sp>
        <p:sp>
          <p:nvSpPr>
            <p:cNvPr id="73" name="TextBox 72">
              <a:extLst>
                <a:ext uri="{FF2B5EF4-FFF2-40B4-BE49-F238E27FC236}">
                  <a16:creationId xmlns:a16="http://schemas.microsoft.com/office/drawing/2014/main" id="{47E251F2-B90E-ED5C-CFAF-AC126A6FA378}"/>
                </a:ext>
              </a:extLst>
            </p:cNvPr>
            <p:cNvSpPr txBox="1"/>
            <p:nvPr/>
          </p:nvSpPr>
          <p:spPr>
            <a:xfrm>
              <a:off x="5973935" y="4392709"/>
              <a:ext cx="652743" cy="369332"/>
            </a:xfrm>
            <a:prstGeom prst="rect">
              <a:avLst/>
            </a:prstGeom>
            <a:noFill/>
          </p:spPr>
          <p:txBody>
            <a:bodyPr wrap="square" rtlCol="0">
              <a:spAutoFit/>
            </a:bodyPr>
            <a:lstStyle/>
            <a:p>
              <a:r>
                <a:rPr lang="en-US" dirty="0"/>
                <a:t>235</a:t>
              </a:r>
            </a:p>
          </p:txBody>
        </p:sp>
        <p:sp>
          <p:nvSpPr>
            <p:cNvPr id="74" name="TextBox 73">
              <a:extLst>
                <a:ext uri="{FF2B5EF4-FFF2-40B4-BE49-F238E27FC236}">
                  <a16:creationId xmlns:a16="http://schemas.microsoft.com/office/drawing/2014/main" id="{AF1D028F-2715-8008-48EC-EF0401FD5462}"/>
                </a:ext>
              </a:extLst>
            </p:cNvPr>
            <p:cNvSpPr txBox="1"/>
            <p:nvPr/>
          </p:nvSpPr>
          <p:spPr>
            <a:xfrm>
              <a:off x="9024989" y="4415442"/>
              <a:ext cx="652743" cy="369332"/>
            </a:xfrm>
            <a:prstGeom prst="rect">
              <a:avLst/>
            </a:prstGeom>
            <a:noFill/>
          </p:spPr>
          <p:txBody>
            <a:bodyPr wrap="square" rtlCol="0">
              <a:spAutoFit/>
            </a:bodyPr>
            <a:lstStyle/>
            <a:p>
              <a:r>
                <a:rPr lang="en-US" dirty="0"/>
                <a:t>2039</a:t>
              </a:r>
            </a:p>
          </p:txBody>
        </p:sp>
      </p:grpSp>
      <p:grpSp>
        <p:nvGrpSpPr>
          <p:cNvPr id="87" name="Group 86">
            <a:extLst>
              <a:ext uri="{FF2B5EF4-FFF2-40B4-BE49-F238E27FC236}">
                <a16:creationId xmlns:a16="http://schemas.microsoft.com/office/drawing/2014/main" id="{633BFD70-C253-C281-17E6-95E8814F8AAE}"/>
              </a:ext>
            </a:extLst>
          </p:cNvPr>
          <p:cNvGrpSpPr/>
          <p:nvPr/>
        </p:nvGrpSpPr>
        <p:grpSpPr>
          <a:xfrm>
            <a:off x="5657076" y="4902226"/>
            <a:ext cx="3343415" cy="1535216"/>
            <a:chOff x="5188178" y="4885151"/>
            <a:chExt cx="3343415" cy="1535216"/>
          </a:xfrm>
        </p:grpSpPr>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DAAFB62B-501B-AD9A-932F-B7D7D39B8216}"/>
                    </a:ext>
                  </a:extLst>
                </p:cNvPr>
                <p:cNvSpPr txBox="1"/>
                <p:nvPr/>
              </p:nvSpPr>
              <p:spPr>
                <a:xfrm>
                  <a:off x="5999360" y="5025384"/>
                  <a:ext cx="342723" cy="1234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0</m:t>
                                  </m:r>
                                </m:e>
                              </m:mr>
                              <m:mr>
                                <m:e>
                                  <m:r>
                                    <a:rPr lang="en-CA" b="0" i="1" smtClean="0">
                                      <a:latin typeface="Cambria Math" panose="02040503050406030204" pitchFamily="18" charset="0"/>
                                    </a:rPr>
                                    <m:t>0</m:t>
                                  </m:r>
                                </m:e>
                              </m:mr>
                              <m:m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m:t>
                                      </m:r>
                                    </m:e>
                                  </m:eqArr>
                                </m:e>
                              </m:mr>
                            </m:m>
                          </m:e>
                        </m:d>
                      </m:oMath>
                    </m:oMathPara>
                  </a14:m>
                  <a:endParaRPr lang="en-US" dirty="0"/>
                </a:p>
              </p:txBody>
            </p:sp>
          </mc:Choice>
          <mc:Fallback xmlns="">
            <p:sp>
              <p:nvSpPr>
                <p:cNvPr id="77" name="TextBox 76">
                  <a:extLst>
                    <a:ext uri="{FF2B5EF4-FFF2-40B4-BE49-F238E27FC236}">
                      <a16:creationId xmlns:a16="http://schemas.microsoft.com/office/drawing/2014/main" id="{DAAFB62B-501B-AD9A-932F-B7D7D39B8216}"/>
                    </a:ext>
                  </a:extLst>
                </p:cNvPr>
                <p:cNvSpPr txBox="1">
                  <a:spLocks noRot="1" noChangeAspect="1" noMove="1" noResize="1" noEditPoints="1" noAdjustHandles="1" noChangeArrowheads="1" noChangeShapeType="1" noTextEdit="1"/>
                </p:cNvSpPr>
                <p:nvPr/>
              </p:nvSpPr>
              <p:spPr>
                <a:xfrm>
                  <a:off x="5999360" y="5025384"/>
                  <a:ext cx="342723" cy="1234312"/>
                </a:xfrm>
                <a:prstGeom prst="rect">
                  <a:avLst/>
                </a:prstGeom>
                <a:blipFill>
                  <a:blip r:embed="rId25"/>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922E1C21-E1AF-E5F4-C810-1C1F5E8045F3}"/>
                    </a:ext>
                  </a:extLst>
                </p:cNvPr>
                <p:cNvSpPr txBox="1"/>
                <p:nvPr/>
              </p:nvSpPr>
              <p:spPr>
                <a:xfrm>
                  <a:off x="7119812" y="5055110"/>
                  <a:ext cx="342723" cy="12325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0</m:t>
                                  </m:r>
                                </m:e>
                              </m:mr>
                              <m:mr>
                                <m:e>
                                  <m:r>
                                    <a:rPr lang="en-CA" b="0" i="1" smtClean="0">
                                      <a:latin typeface="Cambria Math" panose="02040503050406030204" pitchFamily="18" charset="0"/>
                                    </a:rPr>
                                    <m:t>1</m:t>
                                  </m:r>
                                </m:e>
                              </m:mr>
                              <m:m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0</m:t>
                                      </m:r>
                                    </m:e>
                                    <m:e>
                                      <m:r>
                                        <a:rPr lang="en-CA" b="0" i="1" smtClean="0">
                                          <a:latin typeface="Cambria Math" panose="02040503050406030204" pitchFamily="18" charset="0"/>
                                        </a:rPr>
                                        <m:t>0</m:t>
                                      </m:r>
                                    </m:e>
                                    <m:e>
                                      <m:r>
                                        <a:rPr lang="en-CA" b="0" i="1" smtClean="0">
                                          <a:latin typeface="Cambria Math" panose="02040503050406030204" pitchFamily="18" charset="0"/>
                                        </a:rPr>
                                        <m:t>⋮</m:t>
                                      </m:r>
                                    </m:e>
                                  </m:eqArr>
                                </m:e>
                              </m:mr>
                            </m:m>
                          </m:e>
                        </m:d>
                      </m:oMath>
                    </m:oMathPara>
                  </a14:m>
                  <a:endParaRPr lang="en-US" dirty="0"/>
                </a:p>
              </p:txBody>
            </p:sp>
          </mc:Choice>
          <mc:Fallback xmlns="">
            <p:sp>
              <p:nvSpPr>
                <p:cNvPr id="78" name="TextBox 77">
                  <a:extLst>
                    <a:ext uri="{FF2B5EF4-FFF2-40B4-BE49-F238E27FC236}">
                      <a16:creationId xmlns:a16="http://schemas.microsoft.com/office/drawing/2014/main" id="{922E1C21-E1AF-E5F4-C810-1C1F5E8045F3}"/>
                    </a:ext>
                  </a:extLst>
                </p:cNvPr>
                <p:cNvSpPr txBox="1">
                  <a:spLocks noRot="1" noChangeAspect="1" noMove="1" noResize="1" noEditPoints="1" noAdjustHandles="1" noChangeArrowheads="1" noChangeShapeType="1" noTextEdit="1"/>
                </p:cNvSpPr>
                <p:nvPr/>
              </p:nvSpPr>
              <p:spPr>
                <a:xfrm>
                  <a:off x="7119812" y="5055110"/>
                  <a:ext cx="342723" cy="1232517"/>
                </a:xfrm>
                <a:prstGeom prst="rect">
                  <a:avLst/>
                </a:prstGeom>
                <a:blipFill>
                  <a:blip r:embed="rId26"/>
                  <a:stretch>
                    <a:fillRect b="-61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A6A7375-ABD3-C5C5-6EAA-6E1469A5022E}"/>
                    </a:ext>
                  </a:extLst>
                </p:cNvPr>
                <p:cNvSpPr txBox="1"/>
                <p:nvPr/>
              </p:nvSpPr>
              <p:spPr>
                <a:xfrm>
                  <a:off x="8188870" y="5061675"/>
                  <a:ext cx="342723" cy="12343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0</m:t>
                                  </m:r>
                                </m:e>
                              </m:mr>
                              <m:mr>
                                <m:e>
                                  <m:r>
                                    <a:rPr lang="en-CA" b="0" i="1" smtClean="0">
                                      <a:latin typeface="Cambria Math" panose="02040503050406030204" pitchFamily="18" charset="0"/>
                                    </a:rPr>
                                    <m:t>0</m:t>
                                  </m:r>
                                </m:e>
                              </m:mr>
                              <m:m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m:t>
                                      </m:r>
                                    </m:e>
                                  </m:eqArr>
                                </m:e>
                              </m:mr>
                            </m:m>
                          </m:e>
                        </m:d>
                      </m:oMath>
                    </m:oMathPara>
                  </a14:m>
                  <a:endParaRPr lang="en-US" dirty="0"/>
                </a:p>
              </p:txBody>
            </p:sp>
          </mc:Choice>
          <mc:Fallback xmlns="">
            <p:sp>
              <p:nvSpPr>
                <p:cNvPr id="79" name="TextBox 78">
                  <a:extLst>
                    <a:ext uri="{FF2B5EF4-FFF2-40B4-BE49-F238E27FC236}">
                      <a16:creationId xmlns:a16="http://schemas.microsoft.com/office/drawing/2014/main" id="{9A6A7375-ABD3-C5C5-6EAA-6E1469A5022E}"/>
                    </a:ext>
                  </a:extLst>
                </p:cNvPr>
                <p:cNvSpPr txBox="1">
                  <a:spLocks noRot="1" noChangeAspect="1" noMove="1" noResize="1" noEditPoints="1" noAdjustHandles="1" noChangeArrowheads="1" noChangeShapeType="1" noTextEdit="1"/>
                </p:cNvSpPr>
                <p:nvPr/>
              </p:nvSpPr>
              <p:spPr>
                <a:xfrm>
                  <a:off x="8188870" y="5061675"/>
                  <a:ext cx="342723" cy="1234312"/>
                </a:xfrm>
                <a:prstGeom prst="rect">
                  <a:avLst/>
                </a:prstGeom>
                <a:blipFill>
                  <a:blip r:embed="rId27"/>
                  <a:stretch>
                    <a:fillRect b="-606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D0CA4DD-4AAD-20A5-9DF8-12A9882F86E2}"/>
                    </a:ext>
                  </a:extLst>
                </p:cNvPr>
                <p:cNvSpPr txBox="1"/>
                <p:nvPr/>
              </p:nvSpPr>
              <p:spPr>
                <a:xfrm>
                  <a:off x="5188178" y="4917135"/>
                  <a:ext cx="647293" cy="1503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CA" b="0" i="1" smtClean="0">
                                      <a:solidFill>
                                        <a:srgbClr val="FF0000"/>
                                      </a:solidFill>
                                      <a:latin typeface="Cambria Math" panose="02040503050406030204" pitchFamily="18" charset="0"/>
                                    </a:rPr>
                                    <m:t>0</m:t>
                                  </m:r>
                                </m:e>
                              </m:mr>
                              <m:mr>
                                <m:e>
                                  <m:r>
                                    <a:rPr lang="en-CA" b="0" i="1" smtClean="0">
                                      <a:solidFill>
                                        <a:srgbClr val="FF0000"/>
                                      </a:solidFill>
                                      <a:latin typeface="Cambria Math" panose="02040503050406030204" pitchFamily="18" charset="0"/>
                                    </a:rPr>
                                    <m:t>0.05</m:t>
                                  </m:r>
                                </m:e>
                              </m:mr>
                              <m:mr>
                                <m:e>
                                  <m:eqArr>
                                    <m:eqArrPr>
                                      <m:ctrlPr>
                                        <a:rPr lang="en-CA" b="0" i="1" smtClean="0">
                                          <a:solidFill>
                                            <a:srgbClr val="FF0000"/>
                                          </a:solidFill>
                                          <a:latin typeface="Cambria Math" panose="02040503050406030204" pitchFamily="18" charset="0"/>
                                        </a:rPr>
                                      </m:ctrlPr>
                                    </m:eqArrPr>
                                    <m:e>
                                      <m:r>
                                        <a:rPr lang="en-CA" b="0" i="1" smtClean="0">
                                          <a:solidFill>
                                            <a:srgbClr val="FF0000"/>
                                          </a:solidFill>
                                          <a:latin typeface="Cambria Math" panose="02040503050406030204" pitchFamily="18" charset="0"/>
                                        </a:rPr>
                                        <m:t>0.17</m:t>
                                      </m:r>
                                    </m:e>
                                    <m:e>
                                      <m:r>
                                        <a:rPr lang="en-CA" b="0" i="1" smtClean="0">
                                          <a:solidFill>
                                            <a:srgbClr val="FF0000"/>
                                          </a:solidFill>
                                          <a:latin typeface="Cambria Math" panose="02040503050406030204" pitchFamily="18" charset="0"/>
                                        </a:rPr>
                                        <m:t>0.80</m:t>
                                      </m:r>
                                    </m:e>
                                    <m:e>
                                      <m:r>
                                        <a:rPr lang="en-CA" b="0" i="1" smtClean="0">
                                          <a:solidFill>
                                            <a:srgbClr val="FF0000"/>
                                          </a:solidFill>
                                          <a:latin typeface="Cambria Math" panose="02040503050406030204" pitchFamily="18" charset="0"/>
                                        </a:rPr>
                                        <m:t>0.01</m:t>
                                      </m:r>
                                    </m:e>
                                    <m:e>
                                      <m:r>
                                        <a:rPr lang="en-CA" b="0" i="1" smtClean="0">
                                          <a:solidFill>
                                            <a:srgbClr val="FF0000"/>
                                          </a:solidFill>
                                          <a:latin typeface="Cambria Math" panose="02040503050406030204" pitchFamily="18" charset="0"/>
                                        </a:rPr>
                                        <m:t>⋮</m:t>
                                      </m:r>
                                    </m:e>
                                  </m:eqArr>
                                </m:e>
                              </m:mr>
                            </m:m>
                          </m:e>
                        </m:d>
                      </m:oMath>
                    </m:oMathPara>
                  </a14:m>
                  <a:endParaRPr lang="en-US" dirty="0">
                    <a:solidFill>
                      <a:srgbClr val="FF0000"/>
                    </a:solidFill>
                  </a:endParaRPr>
                </a:p>
              </p:txBody>
            </p:sp>
          </mc:Choice>
          <mc:Fallback xmlns="">
            <p:sp>
              <p:nvSpPr>
                <p:cNvPr id="81" name="TextBox 80">
                  <a:extLst>
                    <a:ext uri="{FF2B5EF4-FFF2-40B4-BE49-F238E27FC236}">
                      <a16:creationId xmlns:a16="http://schemas.microsoft.com/office/drawing/2014/main" id="{6D0CA4DD-4AAD-20A5-9DF8-12A9882F86E2}"/>
                    </a:ext>
                  </a:extLst>
                </p:cNvPr>
                <p:cNvSpPr txBox="1">
                  <a:spLocks noRot="1" noChangeAspect="1" noMove="1" noResize="1" noEditPoints="1" noAdjustHandles="1" noChangeArrowheads="1" noChangeShapeType="1" noTextEdit="1"/>
                </p:cNvSpPr>
                <p:nvPr/>
              </p:nvSpPr>
              <p:spPr>
                <a:xfrm>
                  <a:off x="5188178" y="4917135"/>
                  <a:ext cx="647293" cy="1503232"/>
                </a:xfrm>
                <a:prstGeom prst="rect">
                  <a:avLst/>
                </a:prstGeom>
                <a:blipFill>
                  <a:blip r:embed="rId28"/>
                  <a:stretch>
                    <a:fillRect t="-840" b="-4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F07B0912-A587-634A-2199-6F95DE86A061}"/>
                    </a:ext>
                  </a:extLst>
                </p:cNvPr>
                <p:cNvSpPr txBox="1"/>
                <p:nvPr/>
              </p:nvSpPr>
              <p:spPr>
                <a:xfrm>
                  <a:off x="6420078" y="4904435"/>
                  <a:ext cx="647293" cy="1503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highlight>
                                  <a:srgbClr val="FFFF00"/>
                                </a:highlight>
                                <a:latin typeface="Cambria Math" panose="02040503050406030204" pitchFamily="18" charset="0"/>
                              </a:rPr>
                            </m:ctrlPr>
                          </m:dPr>
                          <m:e>
                            <m:m>
                              <m:mPr>
                                <m:mcs>
                                  <m:mc>
                                    <m:mcPr>
                                      <m:count m:val="1"/>
                                      <m:mcJc m:val="center"/>
                                    </m:mcPr>
                                  </m:mc>
                                </m:mcs>
                                <m:ctrlPr>
                                  <a:rPr lang="en-US" i="1" smtClean="0">
                                    <a:solidFill>
                                      <a:srgbClr val="FF0000"/>
                                    </a:solidFill>
                                    <a:highlight>
                                      <a:srgbClr val="FFFF00"/>
                                    </a:highlight>
                                    <a:latin typeface="Cambria Math" panose="02040503050406030204" pitchFamily="18" charset="0"/>
                                  </a:rPr>
                                </m:ctrlPr>
                              </m:mPr>
                              <m:mr>
                                <m:e>
                                  <m:r>
                                    <m:rPr>
                                      <m:brk m:alnAt="7"/>
                                    </m:rPr>
                                    <a:rPr lang="en-CA" b="0" i="1" smtClean="0">
                                      <a:solidFill>
                                        <a:srgbClr val="FF0000"/>
                                      </a:solidFill>
                                      <a:highlight>
                                        <a:srgbClr val="FFFF00"/>
                                      </a:highlight>
                                      <a:latin typeface="Cambria Math" panose="02040503050406030204" pitchFamily="18" charset="0"/>
                                    </a:rPr>
                                    <m:t>0</m:t>
                                  </m:r>
                                </m:e>
                              </m:mr>
                              <m:mr>
                                <m:e>
                                  <m:r>
                                    <a:rPr lang="en-CA" b="0" i="1" smtClean="0">
                                      <a:solidFill>
                                        <a:srgbClr val="FF0000"/>
                                      </a:solidFill>
                                      <a:highlight>
                                        <a:srgbClr val="FFFF00"/>
                                      </a:highlight>
                                      <a:latin typeface="Cambria Math" panose="02040503050406030204" pitchFamily="18" charset="0"/>
                                    </a:rPr>
                                    <m:t>0.89</m:t>
                                  </m:r>
                                </m:e>
                              </m:mr>
                              <m:mr>
                                <m:e>
                                  <m:eqArr>
                                    <m:eqArrPr>
                                      <m:ctrlPr>
                                        <a:rPr lang="en-CA" b="0" i="1" smtClean="0">
                                          <a:solidFill>
                                            <a:srgbClr val="FF0000"/>
                                          </a:solidFill>
                                          <a:highlight>
                                            <a:srgbClr val="FFFF00"/>
                                          </a:highlight>
                                          <a:latin typeface="Cambria Math" panose="02040503050406030204" pitchFamily="18" charset="0"/>
                                        </a:rPr>
                                      </m:ctrlPr>
                                    </m:eqArrPr>
                                    <m:e>
                                      <m:r>
                                        <a:rPr lang="en-CA" b="0" i="1" smtClean="0">
                                          <a:solidFill>
                                            <a:srgbClr val="FF0000"/>
                                          </a:solidFill>
                                          <a:highlight>
                                            <a:srgbClr val="FFFF00"/>
                                          </a:highlight>
                                          <a:latin typeface="Cambria Math" panose="02040503050406030204" pitchFamily="18" charset="0"/>
                                        </a:rPr>
                                        <m:t>0.</m:t>
                                      </m:r>
                                    </m:e>
                                    <m:e>
                                      <m:r>
                                        <a:rPr lang="en-CA" b="0" i="1" smtClean="0">
                                          <a:solidFill>
                                            <a:srgbClr val="FF0000"/>
                                          </a:solidFill>
                                          <a:highlight>
                                            <a:srgbClr val="FFFF00"/>
                                          </a:highlight>
                                          <a:latin typeface="Cambria Math" panose="02040503050406030204" pitchFamily="18" charset="0"/>
                                        </a:rPr>
                                        <m:t>0</m:t>
                                      </m:r>
                                    </m:e>
                                    <m:e>
                                      <m:r>
                                        <a:rPr lang="en-CA" b="0" i="1" smtClean="0">
                                          <a:solidFill>
                                            <a:srgbClr val="FF0000"/>
                                          </a:solidFill>
                                          <a:highlight>
                                            <a:srgbClr val="FFFF00"/>
                                          </a:highlight>
                                          <a:latin typeface="Cambria Math" panose="02040503050406030204" pitchFamily="18" charset="0"/>
                                        </a:rPr>
                                        <m:t>0.01</m:t>
                                      </m:r>
                                    </m:e>
                                    <m:e>
                                      <m:r>
                                        <a:rPr lang="en-CA" b="0" i="1" smtClean="0">
                                          <a:solidFill>
                                            <a:srgbClr val="FF0000"/>
                                          </a:solidFill>
                                          <a:highlight>
                                            <a:srgbClr val="FFFF00"/>
                                          </a:highlight>
                                          <a:latin typeface="Cambria Math" panose="02040503050406030204" pitchFamily="18" charset="0"/>
                                        </a:rPr>
                                        <m:t>⋮</m:t>
                                      </m:r>
                                    </m:e>
                                  </m:eqArr>
                                </m:e>
                              </m:mr>
                            </m:m>
                          </m:e>
                        </m:d>
                      </m:oMath>
                    </m:oMathPara>
                  </a14:m>
                  <a:endParaRPr lang="en-US" dirty="0">
                    <a:solidFill>
                      <a:srgbClr val="FF0000"/>
                    </a:solidFill>
                    <a:highlight>
                      <a:srgbClr val="FFFF00"/>
                    </a:highlight>
                  </a:endParaRPr>
                </a:p>
              </p:txBody>
            </p:sp>
          </mc:Choice>
          <mc:Fallback xmlns="">
            <p:sp>
              <p:nvSpPr>
                <p:cNvPr id="83" name="TextBox 82">
                  <a:extLst>
                    <a:ext uri="{FF2B5EF4-FFF2-40B4-BE49-F238E27FC236}">
                      <a16:creationId xmlns:a16="http://schemas.microsoft.com/office/drawing/2014/main" id="{F07B0912-A587-634A-2199-6F95DE86A061}"/>
                    </a:ext>
                  </a:extLst>
                </p:cNvPr>
                <p:cNvSpPr txBox="1">
                  <a:spLocks noRot="1" noChangeAspect="1" noMove="1" noResize="1" noEditPoints="1" noAdjustHandles="1" noChangeArrowheads="1" noChangeShapeType="1" noTextEdit="1"/>
                </p:cNvSpPr>
                <p:nvPr/>
              </p:nvSpPr>
              <p:spPr>
                <a:xfrm>
                  <a:off x="6420078" y="4904435"/>
                  <a:ext cx="647293" cy="1503232"/>
                </a:xfrm>
                <a:prstGeom prst="rect">
                  <a:avLst/>
                </a:prstGeom>
                <a:blipFill>
                  <a:blip r:embed="rId29"/>
                  <a:stretch>
                    <a:fillRect t="-840" b="-42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54991903-1BA4-DC0A-9CE2-8569A1DA931B}"/>
                    </a:ext>
                  </a:extLst>
                </p:cNvPr>
                <p:cNvSpPr txBox="1"/>
                <p:nvPr/>
              </p:nvSpPr>
              <p:spPr>
                <a:xfrm>
                  <a:off x="7567428" y="4885151"/>
                  <a:ext cx="647293" cy="15032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solidFill>
                                  <a:srgbClr val="FF0000"/>
                                </a:solidFill>
                                <a:latin typeface="Cambria Math" panose="02040503050406030204" pitchFamily="18" charset="0"/>
                              </a:rPr>
                            </m:ctrlPr>
                          </m:dPr>
                          <m:e>
                            <m:m>
                              <m:mPr>
                                <m:mcs>
                                  <m:mc>
                                    <m:mcPr>
                                      <m:count m:val="1"/>
                                      <m:mcJc m:val="center"/>
                                    </m:mcPr>
                                  </m:mc>
                                </m:mcs>
                                <m:ctrlPr>
                                  <a:rPr lang="en-US" i="1" smtClean="0">
                                    <a:solidFill>
                                      <a:srgbClr val="FF0000"/>
                                    </a:solidFill>
                                    <a:latin typeface="Cambria Math" panose="02040503050406030204" pitchFamily="18" charset="0"/>
                                  </a:rPr>
                                </m:ctrlPr>
                              </m:mPr>
                              <m:mr>
                                <m:e>
                                  <m:r>
                                    <m:rPr>
                                      <m:brk m:alnAt="7"/>
                                    </m:rPr>
                                    <a:rPr lang="en-CA" b="0" i="1" smtClean="0">
                                      <a:solidFill>
                                        <a:srgbClr val="FF0000"/>
                                      </a:solidFill>
                                      <a:latin typeface="Cambria Math" panose="02040503050406030204" pitchFamily="18" charset="0"/>
                                    </a:rPr>
                                    <m:t>0</m:t>
                                  </m:r>
                                </m:e>
                              </m:mr>
                              <m:mr>
                                <m:e>
                                  <m:r>
                                    <a:rPr lang="en-CA" b="0" i="1" smtClean="0">
                                      <a:solidFill>
                                        <a:srgbClr val="FF0000"/>
                                      </a:solidFill>
                                      <a:latin typeface="Cambria Math" panose="02040503050406030204" pitchFamily="18" charset="0"/>
                                    </a:rPr>
                                    <m:t>0.04</m:t>
                                  </m:r>
                                </m:e>
                              </m:mr>
                              <m:mr>
                                <m:e>
                                  <m:eqArr>
                                    <m:eqArrPr>
                                      <m:ctrlPr>
                                        <a:rPr lang="en-CA" b="0" i="1" smtClean="0">
                                          <a:solidFill>
                                            <a:srgbClr val="FF0000"/>
                                          </a:solidFill>
                                          <a:latin typeface="Cambria Math" panose="02040503050406030204" pitchFamily="18" charset="0"/>
                                        </a:rPr>
                                      </m:ctrlPr>
                                    </m:eqArrPr>
                                    <m:e>
                                      <m:r>
                                        <a:rPr lang="en-CA" b="0" i="1" smtClean="0">
                                          <a:solidFill>
                                            <a:srgbClr val="FF0000"/>
                                          </a:solidFill>
                                          <a:latin typeface="Cambria Math" panose="02040503050406030204" pitchFamily="18" charset="0"/>
                                        </a:rPr>
                                        <m:t>0.16</m:t>
                                      </m:r>
                                    </m:e>
                                    <m:e>
                                      <m:r>
                                        <a:rPr lang="en-CA" b="0" i="1" smtClean="0">
                                          <a:solidFill>
                                            <a:srgbClr val="FF0000"/>
                                          </a:solidFill>
                                          <a:latin typeface="Cambria Math" panose="02040503050406030204" pitchFamily="18" charset="0"/>
                                        </a:rPr>
                                        <m:t>0.81</m:t>
                                      </m:r>
                                    </m:e>
                                    <m:e>
                                      <m:r>
                                        <a:rPr lang="en-CA" b="0" i="1" smtClean="0">
                                          <a:solidFill>
                                            <a:srgbClr val="FF0000"/>
                                          </a:solidFill>
                                          <a:latin typeface="Cambria Math" panose="02040503050406030204" pitchFamily="18" charset="0"/>
                                        </a:rPr>
                                        <m:t>0.01</m:t>
                                      </m:r>
                                    </m:e>
                                    <m:e>
                                      <m:r>
                                        <a:rPr lang="en-CA" b="0" i="1" smtClean="0">
                                          <a:solidFill>
                                            <a:srgbClr val="FF0000"/>
                                          </a:solidFill>
                                          <a:latin typeface="Cambria Math" panose="02040503050406030204" pitchFamily="18" charset="0"/>
                                        </a:rPr>
                                        <m:t>⋮</m:t>
                                      </m:r>
                                    </m:e>
                                  </m:eqArr>
                                </m:e>
                              </m:mr>
                            </m:m>
                          </m:e>
                        </m:d>
                      </m:oMath>
                    </m:oMathPara>
                  </a14:m>
                  <a:endParaRPr lang="en-US" dirty="0">
                    <a:solidFill>
                      <a:srgbClr val="FF0000"/>
                    </a:solidFill>
                  </a:endParaRPr>
                </a:p>
              </p:txBody>
            </p:sp>
          </mc:Choice>
          <mc:Fallback xmlns="">
            <p:sp>
              <p:nvSpPr>
                <p:cNvPr id="84" name="TextBox 83">
                  <a:extLst>
                    <a:ext uri="{FF2B5EF4-FFF2-40B4-BE49-F238E27FC236}">
                      <a16:creationId xmlns:a16="http://schemas.microsoft.com/office/drawing/2014/main" id="{54991903-1BA4-DC0A-9CE2-8569A1DA931B}"/>
                    </a:ext>
                  </a:extLst>
                </p:cNvPr>
                <p:cNvSpPr txBox="1">
                  <a:spLocks noRot="1" noChangeAspect="1" noMove="1" noResize="1" noEditPoints="1" noAdjustHandles="1" noChangeArrowheads="1" noChangeShapeType="1" noTextEdit="1"/>
                </p:cNvSpPr>
                <p:nvPr/>
              </p:nvSpPr>
              <p:spPr>
                <a:xfrm>
                  <a:off x="7567428" y="4885151"/>
                  <a:ext cx="647293" cy="1503232"/>
                </a:xfrm>
                <a:prstGeom prst="rect">
                  <a:avLst/>
                </a:prstGeom>
                <a:blipFill>
                  <a:blip r:embed="rId30"/>
                  <a:stretch>
                    <a:fillRect b="-4167"/>
                  </a:stretch>
                </a:blipFill>
              </p:spPr>
              <p:txBody>
                <a:bodyPr/>
                <a:lstStyle/>
                <a:p>
                  <a:r>
                    <a:rPr lang="en-US">
                      <a:noFill/>
                    </a:rPr>
                    <a:t> </a:t>
                  </a:r>
                </a:p>
              </p:txBody>
            </p:sp>
          </mc:Fallback>
        </mc:AlternateContent>
      </p:grpSp>
      <p:sp>
        <p:nvSpPr>
          <p:cNvPr id="86" name="Rectangle 85">
            <a:extLst>
              <a:ext uri="{FF2B5EF4-FFF2-40B4-BE49-F238E27FC236}">
                <a16:creationId xmlns:a16="http://schemas.microsoft.com/office/drawing/2014/main" id="{C5A66D10-7FFC-6EC3-4B8E-9CA62505B5C0}"/>
              </a:ext>
            </a:extLst>
          </p:cNvPr>
          <p:cNvSpPr/>
          <p:nvPr/>
        </p:nvSpPr>
        <p:spPr>
          <a:xfrm>
            <a:off x="428041" y="4955122"/>
            <a:ext cx="4159214" cy="1200329"/>
          </a:xfrm>
          <a:prstGeom prst="rect">
            <a:avLst/>
          </a:prstGeom>
        </p:spPr>
        <p:txBody>
          <a:bodyPr wrap="square">
            <a:spAutoFit/>
          </a:bodyPr>
          <a:lstStyle/>
          <a:p>
            <a:pPr marL="342900" indent="-342900">
              <a:buFont typeface="Arial" panose="020B0604020202020204" pitchFamily="34" charset="0"/>
              <a:buChar char="•"/>
            </a:pPr>
            <a:r>
              <a:rPr lang="en-US" sz="2400" dirty="0"/>
              <a:t>Vocabulary: [a, aardvark,  …</a:t>
            </a:r>
            <a:r>
              <a:rPr lang="en-CA" sz="2400" dirty="0"/>
              <a:t>Zyzzyva</a:t>
            </a:r>
            <a:r>
              <a:rPr lang="en-US" sz="2400" dirty="0"/>
              <a:t>]</a:t>
            </a:r>
          </a:p>
          <a:p>
            <a:pPr marL="342900" indent="-342900">
              <a:buFont typeface="Arial" panose="020B0604020202020204" pitchFamily="34" charset="0"/>
              <a:buChar char="•"/>
            </a:pPr>
            <a:r>
              <a:rPr lang="en-US" sz="2400" dirty="0"/>
              <a:t>1-hot representation</a:t>
            </a:r>
          </a:p>
        </p:txBody>
      </p:sp>
    </p:spTree>
    <p:extLst>
      <p:ext uri="{BB962C8B-B14F-4D97-AF65-F5344CB8AC3E}">
        <p14:creationId xmlns:p14="http://schemas.microsoft.com/office/powerpoint/2010/main" val="34640092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3E790-EDAB-911B-F1B1-A71FB847159A}"/>
              </a:ext>
            </a:extLst>
          </p:cNvPr>
          <p:cNvSpPr>
            <a:spLocks noGrp="1"/>
          </p:cNvSpPr>
          <p:nvPr>
            <p:ph type="title"/>
          </p:nvPr>
        </p:nvSpPr>
        <p:spPr>
          <a:xfrm>
            <a:off x="838200" y="365126"/>
            <a:ext cx="10515600" cy="835006"/>
          </a:xfrm>
        </p:spPr>
        <p:txBody>
          <a:bodyPr/>
          <a:lstStyle/>
          <a:p>
            <a:pPr algn="ctr"/>
            <a:r>
              <a:rPr lang="en-US" dirty="0"/>
              <a:t>Feature representation</a:t>
            </a:r>
          </a:p>
        </p:txBody>
      </p:sp>
      <p:graphicFrame>
        <p:nvGraphicFramePr>
          <p:cNvPr id="4" name="Table 4">
            <a:extLst>
              <a:ext uri="{FF2B5EF4-FFF2-40B4-BE49-F238E27FC236}">
                <a16:creationId xmlns:a16="http://schemas.microsoft.com/office/drawing/2014/main" id="{9D88E52D-EFD9-9146-05A2-46EAA28E39A7}"/>
              </a:ext>
            </a:extLst>
          </p:cNvPr>
          <p:cNvGraphicFramePr>
            <a:graphicFrameLocks noGrp="1"/>
          </p:cNvGraphicFramePr>
          <p:nvPr>
            <p:ph idx="1"/>
            <p:extLst>
              <p:ext uri="{D42A27DB-BD31-4B8C-83A1-F6EECF244321}">
                <p14:modId xmlns:p14="http://schemas.microsoft.com/office/powerpoint/2010/main" val="1588683496"/>
              </p:ext>
            </p:extLst>
          </p:nvPr>
        </p:nvGraphicFramePr>
        <p:xfrm>
          <a:off x="838200" y="1408132"/>
          <a:ext cx="10515603" cy="2743200"/>
        </p:xfrm>
        <a:graphic>
          <a:graphicData uri="http://schemas.openxmlformats.org/drawingml/2006/table">
            <a:tbl>
              <a:tblPr firstRow="1" bandRow="1">
                <a:tableStyleId>{5940675A-B579-460E-94D1-54222C63F5DA}</a:tableStyleId>
              </a:tblPr>
              <a:tblGrid>
                <a:gridCol w="1502229">
                  <a:extLst>
                    <a:ext uri="{9D8B030D-6E8A-4147-A177-3AD203B41FA5}">
                      <a16:colId xmlns:a16="http://schemas.microsoft.com/office/drawing/2014/main" val="3285382011"/>
                    </a:ext>
                  </a:extLst>
                </a:gridCol>
                <a:gridCol w="1502229">
                  <a:extLst>
                    <a:ext uri="{9D8B030D-6E8A-4147-A177-3AD203B41FA5}">
                      <a16:colId xmlns:a16="http://schemas.microsoft.com/office/drawing/2014/main" val="4093227260"/>
                    </a:ext>
                  </a:extLst>
                </a:gridCol>
                <a:gridCol w="1502229">
                  <a:extLst>
                    <a:ext uri="{9D8B030D-6E8A-4147-A177-3AD203B41FA5}">
                      <a16:colId xmlns:a16="http://schemas.microsoft.com/office/drawing/2014/main" val="2597315083"/>
                    </a:ext>
                  </a:extLst>
                </a:gridCol>
                <a:gridCol w="1502229">
                  <a:extLst>
                    <a:ext uri="{9D8B030D-6E8A-4147-A177-3AD203B41FA5}">
                      <a16:colId xmlns:a16="http://schemas.microsoft.com/office/drawing/2014/main" val="1416039323"/>
                    </a:ext>
                  </a:extLst>
                </a:gridCol>
                <a:gridCol w="1502229">
                  <a:extLst>
                    <a:ext uri="{9D8B030D-6E8A-4147-A177-3AD203B41FA5}">
                      <a16:colId xmlns:a16="http://schemas.microsoft.com/office/drawing/2014/main" val="3485904952"/>
                    </a:ext>
                  </a:extLst>
                </a:gridCol>
                <a:gridCol w="1502229">
                  <a:extLst>
                    <a:ext uri="{9D8B030D-6E8A-4147-A177-3AD203B41FA5}">
                      <a16:colId xmlns:a16="http://schemas.microsoft.com/office/drawing/2014/main" val="1776273520"/>
                    </a:ext>
                  </a:extLst>
                </a:gridCol>
                <a:gridCol w="1502229">
                  <a:extLst>
                    <a:ext uri="{9D8B030D-6E8A-4147-A177-3AD203B41FA5}">
                      <a16:colId xmlns:a16="http://schemas.microsoft.com/office/drawing/2014/main" val="2372983222"/>
                    </a:ext>
                  </a:extLst>
                </a:gridCol>
              </a:tblGrid>
              <a:tr h="370840">
                <a:tc>
                  <a:txBody>
                    <a:bodyPr/>
                    <a:lstStyle/>
                    <a:p>
                      <a:pPr algn="ctr"/>
                      <a:endParaRPr lang="en-US" sz="2400"/>
                    </a:p>
                  </a:txBody>
                  <a:tcPr/>
                </a:tc>
                <a:tc>
                  <a:txBody>
                    <a:bodyPr/>
                    <a:lstStyle/>
                    <a:p>
                      <a:pPr algn="ctr"/>
                      <a:r>
                        <a:rPr lang="en-US" sz="2400" dirty="0"/>
                        <a:t>King</a:t>
                      </a:r>
                    </a:p>
                  </a:txBody>
                  <a:tcPr/>
                </a:tc>
                <a:tc>
                  <a:txBody>
                    <a:bodyPr/>
                    <a:lstStyle/>
                    <a:p>
                      <a:pPr algn="ctr"/>
                      <a:r>
                        <a:rPr lang="en-US" sz="2400" dirty="0"/>
                        <a:t>Queen</a:t>
                      </a:r>
                    </a:p>
                  </a:txBody>
                  <a:tcPr/>
                </a:tc>
                <a:tc>
                  <a:txBody>
                    <a:bodyPr/>
                    <a:lstStyle/>
                    <a:p>
                      <a:pPr algn="ctr"/>
                      <a:r>
                        <a:rPr lang="en-US" sz="2400" dirty="0"/>
                        <a:t>Man</a:t>
                      </a:r>
                    </a:p>
                  </a:txBody>
                  <a:tcPr/>
                </a:tc>
                <a:tc>
                  <a:txBody>
                    <a:bodyPr/>
                    <a:lstStyle/>
                    <a:p>
                      <a:pPr algn="ctr"/>
                      <a:r>
                        <a:rPr lang="en-US" sz="2400" dirty="0"/>
                        <a:t>Woman</a:t>
                      </a:r>
                    </a:p>
                  </a:txBody>
                  <a:tcPr/>
                </a:tc>
                <a:tc>
                  <a:txBody>
                    <a:bodyPr/>
                    <a:lstStyle/>
                    <a:p>
                      <a:pPr algn="ctr"/>
                      <a:r>
                        <a:rPr lang="en-US" sz="2400" dirty="0"/>
                        <a:t>Orange</a:t>
                      </a:r>
                    </a:p>
                  </a:txBody>
                  <a:tcPr/>
                </a:tc>
                <a:tc>
                  <a:txBody>
                    <a:bodyPr/>
                    <a:lstStyle/>
                    <a:p>
                      <a:pPr algn="ctr"/>
                      <a:r>
                        <a:rPr lang="en-US" sz="2400" dirty="0"/>
                        <a:t>Apple</a:t>
                      </a:r>
                    </a:p>
                  </a:txBody>
                  <a:tcPr/>
                </a:tc>
                <a:extLst>
                  <a:ext uri="{0D108BD9-81ED-4DB2-BD59-A6C34878D82A}">
                    <a16:rowId xmlns:a16="http://schemas.microsoft.com/office/drawing/2014/main" val="3753335608"/>
                  </a:ext>
                </a:extLst>
              </a:tr>
              <a:tr h="370840">
                <a:tc>
                  <a:txBody>
                    <a:bodyPr/>
                    <a:lstStyle/>
                    <a:p>
                      <a:pPr algn="ctr"/>
                      <a:r>
                        <a:rPr lang="en-US" sz="2400" dirty="0"/>
                        <a:t>Gender</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0.001</a:t>
                      </a:r>
                    </a:p>
                  </a:txBody>
                  <a:tcPr/>
                </a:tc>
                <a:extLst>
                  <a:ext uri="{0D108BD9-81ED-4DB2-BD59-A6C34878D82A}">
                    <a16:rowId xmlns:a16="http://schemas.microsoft.com/office/drawing/2014/main" val="3765452152"/>
                  </a:ext>
                </a:extLst>
              </a:tr>
              <a:tr h="370840">
                <a:tc>
                  <a:txBody>
                    <a:bodyPr/>
                    <a:lstStyle/>
                    <a:p>
                      <a:pPr algn="ctr"/>
                      <a:r>
                        <a:rPr lang="en-US" sz="2400" dirty="0"/>
                        <a:t>Authority</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0.1</a:t>
                      </a:r>
                    </a:p>
                  </a:txBody>
                  <a:tcPr/>
                </a:tc>
                <a:tc>
                  <a:txBody>
                    <a:bodyPr/>
                    <a:lstStyle/>
                    <a:p>
                      <a:pPr algn="ctr"/>
                      <a:r>
                        <a:rPr lang="en-US" sz="2400" dirty="0"/>
                        <a:t>0.095</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421584587"/>
                  </a:ext>
                </a:extLst>
              </a:tr>
              <a:tr h="370840">
                <a:tc>
                  <a:txBody>
                    <a:bodyPr/>
                    <a:lstStyle/>
                    <a:p>
                      <a:pPr algn="ctr"/>
                      <a:r>
                        <a:rPr lang="en-US" sz="2400" dirty="0"/>
                        <a:t>Food</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0.99</a:t>
                      </a:r>
                    </a:p>
                  </a:txBody>
                  <a:tcPr/>
                </a:tc>
                <a:tc>
                  <a:txBody>
                    <a:bodyPr/>
                    <a:lstStyle/>
                    <a:p>
                      <a:pPr algn="ctr"/>
                      <a:r>
                        <a:rPr lang="en-US" sz="2400" dirty="0"/>
                        <a:t>0.995</a:t>
                      </a:r>
                    </a:p>
                  </a:txBody>
                  <a:tcPr/>
                </a:tc>
                <a:extLst>
                  <a:ext uri="{0D108BD9-81ED-4DB2-BD59-A6C34878D82A}">
                    <a16:rowId xmlns:a16="http://schemas.microsoft.com/office/drawing/2014/main" val="3161539599"/>
                  </a:ext>
                </a:extLst>
              </a:tr>
              <a:tr h="370840">
                <a:tc>
                  <a:txBody>
                    <a:bodyPr/>
                    <a:lstStyle/>
                    <a:p>
                      <a:pPr algn="ctr"/>
                      <a:r>
                        <a:rPr lang="en-US" sz="2400" dirty="0"/>
                        <a:t>shape</a:t>
                      </a:r>
                    </a:p>
                  </a:txBody>
                  <a:tcPr/>
                </a:tc>
                <a:tc>
                  <a:txBody>
                    <a:bodyPr/>
                    <a:lstStyle/>
                    <a:p>
                      <a:pPr algn="ctr"/>
                      <a:r>
                        <a:rPr lang="en-US" sz="2400" dirty="0"/>
                        <a:t>0.3</a:t>
                      </a:r>
                    </a:p>
                  </a:txBody>
                  <a:tcPr/>
                </a:tc>
                <a:tc>
                  <a:txBody>
                    <a:bodyPr/>
                    <a:lstStyle/>
                    <a:p>
                      <a:pPr algn="ctr"/>
                      <a:r>
                        <a:rPr lang="en-US" sz="2400" dirty="0"/>
                        <a:t>0.29</a:t>
                      </a:r>
                    </a:p>
                  </a:txBody>
                  <a:tcPr/>
                </a:tc>
                <a:tc>
                  <a:txBody>
                    <a:bodyPr/>
                    <a:lstStyle/>
                    <a:p>
                      <a:pPr algn="ctr"/>
                      <a:r>
                        <a:rPr lang="en-US" sz="2400" dirty="0"/>
                        <a:t>0.29</a:t>
                      </a:r>
                    </a:p>
                  </a:txBody>
                  <a:tcPr/>
                </a:tc>
                <a:tc>
                  <a:txBody>
                    <a:bodyPr/>
                    <a:lstStyle/>
                    <a:p>
                      <a:pPr algn="ctr"/>
                      <a:r>
                        <a:rPr lang="en-US" sz="2400" dirty="0"/>
                        <a:t>0.28</a:t>
                      </a:r>
                    </a:p>
                  </a:txBody>
                  <a:tcPr/>
                </a:tc>
                <a:tc>
                  <a:txBody>
                    <a:bodyPr/>
                    <a:lstStyle/>
                    <a:p>
                      <a:pPr algn="ctr"/>
                      <a:r>
                        <a:rPr lang="en-US" sz="2400" dirty="0"/>
                        <a:t>0.7</a:t>
                      </a:r>
                    </a:p>
                  </a:txBody>
                  <a:tcPr/>
                </a:tc>
                <a:tc>
                  <a:txBody>
                    <a:bodyPr/>
                    <a:lstStyle/>
                    <a:p>
                      <a:pPr algn="ctr"/>
                      <a:r>
                        <a:rPr lang="en-US" sz="2400" dirty="0"/>
                        <a:t>0.71</a:t>
                      </a:r>
                    </a:p>
                  </a:txBody>
                  <a:tcPr/>
                </a:tc>
                <a:extLst>
                  <a:ext uri="{0D108BD9-81ED-4DB2-BD59-A6C34878D82A}">
                    <a16:rowId xmlns:a16="http://schemas.microsoft.com/office/drawing/2014/main" val="688881359"/>
                  </a:ext>
                </a:extLst>
              </a:tr>
              <a:tr h="370840">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extLst>
                  <a:ext uri="{0D108BD9-81ED-4DB2-BD59-A6C34878D82A}">
                    <a16:rowId xmlns:a16="http://schemas.microsoft.com/office/drawing/2014/main" val="3081992689"/>
                  </a:ext>
                </a:extLst>
              </a:tr>
            </a:tbl>
          </a:graphicData>
        </a:graphic>
      </p:graphicFrame>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71D2FB3A-C9F5-E2BF-7115-9FBCFAE45E75}"/>
                  </a:ext>
                </a:extLst>
              </p:cNvPr>
              <p:cNvSpPr/>
              <p:nvPr/>
            </p:nvSpPr>
            <p:spPr>
              <a:xfrm>
                <a:off x="620485" y="4359332"/>
                <a:ext cx="10951029" cy="3834191"/>
              </a:xfrm>
              <a:prstGeom prst="rect">
                <a:avLst/>
              </a:prstGeom>
            </p:spPr>
            <p:txBody>
              <a:bodyPr wrap="square">
                <a:spAutoFit/>
              </a:bodyPr>
              <a:lstStyle/>
              <a:p>
                <a:r>
                  <a:rPr lang="en-CA" sz="2800" b="1" dirty="0"/>
                  <a:t>Convert words into vectors that have semantic and syntactic meanings. </a:t>
                </a:r>
              </a:p>
              <a:p>
                <a:pPr lvl="1"/>
                <a:r>
                  <a:rPr lang="en-CA" sz="2800" dirty="0"/>
                  <a:t>vector(”King”)-vector(”Man”)+vector(”Woman”) =vector(”Queen”)</a:t>
                </a:r>
              </a:p>
              <a:p>
                <a:pPr lvl="1"/>
                <a14:m>
                  <m:oMath xmlns:m="http://schemas.openxmlformats.org/officeDocument/2006/math">
                    <m:d>
                      <m:dPr>
                        <m:begChr m:val="["/>
                        <m:endChr m:val="]"/>
                        <m:ctrlPr>
                          <a:rPr lang="en-CA" sz="2800" i="1" smtClean="0">
                            <a:latin typeface="Cambria Math" panose="02040503050406030204" pitchFamily="18" charset="0"/>
                          </a:rPr>
                        </m:ctrlPr>
                      </m:dPr>
                      <m:e>
                        <m:eqArr>
                          <m:eqArrPr>
                            <m:ctrlPr>
                              <a:rPr lang="en-CA" sz="2800" b="0" i="1" smtClean="0">
                                <a:latin typeface="Cambria Math" panose="02040503050406030204" pitchFamily="18" charset="0"/>
                              </a:rPr>
                            </m:ctrlPr>
                          </m:eqArrPr>
                          <m:e>
                            <m:r>
                              <a:rPr lang="en-CA" sz="2800" b="0" i="1" smtClean="0">
                                <a:latin typeface="Cambria Math" panose="02040503050406030204" pitchFamily="18" charset="0"/>
                              </a:rPr>
                              <m:t>−1</m:t>
                            </m:r>
                          </m:e>
                          <m:e>
                            <m:r>
                              <a:rPr lang="en-CA" sz="2800" b="0" i="1" smtClean="0">
                                <a:latin typeface="Cambria Math" panose="02040503050406030204" pitchFamily="18" charset="0"/>
                              </a:rPr>
                              <m:t>1</m:t>
                            </m:r>
                          </m:e>
                          <m:e>
                            <m:r>
                              <a:rPr lang="en-CA" sz="2800" b="0" i="1" smtClean="0">
                                <a:latin typeface="Cambria Math" panose="02040503050406030204" pitchFamily="18" charset="0"/>
                              </a:rPr>
                              <m:t>0</m:t>
                            </m:r>
                          </m:e>
                          <m:e>
                            <m:r>
                              <a:rPr lang="en-CA" sz="2800" b="0" i="1" smtClean="0">
                                <a:latin typeface="Cambria Math" panose="02040503050406030204" pitchFamily="18" charset="0"/>
                              </a:rPr>
                              <m:t>0.3</m:t>
                            </m:r>
                          </m:e>
                        </m:eqArr>
                      </m:e>
                    </m:d>
                    <m:r>
                      <a:rPr lang="en-CA" sz="2800" b="0" i="1" smtClean="0">
                        <a:latin typeface="Cambria Math" panose="02040503050406030204" pitchFamily="18" charset="0"/>
                      </a:rPr>
                      <m:t>−</m:t>
                    </m:r>
                  </m:oMath>
                </a14:m>
                <a:r>
                  <a:rPr lang="en-CA" sz="2800" dirty="0"/>
                  <a:t> </a:t>
                </a:r>
                <a14:m>
                  <m:oMath xmlns:m="http://schemas.openxmlformats.org/officeDocument/2006/math">
                    <m:d>
                      <m:dPr>
                        <m:begChr m:val="["/>
                        <m:endChr m:val="]"/>
                        <m:ctrlPr>
                          <a:rPr lang="en-CA" sz="2800" i="1">
                            <a:latin typeface="Cambria Math" panose="02040503050406030204" pitchFamily="18" charset="0"/>
                          </a:rPr>
                        </m:ctrlPr>
                      </m:dPr>
                      <m:e>
                        <m:eqArr>
                          <m:eqArrPr>
                            <m:ctrlPr>
                              <a:rPr lang="en-CA" sz="2800" i="1">
                                <a:latin typeface="Cambria Math" panose="02040503050406030204" pitchFamily="18" charset="0"/>
                              </a:rPr>
                            </m:ctrlPr>
                          </m:eqArrPr>
                          <m:e>
                            <m:r>
                              <a:rPr lang="en-CA" sz="2800" i="1">
                                <a:latin typeface="Cambria Math" panose="02040503050406030204" pitchFamily="18" charset="0"/>
                              </a:rPr>
                              <m:t>−1</m:t>
                            </m:r>
                          </m:e>
                          <m:e>
                            <m:r>
                              <a:rPr lang="en-CA" sz="2800" b="0" i="1" smtClean="0">
                                <a:latin typeface="Cambria Math" panose="02040503050406030204" pitchFamily="18" charset="0"/>
                              </a:rPr>
                              <m:t>0.</m:t>
                            </m:r>
                            <m:r>
                              <a:rPr lang="en-CA" sz="2800" i="1">
                                <a:latin typeface="Cambria Math" panose="02040503050406030204" pitchFamily="18" charset="0"/>
                              </a:rPr>
                              <m:t>1</m:t>
                            </m:r>
                          </m:e>
                          <m:e>
                            <m:r>
                              <a:rPr lang="en-CA" sz="2800" i="1">
                                <a:latin typeface="Cambria Math" panose="02040503050406030204" pitchFamily="18" charset="0"/>
                              </a:rPr>
                              <m:t>0</m:t>
                            </m:r>
                          </m:e>
                          <m:e>
                            <m:r>
                              <a:rPr lang="en-CA" sz="2800" i="1">
                                <a:latin typeface="Cambria Math" panose="02040503050406030204" pitchFamily="18" charset="0"/>
                              </a:rPr>
                              <m:t>0.</m:t>
                            </m:r>
                            <m:r>
                              <a:rPr lang="en-CA" sz="2800" b="0" i="1" smtClean="0">
                                <a:latin typeface="Cambria Math" panose="02040503050406030204" pitchFamily="18" charset="0"/>
                              </a:rPr>
                              <m:t>29</m:t>
                            </m:r>
                          </m:e>
                        </m:eqArr>
                      </m:e>
                    </m:d>
                    <m:r>
                      <a:rPr lang="en-CA" sz="2800" b="0" i="1" smtClean="0">
                        <a:latin typeface="Cambria Math" panose="02040503050406030204" pitchFamily="18" charset="0"/>
                      </a:rPr>
                      <m:t>+</m:t>
                    </m:r>
                    <m:d>
                      <m:dPr>
                        <m:begChr m:val="["/>
                        <m:endChr m:val="]"/>
                        <m:ctrlPr>
                          <a:rPr lang="en-CA" sz="2800" i="1">
                            <a:latin typeface="Cambria Math" panose="02040503050406030204" pitchFamily="18" charset="0"/>
                          </a:rPr>
                        </m:ctrlPr>
                      </m:dPr>
                      <m:e>
                        <m:eqArr>
                          <m:eqArrPr>
                            <m:ctrlPr>
                              <a:rPr lang="en-CA" sz="2800" i="1">
                                <a:latin typeface="Cambria Math" panose="02040503050406030204" pitchFamily="18" charset="0"/>
                              </a:rPr>
                            </m:ctrlPr>
                          </m:eqArrPr>
                          <m:e>
                            <m:r>
                              <a:rPr lang="en-CA" sz="2800" i="1">
                                <a:latin typeface="Cambria Math" panose="02040503050406030204" pitchFamily="18" charset="0"/>
                              </a:rPr>
                              <m:t>1</m:t>
                            </m:r>
                          </m:e>
                          <m:e>
                            <m:r>
                              <a:rPr lang="en-CA" sz="2800" b="0" i="1" smtClean="0">
                                <a:latin typeface="Cambria Math" panose="02040503050406030204" pitchFamily="18" charset="0"/>
                              </a:rPr>
                              <m:t>0.095</m:t>
                            </m:r>
                          </m:e>
                          <m:e>
                            <m:r>
                              <a:rPr lang="en-CA" sz="2800" i="1">
                                <a:latin typeface="Cambria Math" panose="02040503050406030204" pitchFamily="18" charset="0"/>
                              </a:rPr>
                              <m:t>0</m:t>
                            </m:r>
                          </m:e>
                          <m:e>
                            <m:r>
                              <a:rPr lang="en-CA" sz="2800" i="1">
                                <a:latin typeface="Cambria Math" panose="02040503050406030204" pitchFamily="18" charset="0"/>
                              </a:rPr>
                              <m:t>0.</m:t>
                            </m:r>
                            <m:r>
                              <a:rPr lang="en-CA" sz="2800" b="0" i="1" smtClean="0">
                                <a:latin typeface="Cambria Math" panose="02040503050406030204" pitchFamily="18" charset="0"/>
                              </a:rPr>
                              <m:t>28</m:t>
                            </m:r>
                          </m:e>
                        </m:eqArr>
                      </m:e>
                    </m:d>
                    <m:r>
                      <a:rPr lang="en-CA" sz="2800" b="0" i="1" smtClean="0">
                        <a:latin typeface="Cambria Math" panose="02040503050406030204" pitchFamily="18" charset="0"/>
                      </a:rPr>
                      <m:t>=</m:t>
                    </m:r>
                    <m:d>
                      <m:dPr>
                        <m:begChr m:val="["/>
                        <m:endChr m:val="]"/>
                        <m:ctrlPr>
                          <a:rPr lang="en-CA" sz="2800" i="1">
                            <a:latin typeface="Cambria Math" panose="02040503050406030204" pitchFamily="18" charset="0"/>
                          </a:rPr>
                        </m:ctrlPr>
                      </m:dPr>
                      <m:e>
                        <m:eqArr>
                          <m:eqArrPr>
                            <m:ctrlPr>
                              <a:rPr lang="en-CA" sz="2800" i="1">
                                <a:latin typeface="Cambria Math" panose="02040503050406030204" pitchFamily="18" charset="0"/>
                              </a:rPr>
                            </m:ctrlPr>
                          </m:eqArrPr>
                          <m:e>
                            <m:r>
                              <a:rPr lang="en-CA" sz="2800" i="1">
                                <a:latin typeface="Cambria Math" panose="02040503050406030204" pitchFamily="18" charset="0"/>
                              </a:rPr>
                              <m:t>1</m:t>
                            </m:r>
                          </m:e>
                          <m:e>
                            <m:r>
                              <a:rPr lang="en-CA" sz="2800" b="0" i="1" smtClean="0">
                                <a:latin typeface="Cambria Math" panose="02040503050406030204" pitchFamily="18" charset="0"/>
                              </a:rPr>
                              <m:t>0.995</m:t>
                            </m:r>
                          </m:e>
                          <m:e>
                            <m:r>
                              <a:rPr lang="en-CA" sz="2800" i="1">
                                <a:latin typeface="Cambria Math" panose="02040503050406030204" pitchFamily="18" charset="0"/>
                              </a:rPr>
                              <m:t>0</m:t>
                            </m:r>
                          </m:e>
                          <m:e>
                            <m:r>
                              <a:rPr lang="en-CA" sz="2800" i="1">
                                <a:latin typeface="Cambria Math" panose="02040503050406030204" pitchFamily="18" charset="0"/>
                              </a:rPr>
                              <m:t>0.</m:t>
                            </m:r>
                            <m:r>
                              <a:rPr lang="en-CA" sz="2800" b="0" i="1" smtClean="0">
                                <a:latin typeface="Cambria Math" panose="02040503050406030204" pitchFamily="18" charset="0"/>
                              </a:rPr>
                              <m:t>29</m:t>
                            </m:r>
                          </m:e>
                        </m:eqArr>
                      </m:e>
                    </m:d>
                  </m:oMath>
                </a14:m>
                <a:endParaRPr lang="en-CA" sz="2800" dirty="0"/>
              </a:p>
              <a:p>
                <a:pPr lvl="1"/>
                <a:endParaRPr lang="en-CA" sz="2800" dirty="0"/>
              </a:p>
              <a:p>
                <a:pPr lvl="1"/>
                <a:endParaRPr lang="en-CA" sz="2800" dirty="0"/>
              </a:p>
              <a:p>
                <a:pPr lvl="1"/>
                <a:r>
                  <a:rPr lang="en-CA" sz="2800" dirty="0"/>
                  <a:t>.</a:t>
                </a:r>
                <a:endParaRPr lang="en-CA" sz="2800" b="1" dirty="0"/>
              </a:p>
            </p:txBody>
          </p:sp>
        </mc:Choice>
        <mc:Fallback xmlns="">
          <p:sp>
            <p:nvSpPr>
              <p:cNvPr id="5" name="Rectangle 4">
                <a:extLst>
                  <a:ext uri="{FF2B5EF4-FFF2-40B4-BE49-F238E27FC236}">
                    <a16:creationId xmlns:a16="http://schemas.microsoft.com/office/drawing/2014/main" id="{71D2FB3A-C9F5-E2BF-7115-9FBCFAE45E75}"/>
                  </a:ext>
                </a:extLst>
              </p:cNvPr>
              <p:cNvSpPr>
                <a:spLocks noRot="1" noChangeAspect="1" noMove="1" noResize="1" noEditPoints="1" noAdjustHandles="1" noChangeArrowheads="1" noChangeShapeType="1" noTextEdit="1"/>
              </p:cNvSpPr>
              <p:nvPr/>
            </p:nvSpPr>
            <p:spPr>
              <a:xfrm>
                <a:off x="620485" y="4359332"/>
                <a:ext cx="10951029" cy="3834191"/>
              </a:xfrm>
              <a:prstGeom prst="rect">
                <a:avLst/>
              </a:prstGeom>
              <a:blipFill>
                <a:blip r:embed="rId2"/>
                <a:stretch>
                  <a:fillRect l="-1157" t="-1980" b="-3300"/>
                </a:stretch>
              </a:blipFill>
            </p:spPr>
            <p:txBody>
              <a:bodyPr/>
              <a:lstStyle/>
              <a:p>
                <a:r>
                  <a:rPr lang="en-US">
                    <a:noFill/>
                  </a:rPr>
                  <a:t> </a:t>
                </a:r>
              </a:p>
            </p:txBody>
          </p:sp>
        </mc:Fallback>
      </mc:AlternateContent>
    </p:spTree>
    <p:extLst>
      <p:ext uri="{BB962C8B-B14F-4D97-AF65-F5344CB8AC3E}">
        <p14:creationId xmlns:p14="http://schemas.microsoft.com/office/powerpoint/2010/main" val="19373673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FD0704-EF91-6E7E-A696-61A87E43FE69}"/>
              </a:ext>
            </a:extLst>
          </p:cNvPr>
          <p:cNvSpPr>
            <a:spLocks noGrp="1"/>
          </p:cNvSpPr>
          <p:nvPr>
            <p:ph type="title"/>
          </p:nvPr>
        </p:nvSpPr>
        <p:spPr>
          <a:xfrm>
            <a:off x="838200" y="353233"/>
            <a:ext cx="10515600" cy="864162"/>
          </a:xfrm>
        </p:spPr>
        <p:txBody>
          <a:bodyPr>
            <a:normAutofit/>
          </a:bodyPr>
          <a:lstStyle/>
          <a:p>
            <a:pPr algn="ctr"/>
            <a:r>
              <a:rPr lang="en-US" dirty="0"/>
              <a:t>Word embedding</a:t>
            </a:r>
          </a:p>
        </p:txBody>
      </p:sp>
      <p:sp>
        <p:nvSpPr>
          <p:cNvPr id="3" name="Content Placeholder 2">
            <a:extLst>
              <a:ext uri="{FF2B5EF4-FFF2-40B4-BE49-F238E27FC236}">
                <a16:creationId xmlns:a16="http://schemas.microsoft.com/office/drawing/2014/main" id="{569EDED9-E413-4A17-F377-B98AEC0F7BBE}"/>
              </a:ext>
            </a:extLst>
          </p:cNvPr>
          <p:cNvSpPr>
            <a:spLocks noGrp="1"/>
          </p:cNvSpPr>
          <p:nvPr>
            <p:ph idx="1"/>
          </p:nvPr>
        </p:nvSpPr>
        <p:spPr/>
        <p:txBody>
          <a:bodyPr/>
          <a:lstStyle/>
          <a:p>
            <a:r>
              <a:rPr lang="en-US" dirty="0"/>
              <a:t>Tim      bought     the    apple   and    orange   juice.</a:t>
            </a:r>
          </a:p>
          <a:p>
            <a:endParaRPr lang="en-US" dirty="0"/>
          </a:p>
        </p:txBody>
      </p:sp>
      <p:grpSp>
        <p:nvGrpSpPr>
          <p:cNvPr id="23" name="Group 22">
            <a:extLst>
              <a:ext uri="{FF2B5EF4-FFF2-40B4-BE49-F238E27FC236}">
                <a16:creationId xmlns:a16="http://schemas.microsoft.com/office/drawing/2014/main" id="{B384879D-3F96-A336-6DCD-54F62CFD7DE8}"/>
              </a:ext>
            </a:extLst>
          </p:cNvPr>
          <p:cNvGrpSpPr/>
          <p:nvPr/>
        </p:nvGrpSpPr>
        <p:grpSpPr>
          <a:xfrm>
            <a:off x="1562100" y="2901950"/>
            <a:ext cx="6404960" cy="533400"/>
            <a:chOff x="1562100" y="2901950"/>
            <a:chExt cx="6404960" cy="533400"/>
          </a:xfrm>
        </p:grpSpPr>
        <p:grpSp>
          <p:nvGrpSpPr>
            <p:cNvPr id="22" name="Group 21">
              <a:extLst>
                <a:ext uri="{FF2B5EF4-FFF2-40B4-BE49-F238E27FC236}">
                  <a16:creationId xmlns:a16="http://schemas.microsoft.com/office/drawing/2014/main" id="{8A910812-E25E-DA81-07A4-72A4B11079D1}"/>
                </a:ext>
              </a:extLst>
            </p:cNvPr>
            <p:cNvGrpSpPr/>
            <p:nvPr/>
          </p:nvGrpSpPr>
          <p:grpSpPr>
            <a:xfrm>
              <a:off x="1562100" y="2901950"/>
              <a:ext cx="5362027" cy="533400"/>
              <a:chOff x="1562100" y="2901950"/>
              <a:chExt cx="5362027" cy="533400"/>
            </a:xfrm>
          </p:grpSpPr>
          <p:cxnSp>
            <p:nvCxnSpPr>
              <p:cNvPr id="13" name="Straight Arrow Connector 12">
                <a:extLst>
                  <a:ext uri="{FF2B5EF4-FFF2-40B4-BE49-F238E27FC236}">
                    <a16:creationId xmlns:a16="http://schemas.microsoft.com/office/drawing/2014/main" id="{F656DD23-BE67-4793-4667-C2E842590BBD}"/>
                  </a:ext>
                </a:extLst>
              </p:cNvPr>
              <p:cNvCxnSpPr/>
              <p:nvPr/>
            </p:nvCxnSpPr>
            <p:spPr>
              <a:xfrm>
                <a:off x="1562100" y="290830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124DD4A-84B1-BB6C-5CD8-D6E67D63707A}"/>
                  </a:ext>
                </a:extLst>
              </p:cNvPr>
              <p:cNvCxnSpPr/>
              <p:nvPr/>
            </p:nvCxnSpPr>
            <p:spPr>
              <a:xfrm>
                <a:off x="2751691" y="290195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1594A3C-1D35-CA36-97B8-F8842C91D46D}"/>
                  </a:ext>
                </a:extLst>
              </p:cNvPr>
              <p:cNvCxnSpPr/>
              <p:nvPr/>
            </p:nvCxnSpPr>
            <p:spPr>
              <a:xfrm>
                <a:off x="3818491" y="290830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6E73982-D85C-2B0A-3024-1F5345926E34}"/>
                  </a:ext>
                </a:extLst>
              </p:cNvPr>
              <p:cNvCxnSpPr/>
              <p:nvPr/>
            </p:nvCxnSpPr>
            <p:spPr>
              <a:xfrm>
                <a:off x="4809091" y="290830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BC2D1ED-4031-D1C8-2BD3-BF6CE121E7C9}"/>
                  </a:ext>
                </a:extLst>
              </p:cNvPr>
              <p:cNvCxnSpPr/>
              <p:nvPr/>
            </p:nvCxnSpPr>
            <p:spPr>
              <a:xfrm>
                <a:off x="5886923" y="295910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3148069-A15E-5BC8-97F4-F5CC222333BA}"/>
                  </a:ext>
                </a:extLst>
              </p:cNvPr>
              <p:cNvCxnSpPr/>
              <p:nvPr/>
            </p:nvCxnSpPr>
            <p:spPr>
              <a:xfrm>
                <a:off x="6924127" y="296545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19" name="Straight Arrow Connector 18">
              <a:extLst>
                <a:ext uri="{FF2B5EF4-FFF2-40B4-BE49-F238E27FC236}">
                  <a16:creationId xmlns:a16="http://schemas.microsoft.com/office/drawing/2014/main" id="{AA1BF06C-8C6E-56D2-1E80-E2108C48A585}"/>
                </a:ext>
              </a:extLst>
            </p:cNvPr>
            <p:cNvCxnSpPr/>
            <p:nvPr/>
          </p:nvCxnSpPr>
          <p:spPr>
            <a:xfrm>
              <a:off x="7967060" y="296545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0" name="TextBox 19">
            <a:extLst>
              <a:ext uri="{FF2B5EF4-FFF2-40B4-BE49-F238E27FC236}">
                <a16:creationId xmlns:a16="http://schemas.microsoft.com/office/drawing/2014/main" id="{4D2382C9-F710-1C51-01A9-F00FAB1E0CBF}"/>
              </a:ext>
            </a:extLst>
          </p:cNvPr>
          <p:cNvSpPr txBox="1"/>
          <p:nvPr/>
        </p:nvSpPr>
        <p:spPr>
          <a:xfrm>
            <a:off x="8760872" y="2398887"/>
            <a:ext cx="2087816" cy="461665"/>
          </a:xfrm>
          <a:prstGeom prst="rect">
            <a:avLst/>
          </a:prstGeom>
          <a:noFill/>
        </p:spPr>
        <p:txBody>
          <a:bodyPr wrap="none" rtlCol="0">
            <a:spAutoFit/>
          </a:bodyPr>
          <a:lstStyle/>
          <a:p>
            <a:r>
              <a:rPr lang="en-US" sz="2400" dirty="0"/>
              <a:t>One Hot vector</a:t>
            </a:r>
          </a:p>
        </p:txBody>
      </p:sp>
      <p:sp>
        <p:nvSpPr>
          <p:cNvPr id="21" name="TextBox 20">
            <a:extLst>
              <a:ext uri="{FF2B5EF4-FFF2-40B4-BE49-F238E27FC236}">
                <a16:creationId xmlns:a16="http://schemas.microsoft.com/office/drawing/2014/main" id="{ABCF04BC-7918-E2CB-C6E0-EFF850ACD427}"/>
              </a:ext>
            </a:extLst>
          </p:cNvPr>
          <p:cNvSpPr txBox="1"/>
          <p:nvPr/>
        </p:nvSpPr>
        <p:spPr>
          <a:xfrm>
            <a:off x="1382545" y="3411961"/>
            <a:ext cx="6822702" cy="523220"/>
          </a:xfrm>
          <a:prstGeom prst="rect">
            <a:avLst/>
          </a:prstGeom>
          <a:noFill/>
        </p:spPr>
        <p:txBody>
          <a:bodyPr wrap="none" rtlCol="0">
            <a:spAutoFit/>
          </a:bodyPr>
          <a:lstStyle/>
          <a:p>
            <a:r>
              <a:rPr lang="en-US" sz="2800" dirty="0"/>
              <a:t>E	   E	     E	      E	        E	          E	E</a:t>
            </a:r>
          </a:p>
        </p:txBody>
      </p:sp>
      <p:grpSp>
        <p:nvGrpSpPr>
          <p:cNvPr id="24" name="Group 23">
            <a:extLst>
              <a:ext uri="{FF2B5EF4-FFF2-40B4-BE49-F238E27FC236}">
                <a16:creationId xmlns:a16="http://schemas.microsoft.com/office/drawing/2014/main" id="{4BD0BD21-B715-ECBC-707B-EA9F04D46276}"/>
              </a:ext>
            </a:extLst>
          </p:cNvPr>
          <p:cNvGrpSpPr/>
          <p:nvPr/>
        </p:nvGrpSpPr>
        <p:grpSpPr>
          <a:xfrm>
            <a:off x="1562100" y="3904613"/>
            <a:ext cx="6404960" cy="533400"/>
            <a:chOff x="1562100" y="2901950"/>
            <a:chExt cx="6404960" cy="533400"/>
          </a:xfrm>
        </p:grpSpPr>
        <p:grpSp>
          <p:nvGrpSpPr>
            <p:cNvPr id="25" name="Group 24">
              <a:extLst>
                <a:ext uri="{FF2B5EF4-FFF2-40B4-BE49-F238E27FC236}">
                  <a16:creationId xmlns:a16="http://schemas.microsoft.com/office/drawing/2014/main" id="{F4A16675-6B8F-A747-6109-EB249D895EC1}"/>
                </a:ext>
              </a:extLst>
            </p:cNvPr>
            <p:cNvGrpSpPr/>
            <p:nvPr/>
          </p:nvGrpSpPr>
          <p:grpSpPr>
            <a:xfrm>
              <a:off x="1562100" y="2901950"/>
              <a:ext cx="5362027" cy="533400"/>
              <a:chOff x="1562100" y="2901950"/>
              <a:chExt cx="5362027" cy="533400"/>
            </a:xfrm>
          </p:grpSpPr>
          <p:cxnSp>
            <p:nvCxnSpPr>
              <p:cNvPr id="27" name="Straight Arrow Connector 26">
                <a:extLst>
                  <a:ext uri="{FF2B5EF4-FFF2-40B4-BE49-F238E27FC236}">
                    <a16:creationId xmlns:a16="http://schemas.microsoft.com/office/drawing/2014/main" id="{FC278E67-F582-2188-AFA5-1DC4C801C02E}"/>
                  </a:ext>
                </a:extLst>
              </p:cNvPr>
              <p:cNvCxnSpPr/>
              <p:nvPr/>
            </p:nvCxnSpPr>
            <p:spPr>
              <a:xfrm>
                <a:off x="1562100" y="290830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235726BF-D84A-E480-C879-D690FE6990C9}"/>
                  </a:ext>
                </a:extLst>
              </p:cNvPr>
              <p:cNvCxnSpPr/>
              <p:nvPr/>
            </p:nvCxnSpPr>
            <p:spPr>
              <a:xfrm>
                <a:off x="2751691" y="290195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6E19B85-B6FD-C6E6-BB37-2011899E4A8A}"/>
                  </a:ext>
                </a:extLst>
              </p:cNvPr>
              <p:cNvCxnSpPr/>
              <p:nvPr/>
            </p:nvCxnSpPr>
            <p:spPr>
              <a:xfrm>
                <a:off x="3818491" y="290830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2454D44-AD53-F220-944F-D0A25B7474E4}"/>
                  </a:ext>
                </a:extLst>
              </p:cNvPr>
              <p:cNvCxnSpPr/>
              <p:nvPr/>
            </p:nvCxnSpPr>
            <p:spPr>
              <a:xfrm>
                <a:off x="4809091" y="290830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47AA084A-F19A-5A7D-7E4D-D62DFCB45C46}"/>
                  </a:ext>
                </a:extLst>
              </p:cNvPr>
              <p:cNvCxnSpPr/>
              <p:nvPr/>
            </p:nvCxnSpPr>
            <p:spPr>
              <a:xfrm>
                <a:off x="5886923" y="295910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4C48BB2-C975-C471-A642-579D78418B64}"/>
                  </a:ext>
                </a:extLst>
              </p:cNvPr>
              <p:cNvCxnSpPr/>
              <p:nvPr/>
            </p:nvCxnSpPr>
            <p:spPr>
              <a:xfrm>
                <a:off x="6924127" y="296545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26" name="Straight Arrow Connector 25">
              <a:extLst>
                <a:ext uri="{FF2B5EF4-FFF2-40B4-BE49-F238E27FC236}">
                  <a16:creationId xmlns:a16="http://schemas.microsoft.com/office/drawing/2014/main" id="{2AC0EA52-4A2E-52C7-59FB-C213FD0BAEB1}"/>
                </a:ext>
              </a:extLst>
            </p:cNvPr>
            <p:cNvCxnSpPr/>
            <p:nvPr/>
          </p:nvCxnSpPr>
          <p:spPr>
            <a:xfrm>
              <a:off x="7967060" y="2965450"/>
              <a:ext cx="0" cy="469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45" name="Frame 44">
            <a:extLst>
              <a:ext uri="{FF2B5EF4-FFF2-40B4-BE49-F238E27FC236}">
                <a16:creationId xmlns:a16="http://schemas.microsoft.com/office/drawing/2014/main" id="{A4320F68-0B16-F668-069C-732814953A52}"/>
              </a:ext>
            </a:extLst>
          </p:cNvPr>
          <p:cNvSpPr/>
          <p:nvPr/>
        </p:nvSpPr>
        <p:spPr>
          <a:xfrm>
            <a:off x="1674150" y="5337723"/>
            <a:ext cx="6932467" cy="34121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69" name="Group 68">
            <a:extLst>
              <a:ext uri="{FF2B5EF4-FFF2-40B4-BE49-F238E27FC236}">
                <a16:creationId xmlns:a16="http://schemas.microsoft.com/office/drawing/2014/main" id="{F33DDF6D-404E-AA30-7386-03C29F4F0180}"/>
              </a:ext>
            </a:extLst>
          </p:cNvPr>
          <p:cNvGrpSpPr/>
          <p:nvPr/>
        </p:nvGrpSpPr>
        <p:grpSpPr>
          <a:xfrm>
            <a:off x="1681222" y="4769646"/>
            <a:ext cx="6218127" cy="587620"/>
            <a:chOff x="1866900" y="4463191"/>
            <a:chExt cx="6218127" cy="1147640"/>
          </a:xfrm>
        </p:grpSpPr>
        <p:grpSp>
          <p:nvGrpSpPr>
            <p:cNvPr id="68" name="Group 67">
              <a:extLst>
                <a:ext uri="{FF2B5EF4-FFF2-40B4-BE49-F238E27FC236}">
                  <a16:creationId xmlns:a16="http://schemas.microsoft.com/office/drawing/2014/main" id="{0AF8F6A0-73A3-3773-7823-76B2261905C8}"/>
                </a:ext>
              </a:extLst>
            </p:cNvPr>
            <p:cNvGrpSpPr/>
            <p:nvPr/>
          </p:nvGrpSpPr>
          <p:grpSpPr>
            <a:xfrm>
              <a:off x="1866900" y="4463191"/>
              <a:ext cx="5175196" cy="1147640"/>
              <a:chOff x="1866900" y="4463191"/>
              <a:chExt cx="5175196" cy="1147640"/>
            </a:xfrm>
          </p:grpSpPr>
          <p:cxnSp>
            <p:nvCxnSpPr>
              <p:cNvPr id="42" name="Straight Arrow Connector 41">
                <a:extLst>
                  <a:ext uri="{FF2B5EF4-FFF2-40B4-BE49-F238E27FC236}">
                    <a16:creationId xmlns:a16="http://schemas.microsoft.com/office/drawing/2014/main" id="{2B4CF1C1-971D-57D0-C419-A823AE71176F}"/>
                  </a:ext>
                </a:extLst>
              </p:cNvPr>
              <p:cNvCxnSpPr>
                <a:cxnSpLocks/>
              </p:cNvCxnSpPr>
              <p:nvPr/>
            </p:nvCxnSpPr>
            <p:spPr>
              <a:xfrm>
                <a:off x="1866900" y="4789504"/>
                <a:ext cx="1369673" cy="82132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4418566-E5F4-F992-A7DE-FD7474843125}"/>
                  </a:ext>
                </a:extLst>
              </p:cNvPr>
              <p:cNvCxnSpPr>
                <a:cxnSpLocks/>
              </p:cNvCxnSpPr>
              <p:nvPr/>
            </p:nvCxnSpPr>
            <p:spPr>
              <a:xfrm>
                <a:off x="2626218" y="4674782"/>
                <a:ext cx="1563535" cy="89427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614F9E1C-1883-0087-BF34-3CB5AE63B4BF}"/>
                  </a:ext>
                </a:extLst>
              </p:cNvPr>
              <p:cNvCxnSpPr>
                <a:cxnSpLocks/>
              </p:cNvCxnSpPr>
              <p:nvPr/>
            </p:nvCxnSpPr>
            <p:spPr>
              <a:xfrm>
                <a:off x="3773321" y="4757785"/>
                <a:ext cx="921929" cy="7713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D687D8BB-55BE-55FA-AA16-108DA676F260}"/>
                  </a:ext>
                </a:extLst>
              </p:cNvPr>
              <p:cNvCxnSpPr>
                <a:cxnSpLocks/>
              </p:cNvCxnSpPr>
              <p:nvPr/>
            </p:nvCxnSpPr>
            <p:spPr>
              <a:xfrm>
                <a:off x="5067460" y="4463191"/>
                <a:ext cx="0" cy="100624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E04FDF0-9ED7-EA58-1561-9E61B70837FB}"/>
                  </a:ext>
                </a:extLst>
              </p:cNvPr>
              <p:cNvCxnSpPr>
                <a:cxnSpLocks/>
              </p:cNvCxnSpPr>
              <p:nvPr/>
            </p:nvCxnSpPr>
            <p:spPr>
              <a:xfrm flipH="1">
                <a:off x="5431328" y="4832140"/>
                <a:ext cx="610738" cy="696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437A5022-ED70-4E1D-79CB-CBC13FFF3941}"/>
                  </a:ext>
                </a:extLst>
              </p:cNvPr>
              <p:cNvCxnSpPr>
                <a:cxnSpLocks/>
              </p:cNvCxnSpPr>
              <p:nvPr/>
            </p:nvCxnSpPr>
            <p:spPr>
              <a:xfrm flipH="1">
                <a:off x="6187109" y="4825091"/>
                <a:ext cx="854987" cy="7795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58" name="Straight Arrow Connector 57">
              <a:extLst>
                <a:ext uri="{FF2B5EF4-FFF2-40B4-BE49-F238E27FC236}">
                  <a16:creationId xmlns:a16="http://schemas.microsoft.com/office/drawing/2014/main" id="{FEF47531-AF47-8B0C-349D-0C9B74CF8406}"/>
                </a:ext>
              </a:extLst>
            </p:cNvPr>
            <p:cNvCxnSpPr>
              <a:cxnSpLocks/>
            </p:cNvCxnSpPr>
            <p:nvPr/>
          </p:nvCxnSpPr>
          <p:spPr>
            <a:xfrm flipH="1">
              <a:off x="7055445" y="4838367"/>
              <a:ext cx="1029582" cy="75299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D375C1CF-59A7-64A0-20BE-2E3C0217D8FC}"/>
                  </a:ext>
                </a:extLst>
              </p:cNvPr>
              <p:cNvSpPr txBox="1"/>
              <p:nvPr/>
            </p:nvSpPr>
            <p:spPr>
              <a:xfrm>
                <a:off x="8841728" y="5569053"/>
                <a:ext cx="957763"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r>
                            <a:rPr lang="en-CA" b="0" i="1" smtClean="0">
                              <a:latin typeface="Cambria Math" panose="02040503050406030204" pitchFamily="18" charset="0"/>
                            </a:rPr>
                            <m:t>[1]</m:t>
                          </m:r>
                        </m:sup>
                      </m:sSup>
                    </m:oMath>
                  </m:oMathPara>
                </a14:m>
                <a:endParaRPr lang="en-US" dirty="0"/>
              </a:p>
            </p:txBody>
          </p:sp>
        </mc:Choice>
        <mc:Fallback xmlns="">
          <p:sp>
            <p:nvSpPr>
              <p:cNvPr id="61" name="TextBox 60">
                <a:extLst>
                  <a:ext uri="{FF2B5EF4-FFF2-40B4-BE49-F238E27FC236}">
                    <a16:creationId xmlns:a16="http://schemas.microsoft.com/office/drawing/2014/main" id="{D375C1CF-59A7-64A0-20BE-2E3C0217D8FC}"/>
                  </a:ext>
                </a:extLst>
              </p:cNvPr>
              <p:cNvSpPr txBox="1">
                <a:spLocks noRot="1" noChangeAspect="1" noMove="1" noResize="1" noEditPoints="1" noAdjustHandles="1" noChangeArrowheads="1" noChangeShapeType="1" noTextEdit="1"/>
              </p:cNvSpPr>
              <p:nvPr/>
            </p:nvSpPr>
            <p:spPr>
              <a:xfrm>
                <a:off x="8841728" y="5569053"/>
                <a:ext cx="957763" cy="288797"/>
              </a:xfrm>
              <a:prstGeom prst="rect">
                <a:avLst/>
              </a:prstGeom>
              <a:blipFill>
                <a:blip r:embed="rId3"/>
                <a:stretch>
                  <a:fillRect l="-5263" t="-8333" r="-5263" b="-8333"/>
                </a:stretch>
              </a:blipFill>
            </p:spPr>
            <p:txBody>
              <a:bodyPr/>
              <a:lstStyle/>
              <a:p>
                <a:r>
                  <a:rPr lang="en-US">
                    <a:noFill/>
                  </a:rPr>
                  <a:t> </a:t>
                </a:r>
              </a:p>
            </p:txBody>
          </p:sp>
        </mc:Fallback>
      </mc:AlternateContent>
      <p:cxnSp>
        <p:nvCxnSpPr>
          <p:cNvPr id="63" name="Straight Arrow Connector 62">
            <a:extLst>
              <a:ext uri="{FF2B5EF4-FFF2-40B4-BE49-F238E27FC236}">
                <a16:creationId xmlns:a16="http://schemas.microsoft.com/office/drawing/2014/main" id="{9C663D91-E545-FB6D-9F14-5B0732A20DB8}"/>
              </a:ext>
            </a:extLst>
          </p:cNvPr>
          <p:cNvCxnSpPr>
            <a:cxnSpLocks/>
          </p:cNvCxnSpPr>
          <p:nvPr/>
        </p:nvCxnSpPr>
        <p:spPr>
          <a:xfrm>
            <a:off x="5103925" y="5747822"/>
            <a:ext cx="0" cy="42914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Donut 63">
            <a:extLst>
              <a:ext uri="{FF2B5EF4-FFF2-40B4-BE49-F238E27FC236}">
                <a16:creationId xmlns:a16="http://schemas.microsoft.com/office/drawing/2014/main" id="{48243C00-15D4-FE20-7E55-A09F7B31D1BA}"/>
              </a:ext>
            </a:extLst>
          </p:cNvPr>
          <p:cNvSpPr/>
          <p:nvPr/>
        </p:nvSpPr>
        <p:spPr>
          <a:xfrm rot="21241008">
            <a:off x="4903451" y="6262043"/>
            <a:ext cx="430104" cy="438224"/>
          </a:xfrm>
          <a:prstGeom prst="donut">
            <a:avLst>
              <a:gd name="adj" fmla="val 59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7" name="TextBox 66">
            <a:extLst>
              <a:ext uri="{FF2B5EF4-FFF2-40B4-BE49-F238E27FC236}">
                <a16:creationId xmlns:a16="http://schemas.microsoft.com/office/drawing/2014/main" id="{D8DFB42F-A8BD-F48A-D49F-203AEEBD1C75}"/>
              </a:ext>
            </a:extLst>
          </p:cNvPr>
          <p:cNvSpPr txBox="1"/>
          <p:nvPr/>
        </p:nvSpPr>
        <p:spPr>
          <a:xfrm>
            <a:off x="5327776" y="5831600"/>
            <a:ext cx="951992" cy="369332"/>
          </a:xfrm>
          <a:prstGeom prst="rect">
            <a:avLst/>
          </a:prstGeom>
          <a:noFill/>
        </p:spPr>
        <p:txBody>
          <a:bodyPr wrap="none" rtlCol="0">
            <a:spAutoFit/>
          </a:bodyPr>
          <a:lstStyle/>
          <a:p>
            <a:r>
              <a:rPr lang="en-US" dirty="0" err="1"/>
              <a:t>Softmax</a:t>
            </a:r>
            <a:endParaRPr lang="en-US" dirty="0"/>
          </a:p>
        </p:txBody>
      </p:sp>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82008E35-06EE-CE6D-1077-95F970BF1EAA}"/>
                  </a:ext>
                </a:extLst>
              </p:cNvPr>
              <p:cNvSpPr txBox="1"/>
              <p:nvPr/>
            </p:nvSpPr>
            <p:spPr>
              <a:xfrm>
                <a:off x="6615458" y="5949987"/>
                <a:ext cx="957763" cy="2887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[2]</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𝑏</m:t>
                          </m:r>
                        </m:e>
                        <m:sup>
                          <m:r>
                            <a:rPr lang="en-CA" b="0" i="1" smtClean="0">
                              <a:latin typeface="Cambria Math" panose="02040503050406030204" pitchFamily="18" charset="0"/>
                            </a:rPr>
                            <m:t>[2]</m:t>
                          </m:r>
                        </m:sup>
                      </m:sSup>
                    </m:oMath>
                  </m:oMathPara>
                </a14:m>
                <a:endParaRPr lang="en-US" dirty="0"/>
              </a:p>
            </p:txBody>
          </p:sp>
        </mc:Choice>
        <mc:Fallback xmlns="">
          <p:sp>
            <p:nvSpPr>
              <p:cNvPr id="71" name="TextBox 70">
                <a:extLst>
                  <a:ext uri="{FF2B5EF4-FFF2-40B4-BE49-F238E27FC236}">
                    <a16:creationId xmlns:a16="http://schemas.microsoft.com/office/drawing/2014/main" id="{82008E35-06EE-CE6D-1077-95F970BF1EAA}"/>
                  </a:ext>
                </a:extLst>
              </p:cNvPr>
              <p:cNvSpPr txBox="1">
                <a:spLocks noRot="1" noChangeAspect="1" noMove="1" noResize="1" noEditPoints="1" noAdjustHandles="1" noChangeArrowheads="1" noChangeShapeType="1" noTextEdit="1"/>
              </p:cNvSpPr>
              <p:nvPr/>
            </p:nvSpPr>
            <p:spPr>
              <a:xfrm>
                <a:off x="6615458" y="5949987"/>
                <a:ext cx="957763" cy="288797"/>
              </a:xfrm>
              <a:prstGeom prst="rect">
                <a:avLst/>
              </a:prstGeom>
              <a:blipFill>
                <a:blip r:embed="rId4"/>
                <a:stretch>
                  <a:fillRect l="-5195" t="-8333" r="-3896" b="-8333"/>
                </a:stretch>
              </a:blipFill>
            </p:spPr>
            <p:txBody>
              <a:bodyPr/>
              <a:lstStyle/>
              <a:p>
                <a:r>
                  <a:rPr lang="en-US">
                    <a:noFill/>
                  </a:rPr>
                  <a:t> </a:t>
                </a:r>
              </a:p>
            </p:txBody>
          </p:sp>
        </mc:Fallback>
      </mc:AlternateContent>
      <p:sp>
        <p:nvSpPr>
          <p:cNvPr id="72" name="TextBox 71">
            <a:extLst>
              <a:ext uri="{FF2B5EF4-FFF2-40B4-BE49-F238E27FC236}">
                <a16:creationId xmlns:a16="http://schemas.microsoft.com/office/drawing/2014/main" id="{7D68036C-DCFC-9BDC-4320-E206834747F8}"/>
              </a:ext>
            </a:extLst>
          </p:cNvPr>
          <p:cNvSpPr txBox="1"/>
          <p:nvPr/>
        </p:nvSpPr>
        <p:spPr>
          <a:xfrm>
            <a:off x="6394153" y="6387306"/>
            <a:ext cx="5505994" cy="369332"/>
          </a:xfrm>
          <a:prstGeom prst="rect">
            <a:avLst/>
          </a:prstGeom>
          <a:noFill/>
        </p:spPr>
        <p:txBody>
          <a:bodyPr wrap="none" rtlCol="0">
            <a:spAutoFit/>
          </a:bodyPr>
          <a:lstStyle/>
          <a:p>
            <a:r>
              <a:rPr lang="en-US" dirty="0" err="1"/>
              <a:t>B</a:t>
            </a:r>
            <a:r>
              <a:rPr lang="en-US" altLang="zh-CN" dirty="0" err="1"/>
              <a:t>engio</a:t>
            </a:r>
            <a:r>
              <a:rPr lang="zh-CN" altLang="en-US" dirty="0"/>
              <a:t> </a:t>
            </a:r>
            <a:r>
              <a:rPr lang="en-US" altLang="zh-CN" dirty="0"/>
              <a:t>et</a:t>
            </a:r>
            <a:r>
              <a:rPr lang="zh-CN" altLang="en-US" dirty="0"/>
              <a:t> </a:t>
            </a:r>
            <a:r>
              <a:rPr lang="en-US" altLang="zh-CN" dirty="0"/>
              <a:t>al.</a:t>
            </a:r>
            <a:r>
              <a:rPr lang="zh-CN" altLang="en-US" dirty="0"/>
              <a:t> </a:t>
            </a:r>
            <a:r>
              <a:rPr lang="en-US" altLang="zh-CN" dirty="0"/>
              <a:t>2003,</a:t>
            </a:r>
            <a:r>
              <a:rPr lang="zh-CN" altLang="en-US" dirty="0"/>
              <a:t> </a:t>
            </a:r>
            <a:r>
              <a:rPr lang="en-US" altLang="zh-CN" dirty="0"/>
              <a:t>A</a:t>
            </a:r>
            <a:r>
              <a:rPr lang="zh-CN" altLang="en-US" dirty="0"/>
              <a:t> </a:t>
            </a:r>
            <a:r>
              <a:rPr lang="en-US" altLang="zh-CN" dirty="0"/>
              <a:t>neural</a:t>
            </a:r>
            <a:r>
              <a:rPr lang="zh-CN" altLang="en-US" dirty="0"/>
              <a:t> </a:t>
            </a:r>
            <a:r>
              <a:rPr lang="en-US" altLang="zh-CN" dirty="0"/>
              <a:t>probabilistic</a:t>
            </a:r>
            <a:r>
              <a:rPr lang="zh-CN" altLang="en-US" dirty="0"/>
              <a:t> </a:t>
            </a:r>
            <a:r>
              <a:rPr lang="en-US" altLang="zh-CN" dirty="0"/>
              <a:t>language</a:t>
            </a:r>
            <a:r>
              <a:rPr lang="zh-CN" altLang="en-US" dirty="0"/>
              <a:t> </a:t>
            </a:r>
            <a:r>
              <a:rPr lang="en-US" altLang="zh-CN" dirty="0"/>
              <a:t>model</a:t>
            </a:r>
            <a:endParaRPr lang="en-US" dirty="0"/>
          </a:p>
        </p:txBody>
      </p:sp>
      <p:grpSp>
        <p:nvGrpSpPr>
          <p:cNvPr id="73" name="Group 72">
            <a:extLst>
              <a:ext uri="{FF2B5EF4-FFF2-40B4-BE49-F238E27FC236}">
                <a16:creationId xmlns:a16="http://schemas.microsoft.com/office/drawing/2014/main" id="{7CDEAEF0-1805-0AF1-87F2-09D9EEF6A23C}"/>
              </a:ext>
            </a:extLst>
          </p:cNvPr>
          <p:cNvGrpSpPr/>
          <p:nvPr/>
        </p:nvGrpSpPr>
        <p:grpSpPr>
          <a:xfrm>
            <a:off x="1233696" y="2321725"/>
            <a:ext cx="7168336" cy="438053"/>
            <a:chOff x="2655668" y="4346721"/>
            <a:chExt cx="7168336" cy="438053"/>
          </a:xfrm>
        </p:grpSpPr>
        <p:sp>
          <p:nvSpPr>
            <p:cNvPr id="74" name="TextBox 73">
              <a:extLst>
                <a:ext uri="{FF2B5EF4-FFF2-40B4-BE49-F238E27FC236}">
                  <a16:creationId xmlns:a16="http://schemas.microsoft.com/office/drawing/2014/main" id="{2A1E06BE-BC2D-4F31-488E-2C1D58841DA7}"/>
                </a:ext>
              </a:extLst>
            </p:cNvPr>
            <p:cNvSpPr txBox="1"/>
            <p:nvPr/>
          </p:nvSpPr>
          <p:spPr>
            <a:xfrm>
              <a:off x="2655668" y="4352912"/>
              <a:ext cx="805029" cy="369332"/>
            </a:xfrm>
            <a:prstGeom prst="rect">
              <a:avLst/>
            </a:prstGeom>
            <a:noFill/>
          </p:spPr>
          <p:txBody>
            <a:bodyPr wrap="none" rtlCol="0">
              <a:spAutoFit/>
            </a:bodyPr>
            <a:lstStyle/>
            <a:p>
              <a:r>
                <a:rPr lang="en-US" dirty="0"/>
                <a:t>O6469</a:t>
              </a:r>
            </a:p>
          </p:txBody>
        </p:sp>
        <p:sp>
          <p:nvSpPr>
            <p:cNvPr id="75" name="TextBox 74">
              <a:extLst>
                <a:ext uri="{FF2B5EF4-FFF2-40B4-BE49-F238E27FC236}">
                  <a16:creationId xmlns:a16="http://schemas.microsoft.com/office/drawing/2014/main" id="{2A2D440B-C3B8-0E6B-F23D-6C2197242773}"/>
                </a:ext>
              </a:extLst>
            </p:cNvPr>
            <p:cNvSpPr txBox="1"/>
            <p:nvPr/>
          </p:nvSpPr>
          <p:spPr>
            <a:xfrm>
              <a:off x="3771520" y="4346721"/>
              <a:ext cx="942834" cy="369332"/>
            </a:xfrm>
            <a:prstGeom prst="rect">
              <a:avLst/>
            </a:prstGeom>
            <a:noFill/>
          </p:spPr>
          <p:txBody>
            <a:bodyPr wrap="square" rtlCol="0">
              <a:spAutoFit/>
            </a:bodyPr>
            <a:lstStyle/>
            <a:p>
              <a:r>
                <a:rPr lang="en-US" dirty="0"/>
                <a:t>O1205</a:t>
              </a:r>
            </a:p>
          </p:txBody>
        </p:sp>
        <p:sp>
          <p:nvSpPr>
            <p:cNvPr id="76" name="TextBox 75">
              <a:extLst>
                <a:ext uri="{FF2B5EF4-FFF2-40B4-BE49-F238E27FC236}">
                  <a16:creationId xmlns:a16="http://schemas.microsoft.com/office/drawing/2014/main" id="{2F66C2DA-1011-39EB-2A5A-94C9F50DA7B8}"/>
                </a:ext>
              </a:extLst>
            </p:cNvPr>
            <p:cNvSpPr txBox="1"/>
            <p:nvPr/>
          </p:nvSpPr>
          <p:spPr>
            <a:xfrm>
              <a:off x="5032529" y="4366579"/>
              <a:ext cx="814072" cy="369332"/>
            </a:xfrm>
            <a:prstGeom prst="rect">
              <a:avLst/>
            </a:prstGeom>
            <a:noFill/>
          </p:spPr>
          <p:txBody>
            <a:bodyPr wrap="square" rtlCol="0">
              <a:spAutoFit/>
            </a:bodyPr>
            <a:lstStyle/>
            <a:p>
              <a:r>
                <a:rPr lang="en-US" dirty="0"/>
                <a:t>O6231</a:t>
              </a:r>
            </a:p>
          </p:txBody>
        </p:sp>
        <p:sp>
          <p:nvSpPr>
            <p:cNvPr id="77" name="TextBox 76">
              <a:extLst>
                <a:ext uri="{FF2B5EF4-FFF2-40B4-BE49-F238E27FC236}">
                  <a16:creationId xmlns:a16="http://schemas.microsoft.com/office/drawing/2014/main" id="{A04B97BE-F639-7493-F6A5-BF73A23A01A9}"/>
                </a:ext>
              </a:extLst>
            </p:cNvPr>
            <p:cNvSpPr txBox="1"/>
            <p:nvPr/>
          </p:nvSpPr>
          <p:spPr>
            <a:xfrm>
              <a:off x="7982056" y="4402166"/>
              <a:ext cx="936184" cy="369332"/>
            </a:xfrm>
            <a:prstGeom prst="rect">
              <a:avLst/>
            </a:prstGeom>
            <a:noFill/>
          </p:spPr>
          <p:txBody>
            <a:bodyPr wrap="square" rtlCol="0">
              <a:spAutoFit/>
            </a:bodyPr>
            <a:lstStyle/>
            <a:p>
              <a:r>
                <a:rPr lang="en-US" dirty="0"/>
                <a:t>O3924</a:t>
              </a:r>
            </a:p>
          </p:txBody>
        </p:sp>
        <p:sp>
          <p:nvSpPr>
            <p:cNvPr id="78" name="TextBox 77">
              <a:extLst>
                <a:ext uri="{FF2B5EF4-FFF2-40B4-BE49-F238E27FC236}">
                  <a16:creationId xmlns:a16="http://schemas.microsoft.com/office/drawing/2014/main" id="{87A4ADF0-C827-368B-E6DD-5DF4FDFCDEAB}"/>
                </a:ext>
              </a:extLst>
            </p:cNvPr>
            <p:cNvSpPr txBox="1"/>
            <p:nvPr/>
          </p:nvSpPr>
          <p:spPr>
            <a:xfrm>
              <a:off x="6944852" y="4415442"/>
              <a:ext cx="799017" cy="369332"/>
            </a:xfrm>
            <a:prstGeom prst="rect">
              <a:avLst/>
            </a:prstGeom>
            <a:noFill/>
          </p:spPr>
          <p:txBody>
            <a:bodyPr wrap="square" rtlCol="0">
              <a:spAutoFit/>
            </a:bodyPr>
            <a:lstStyle/>
            <a:p>
              <a:r>
                <a:rPr lang="en-US" dirty="0"/>
                <a:t>O201</a:t>
              </a:r>
            </a:p>
          </p:txBody>
        </p:sp>
        <p:sp>
          <p:nvSpPr>
            <p:cNvPr id="79" name="TextBox 78">
              <a:extLst>
                <a:ext uri="{FF2B5EF4-FFF2-40B4-BE49-F238E27FC236}">
                  <a16:creationId xmlns:a16="http://schemas.microsoft.com/office/drawing/2014/main" id="{368A946D-1E0E-22EE-3519-7D4E7B4E6CE1}"/>
                </a:ext>
              </a:extLst>
            </p:cNvPr>
            <p:cNvSpPr txBox="1"/>
            <p:nvPr/>
          </p:nvSpPr>
          <p:spPr>
            <a:xfrm>
              <a:off x="5973935" y="4392709"/>
              <a:ext cx="875874" cy="369332"/>
            </a:xfrm>
            <a:prstGeom prst="rect">
              <a:avLst/>
            </a:prstGeom>
            <a:noFill/>
          </p:spPr>
          <p:txBody>
            <a:bodyPr wrap="square" rtlCol="0">
              <a:spAutoFit/>
            </a:bodyPr>
            <a:lstStyle/>
            <a:p>
              <a:r>
                <a:rPr lang="en-US" dirty="0"/>
                <a:t>O235</a:t>
              </a:r>
            </a:p>
          </p:txBody>
        </p:sp>
        <p:sp>
          <p:nvSpPr>
            <p:cNvPr id="80" name="TextBox 79">
              <a:extLst>
                <a:ext uri="{FF2B5EF4-FFF2-40B4-BE49-F238E27FC236}">
                  <a16:creationId xmlns:a16="http://schemas.microsoft.com/office/drawing/2014/main" id="{733BC996-AA03-C605-3760-58768544ACEE}"/>
                </a:ext>
              </a:extLst>
            </p:cNvPr>
            <p:cNvSpPr txBox="1"/>
            <p:nvPr/>
          </p:nvSpPr>
          <p:spPr>
            <a:xfrm>
              <a:off x="9024989" y="4415442"/>
              <a:ext cx="799015" cy="369332"/>
            </a:xfrm>
            <a:prstGeom prst="rect">
              <a:avLst/>
            </a:prstGeom>
            <a:noFill/>
          </p:spPr>
          <p:txBody>
            <a:bodyPr wrap="square" rtlCol="0">
              <a:spAutoFit/>
            </a:bodyPr>
            <a:lstStyle/>
            <a:p>
              <a:r>
                <a:rPr lang="en-US" dirty="0"/>
                <a:t>O2039</a:t>
              </a:r>
            </a:p>
          </p:txBody>
        </p:sp>
      </p:grpSp>
      <p:grpSp>
        <p:nvGrpSpPr>
          <p:cNvPr id="81" name="Group 80">
            <a:extLst>
              <a:ext uri="{FF2B5EF4-FFF2-40B4-BE49-F238E27FC236}">
                <a16:creationId xmlns:a16="http://schemas.microsoft.com/office/drawing/2014/main" id="{246B72CE-99FE-B66F-B92F-B71F75125131}"/>
              </a:ext>
            </a:extLst>
          </p:cNvPr>
          <p:cNvGrpSpPr/>
          <p:nvPr/>
        </p:nvGrpSpPr>
        <p:grpSpPr>
          <a:xfrm>
            <a:off x="1298059" y="4510042"/>
            <a:ext cx="7224308" cy="457381"/>
            <a:chOff x="2655668" y="4327393"/>
            <a:chExt cx="7224308" cy="457381"/>
          </a:xfrm>
        </p:grpSpPr>
        <p:sp>
          <p:nvSpPr>
            <p:cNvPr id="82" name="TextBox 81">
              <a:extLst>
                <a:ext uri="{FF2B5EF4-FFF2-40B4-BE49-F238E27FC236}">
                  <a16:creationId xmlns:a16="http://schemas.microsoft.com/office/drawing/2014/main" id="{A7350FD2-4745-4C4E-33DB-819246EE0880}"/>
                </a:ext>
              </a:extLst>
            </p:cNvPr>
            <p:cNvSpPr txBox="1"/>
            <p:nvPr/>
          </p:nvSpPr>
          <p:spPr>
            <a:xfrm>
              <a:off x="2655668" y="4352912"/>
              <a:ext cx="768159" cy="369332"/>
            </a:xfrm>
            <a:prstGeom prst="rect">
              <a:avLst/>
            </a:prstGeom>
            <a:noFill/>
          </p:spPr>
          <p:txBody>
            <a:bodyPr wrap="none" rtlCol="0">
              <a:spAutoFit/>
            </a:bodyPr>
            <a:lstStyle/>
            <a:p>
              <a:r>
                <a:rPr lang="en-US" dirty="0"/>
                <a:t>e6469</a:t>
              </a:r>
            </a:p>
          </p:txBody>
        </p:sp>
        <p:sp>
          <p:nvSpPr>
            <p:cNvPr id="83" name="TextBox 82">
              <a:extLst>
                <a:ext uri="{FF2B5EF4-FFF2-40B4-BE49-F238E27FC236}">
                  <a16:creationId xmlns:a16="http://schemas.microsoft.com/office/drawing/2014/main" id="{05B8E3E7-BEF3-E117-06E9-DA4442666A9F}"/>
                </a:ext>
              </a:extLst>
            </p:cNvPr>
            <p:cNvSpPr txBox="1"/>
            <p:nvPr/>
          </p:nvSpPr>
          <p:spPr>
            <a:xfrm>
              <a:off x="3771520" y="4346721"/>
              <a:ext cx="855558" cy="369332"/>
            </a:xfrm>
            <a:prstGeom prst="rect">
              <a:avLst/>
            </a:prstGeom>
            <a:noFill/>
          </p:spPr>
          <p:txBody>
            <a:bodyPr wrap="square" rtlCol="0">
              <a:spAutoFit/>
            </a:bodyPr>
            <a:lstStyle/>
            <a:p>
              <a:r>
                <a:rPr lang="en-US" dirty="0"/>
                <a:t>e1205</a:t>
              </a:r>
            </a:p>
          </p:txBody>
        </p:sp>
        <p:sp>
          <p:nvSpPr>
            <p:cNvPr id="84" name="TextBox 83">
              <a:extLst>
                <a:ext uri="{FF2B5EF4-FFF2-40B4-BE49-F238E27FC236}">
                  <a16:creationId xmlns:a16="http://schemas.microsoft.com/office/drawing/2014/main" id="{EEBF033D-38AC-1EA6-03A9-DCCB6B88CB9D}"/>
                </a:ext>
              </a:extLst>
            </p:cNvPr>
            <p:cNvSpPr txBox="1"/>
            <p:nvPr/>
          </p:nvSpPr>
          <p:spPr>
            <a:xfrm>
              <a:off x="5032529" y="4366579"/>
              <a:ext cx="786088" cy="369332"/>
            </a:xfrm>
            <a:prstGeom prst="rect">
              <a:avLst/>
            </a:prstGeom>
            <a:noFill/>
          </p:spPr>
          <p:txBody>
            <a:bodyPr wrap="square" rtlCol="0">
              <a:spAutoFit/>
            </a:bodyPr>
            <a:lstStyle/>
            <a:p>
              <a:r>
                <a:rPr lang="en-US" dirty="0"/>
                <a:t>e6231</a:t>
              </a:r>
            </a:p>
          </p:txBody>
        </p:sp>
        <p:sp>
          <p:nvSpPr>
            <p:cNvPr id="85" name="TextBox 84">
              <a:extLst>
                <a:ext uri="{FF2B5EF4-FFF2-40B4-BE49-F238E27FC236}">
                  <a16:creationId xmlns:a16="http://schemas.microsoft.com/office/drawing/2014/main" id="{AA201802-8113-BDC9-D8C0-41EFA32D9BB7}"/>
                </a:ext>
              </a:extLst>
            </p:cNvPr>
            <p:cNvSpPr txBox="1"/>
            <p:nvPr/>
          </p:nvSpPr>
          <p:spPr>
            <a:xfrm>
              <a:off x="7982056" y="4402166"/>
              <a:ext cx="854987" cy="369332"/>
            </a:xfrm>
            <a:prstGeom prst="rect">
              <a:avLst/>
            </a:prstGeom>
            <a:noFill/>
          </p:spPr>
          <p:txBody>
            <a:bodyPr wrap="square" rtlCol="0">
              <a:spAutoFit/>
            </a:bodyPr>
            <a:lstStyle/>
            <a:p>
              <a:r>
                <a:rPr lang="en-US" dirty="0"/>
                <a:t>e3924</a:t>
              </a:r>
            </a:p>
          </p:txBody>
        </p:sp>
        <p:sp>
          <p:nvSpPr>
            <p:cNvPr id="86" name="TextBox 85">
              <a:extLst>
                <a:ext uri="{FF2B5EF4-FFF2-40B4-BE49-F238E27FC236}">
                  <a16:creationId xmlns:a16="http://schemas.microsoft.com/office/drawing/2014/main" id="{9A170AAE-5B3D-564A-E964-9854025C3FC1}"/>
                </a:ext>
              </a:extLst>
            </p:cNvPr>
            <p:cNvSpPr txBox="1"/>
            <p:nvPr/>
          </p:nvSpPr>
          <p:spPr>
            <a:xfrm>
              <a:off x="6944852" y="4415442"/>
              <a:ext cx="652743" cy="369332"/>
            </a:xfrm>
            <a:prstGeom prst="rect">
              <a:avLst/>
            </a:prstGeom>
            <a:noFill/>
          </p:spPr>
          <p:txBody>
            <a:bodyPr wrap="square" rtlCol="0">
              <a:spAutoFit/>
            </a:bodyPr>
            <a:lstStyle/>
            <a:p>
              <a:r>
                <a:rPr lang="en-US" dirty="0"/>
                <a:t>e201</a:t>
              </a:r>
            </a:p>
          </p:txBody>
        </p:sp>
        <p:sp>
          <p:nvSpPr>
            <p:cNvPr id="87" name="TextBox 86">
              <a:extLst>
                <a:ext uri="{FF2B5EF4-FFF2-40B4-BE49-F238E27FC236}">
                  <a16:creationId xmlns:a16="http://schemas.microsoft.com/office/drawing/2014/main" id="{A0E92E74-C218-D332-4028-D83B796B28D7}"/>
                </a:ext>
              </a:extLst>
            </p:cNvPr>
            <p:cNvSpPr txBox="1"/>
            <p:nvPr/>
          </p:nvSpPr>
          <p:spPr>
            <a:xfrm>
              <a:off x="5973935" y="4327393"/>
              <a:ext cx="652743" cy="369332"/>
            </a:xfrm>
            <a:prstGeom prst="rect">
              <a:avLst/>
            </a:prstGeom>
            <a:noFill/>
          </p:spPr>
          <p:txBody>
            <a:bodyPr wrap="square" rtlCol="0">
              <a:spAutoFit/>
            </a:bodyPr>
            <a:lstStyle/>
            <a:p>
              <a:r>
                <a:rPr lang="en-US" dirty="0"/>
                <a:t>e235</a:t>
              </a:r>
            </a:p>
          </p:txBody>
        </p:sp>
        <p:sp>
          <p:nvSpPr>
            <p:cNvPr id="88" name="TextBox 87">
              <a:extLst>
                <a:ext uri="{FF2B5EF4-FFF2-40B4-BE49-F238E27FC236}">
                  <a16:creationId xmlns:a16="http://schemas.microsoft.com/office/drawing/2014/main" id="{5EBD1141-1515-FF62-4AC7-6BD474FA21BF}"/>
                </a:ext>
              </a:extLst>
            </p:cNvPr>
            <p:cNvSpPr txBox="1"/>
            <p:nvPr/>
          </p:nvSpPr>
          <p:spPr>
            <a:xfrm>
              <a:off x="9024989" y="4415442"/>
              <a:ext cx="854987" cy="369332"/>
            </a:xfrm>
            <a:prstGeom prst="rect">
              <a:avLst/>
            </a:prstGeom>
            <a:noFill/>
          </p:spPr>
          <p:txBody>
            <a:bodyPr wrap="square" rtlCol="0">
              <a:spAutoFit/>
            </a:bodyPr>
            <a:lstStyle/>
            <a:p>
              <a:r>
                <a:rPr lang="en-US" dirty="0"/>
                <a:t>e2039</a:t>
              </a:r>
            </a:p>
          </p:txBody>
        </p:sp>
      </p:grpSp>
    </p:spTree>
    <p:extLst>
      <p:ext uri="{BB962C8B-B14F-4D97-AF65-F5344CB8AC3E}">
        <p14:creationId xmlns:p14="http://schemas.microsoft.com/office/powerpoint/2010/main" val="25856121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598D-7470-C55C-B09C-24748105E661}"/>
              </a:ext>
            </a:extLst>
          </p:cNvPr>
          <p:cNvSpPr>
            <a:spLocks noGrp="1"/>
          </p:cNvSpPr>
          <p:nvPr>
            <p:ph type="title"/>
          </p:nvPr>
        </p:nvSpPr>
        <p:spPr>
          <a:xfrm>
            <a:off x="838200" y="365125"/>
            <a:ext cx="10515600" cy="956231"/>
          </a:xfrm>
        </p:spPr>
        <p:txBody>
          <a:bodyPr/>
          <a:lstStyle/>
          <a:p>
            <a:pPr algn="ctr"/>
            <a:r>
              <a:rPr lang="en-US" dirty="0"/>
              <a:t>Visualize Word Embedding</a:t>
            </a:r>
          </a:p>
        </p:txBody>
      </p:sp>
      <p:pic>
        <p:nvPicPr>
          <p:cNvPr id="5" name="Content Placeholder 4" descr="A picture containing text, person, vector graphics&#10;&#10;Description automatically generated">
            <a:extLst>
              <a:ext uri="{FF2B5EF4-FFF2-40B4-BE49-F238E27FC236}">
                <a16:creationId xmlns:a16="http://schemas.microsoft.com/office/drawing/2014/main" id="{6ADA1CD3-472C-1123-0CA5-66A29342EE37}"/>
              </a:ext>
            </a:extLst>
          </p:cNvPr>
          <p:cNvPicPr>
            <a:picLocks noGrp="1" noChangeAspect="1"/>
          </p:cNvPicPr>
          <p:nvPr>
            <p:ph idx="1"/>
          </p:nvPr>
        </p:nvPicPr>
        <p:blipFill>
          <a:blip r:embed="rId3"/>
          <a:stretch>
            <a:fillRect/>
          </a:stretch>
        </p:blipFill>
        <p:spPr>
          <a:xfrm>
            <a:off x="928164" y="1874611"/>
            <a:ext cx="5167836" cy="4351338"/>
          </a:xfrm>
        </p:spPr>
      </p:pic>
      <p:pic>
        <p:nvPicPr>
          <p:cNvPr id="7" name="Picture 6" descr="Chart, scatter chart&#10;&#10;Description automatically generated">
            <a:extLst>
              <a:ext uri="{FF2B5EF4-FFF2-40B4-BE49-F238E27FC236}">
                <a16:creationId xmlns:a16="http://schemas.microsoft.com/office/drawing/2014/main" id="{E385949A-F68E-55B0-E2FB-93777574853A}"/>
              </a:ext>
            </a:extLst>
          </p:cNvPr>
          <p:cNvPicPr>
            <a:picLocks noChangeAspect="1"/>
          </p:cNvPicPr>
          <p:nvPr/>
        </p:nvPicPr>
        <p:blipFill>
          <a:blip r:embed="rId4"/>
          <a:stretch>
            <a:fillRect/>
          </a:stretch>
        </p:blipFill>
        <p:spPr>
          <a:xfrm>
            <a:off x="6509658" y="1690688"/>
            <a:ext cx="5181600" cy="4025900"/>
          </a:xfrm>
          <a:prstGeom prst="rect">
            <a:avLst/>
          </a:prstGeom>
        </p:spPr>
      </p:pic>
      <p:sp>
        <p:nvSpPr>
          <p:cNvPr id="8" name="TextBox 7">
            <a:extLst>
              <a:ext uri="{FF2B5EF4-FFF2-40B4-BE49-F238E27FC236}">
                <a16:creationId xmlns:a16="http://schemas.microsoft.com/office/drawing/2014/main" id="{6E69FC78-9A5F-8D7A-4F43-880CCD6CC5CB}"/>
              </a:ext>
            </a:extLst>
          </p:cNvPr>
          <p:cNvSpPr txBox="1"/>
          <p:nvPr/>
        </p:nvSpPr>
        <p:spPr>
          <a:xfrm>
            <a:off x="9395763" y="6308209"/>
            <a:ext cx="1958037" cy="369332"/>
          </a:xfrm>
          <a:prstGeom prst="rect">
            <a:avLst/>
          </a:prstGeom>
          <a:noFill/>
        </p:spPr>
        <p:txBody>
          <a:bodyPr wrap="none" rtlCol="0">
            <a:spAutoFit/>
          </a:bodyPr>
          <a:lstStyle/>
          <a:p>
            <a:r>
              <a:rPr lang="en-US" dirty="0"/>
              <a:t>Source Andrew NG</a:t>
            </a:r>
          </a:p>
        </p:txBody>
      </p:sp>
      <p:sp>
        <p:nvSpPr>
          <p:cNvPr id="9" name="TextBox 8">
            <a:extLst>
              <a:ext uri="{FF2B5EF4-FFF2-40B4-BE49-F238E27FC236}">
                <a16:creationId xmlns:a16="http://schemas.microsoft.com/office/drawing/2014/main" id="{7275005F-0CFE-D883-23C5-04D178E7A2EB}"/>
              </a:ext>
            </a:extLst>
          </p:cNvPr>
          <p:cNvSpPr txBox="1"/>
          <p:nvPr/>
        </p:nvSpPr>
        <p:spPr>
          <a:xfrm>
            <a:off x="8180614" y="5716588"/>
            <a:ext cx="896399" cy="461665"/>
          </a:xfrm>
          <a:prstGeom prst="rect">
            <a:avLst/>
          </a:prstGeom>
          <a:noFill/>
        </p:spPr>
        <p:txBody>
          <a:bodyPr wrap="none" rtlCol="0">
            <a:spAutoFit/>
          </a:bodyPr>
          <a:lstStyle/>
          <a:p>
            <a:r>
              <a:rPr lang="en-US" sz="2400" dirty="0"/>
              <a:t>T-SNE</a:t>
            </a:r>
          </a:p>
        </p:txBody>
      </p:sp>
    </p:spTree>
    <p:extLst>
      <p:ext uri="{BB962C8B-B14F-4D97-AF65-F5344CB8AC3E}">
        <p14:creationId xmlns:p14="http://schemas.microsoft.com/office/powerpoint/2010/main" val="26875691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BE8E3-74F7-AAA6-3FE3-DDBE374C8ACA}"/>
              </a:ext>
            </a:extLst>
          </p:cNvPr>
          <p:cNvSpPr>
            <a:spLocks noGrp="1"/>
          </p:cNvSpPr>
          <p:nvPr>
            <p:ph type="title"/>
          </p:nvPr>
        </p:nvSpPr>
        <p:spPr/>
        <p:txBody>
          <a:bodyPr/>
          <a:lstStyle/>
          <a:p>
            <a:r>
              <a:rPr lang="en-US" dirty="0"/>
              <a:t>Transfer learning with word embeddings</a:t>
            </a:r>
          </a:p>
        </p:txBody>
      </p:sp>
      <p:sp>
        <p:nvSpPr>
          <p:cNvPr id="3" name="Content Placeholder 2">
            <a:extLst>
              <a:ext uri="{FF2B5EF4-FFF2-40B4-BE49-F238E27FC236}">
                <a16:creationId xmlns:a16="http://schemas.microsoft.com/office/drawing/2014/main" id="{37A5B49A-469E-6536-3C22-6A6D68DDA4E0}"/>
              </a:ext>
            </a:extLst>
          </p:cNvPr>
          <p:cNvSpPr>
            <a:spLocks noGrp="1"/>
          </p:cNvSpPr>
          <p:nvPr>
            <p:ph idx="1"/>
          </p:nvPr>
        </p:nvSpPr>
        <p:spPr/>
        <p:txBody>
          <a:bodyPr/>
          <a:lstStyle/>
          <a:p>
            <a:r>
              <a:rPr lang="en-US" dirty="0"/>
              <a:t>Learning word embeddings from large text corpus. (e.g. All the wiki pages, 100B words)</a:t>
            </a:r>
          </a:p>
          <a:p>
            <a:r>
              <a:rPr lang="en-US" dirty="0"/>
              <a:t>Transfer embeddings to new task with smaller training set. </a:t>
            </a:r>
          </a:p>
          <a:p>
            <a:pPr lvl="1"/>
            <a:r>
              <a:rPr lang="en-US" dirty="0"/>
              <a:t>Name entity recognition</a:t>
            </a:r>
          </a:p>
          <a:p>
            <a:pPr lvl="1"/>
            <a:r>
              <a:rPr lang="en-US" dirty="0"/>
              <a:t>Text summarization</a:t>
            </a:r>
          </a:p>
          <a:p>
            <a:pPr lvl="1"/>
            <a:r>
              <a:rPr lang="en-CA" dirty="0"/>
              <a:t>Coreference resolution </a:t>
            </a:r>
            <a:endParaRPr lang="en-US" dirty="0"/>
          </a:p>
        </p:txBody>
      </p:sp>
    </p:spTree>
    <p:extLst>
      <p:ext uri="{BB962C8B-B14F-4D97-AF65-F5344CB8AC3E}">
        <p14:creationId xmlns:p14="http://schemas.microsoft.com/office/powerpoint/2010/main" val="41575980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435F5-98EF-1DF7-0489-E440E5200A93}"/>
              </a:ext>
            </a:extLst>
          </p:cNvPr>
          <p:cNvSpPr>
            <a:spLocks noGrp="1"/>
          </p:cNvSpPr>
          <p:nvPr>
            <p:ph type="title"/>
          </p:nvPr>
        </p:nvSpPr>
        <p:spPr>
          <a:xfrm>
            <a:off x="838200" y="365125"/>
            <a:ext cx="10515600" cy="1043007"/>
          </a:xfrm>
        </p:spPr>
        <p:txBody>
          <a:bodyPr/>
          <a:lstStyle/>
          <a:p>
            <a:pPr algn="ctr"/>
            <a:r>
              <a:rPr lang="en-CA" dirty="0"/>
              <a:t>Analogy reasoning</a:t>
            </a:r>
            <a:endParaRPr lang="en-US" dirty="0"/>
          </a:p>
        </p:txBody>
      </p:sp>
      <p:graphicFrame>
        <p:nvGraphicFramePr>
          <p:cNvPr id="4" name="Table 4">
            <a:extLst>
              <a:ext uri="{FF2B5EF4-FFF2-40B4-BE49-F238E27FC236}">
                <a16:creationId xmlns:a16="http://schemas.microsoft.com/office/drawing/2014/main" id="{18A3FFA7-8338-38D2-5DF6-D115A5C0AF9B}"/>
              </a:ext>
            </a:extLst>
          </p:cNvPr>
          <p:cNvGraphicFramePr>
            <a:graphicFrameLocks noGrp="1"/>
          </p:cNvGraphicFramePr>
          <p:nvPr>
            <p:ph idx="1"/>
            <p:extLst>
              <p:ext uri="{D42A27DB-BD31-4B8C-83A1-F6EECF244321}">
                <p14:modId xmlns:p14="http://schemas.microsoft.com/office/powerpoint/2010/main" val="2784808575"/>
              </p:ext>
            </p:extLst>
          </p:nvPr>
        </p:nvGraphicFramePr>
        <p:xfrm>
          <a:off x="838200" y="1408132"/>
          <a:ext cx="10515603" cy="2743200"/>
        </p:xfrm>
        <a:graphic>
          <a:graphicData uri="http://schemas.openxmlformats.org/drawingml/2006/table">
            <a:tbl>
              <a:tblPr firstRow="1" bandRow="1">
                <a:tableStyleId>{5940675A-B579-460E-94D1-54222C63F5DA}</a:tableStyleId>
              </a:tblPr>
              <a:tblGrid>
                <a:gridCol w="1502229">
                  <a:extLst>
                    <a:ext uri="{9D8B030D-6E8A-4147-A177-3AD203B41FA5}">
                      <a16:colId xmlns:a16="http://schemas.microsoft.com/office/drawing/2014/main" val="3285382011"/>
                    </a:ext>
                  </a:extLst>
                </a:gridCol>
                <a:gridCol w="1502229">
                  <a:extLst>
                    <a:ext uri="{9D8B030D-6E8A-4147-A177-3AD203B41FA5}">
                      <a16:colId xmlns:a16="http://schemas.microsoft.com/office/drawing/2014/main" val="4093227260"/>
                    </a:ext>
                  </a:extLst>
                </a:gridCol>
                <a:gridCol w="1502229">
                  <a:extLst>
                    <a:ext uri="{9D8B030D-6E8A-4147-A177-3AD203B41FA5}">
                      <a16:colId xmlns:a16="http://schemas.microsoft.com/office/drawing/2014/main" val="2597315083"/>
                    </a:ext>
                  </a:extLst>
                </a:gridCol>
                <a:gridCol w="1502229">
                  <a:extLst>
                    <a:ext uri="{9D8B030D-6E8A-4147-A177-3AD203B41FA5}">
                      <a16:colId xmlns:a16="http://schemas.microsoft.com/office/drawing/2014/main" val="1416039323"/>
                    </a:ext>
                  </a:extLst>
                </a:gridCol>
                <a:gridCol w="1502229">
                  <a:extLst>
                    <a:ext uri="{9D8B030D-6E8A-4147-A177-3AD203B41FA5}">
                      <a16:colId xmlns:a16="http://schemas.microsoft.com/office/drawing/2014/main" val="3485904952"/>
                    </a:ext>
                  </a:extLst>
                </a:gridCol>
                <a:gridCol w="1502229">
                  <a:extLst>
                    <a:ext uri="{9D8B030D-6E8A-4147-A177-3AD203B41FA5}">
                      <a16:colId xmlns:a16="http://schemas.microsoft.com/office/drawing/2014/main" val="1776273520"/>
                    </a:ext>
                  </a:extLst>
                </a:gridCol>
                <a:gridCol w="1502229">
                  <a:extLst>
                    <a:ext uri="{9D8B030D-6E8A-4147-A177-3AD203B41FA5}">
                      <a16:colId xmlns:a16="http://schemas.microsoft.com/office/drawing/2014/main" val="2372983222"/>
                    </a:ext>
                  </a:extLst>
                </a:gridCol>
              </a:tblGrid>
              <a:tr h="370840">
                <a:tc>
                  <a:txBody>
                    <a:bodyPr/>
                    <a:lstStyle/>
                    <a:p>
                      <a:pPr algn="ctr"/>
                      <a:endParaRPr lang="en-US" sz="2400"/>
                    </a:p>
                  </a:txBody>
                  <a:tcPr/>
                </a:tc>
                <a:tc>
                  <a:txBody>
                    <a:bodyPr/>
                    <a:lstStyle/>
                    <a:p>
                      <a:pPr algn="ctr"/>
                      <a:r>
                        <a:rPr lang="en-US" sz="2400" dirty="0"/>
                        <a:t>King</a:t>
                      </a:r>
                    </a:p>
                  </a:txBody>
                  <a:tcPr/>
                </a:tc>
                <a:tc>
                  <a:txBody>
                    <a:bodyPr/>
                    <a:lstStyle/>
                    <a:p>
                      <a:pPr algn="ctr"/>
                      <a:r>
                        <a:rPr lang="en-US" sz="2400" dirty="0"/>
                        <a:t>Queen</a:t>
                      </a:r>
                    </a:p>
                  </a:txBody>
                  <a:tcPr/>
                </a:tc>
                <a:tc>
                  <a:txBody>
                    <a:bodyPr/>
                    <a:lstStyle/>
                    <a:p>
                      <a:pPr algn="ctr"/>
                      <a:r>
                        <a:rPr lang="en-US" sz="2400" dirty="0"/>
                        <a:t>Man</a:t>
                      </a:r>
                    </a:p>
                  </a:txBody>
                  <a:tcPr/>
                </a:tc>
                <a:tc>
                  <a:txBody>
                    <a:bodyPr/>
                    <a:lstStyle/>
                    <a:p>
                      <a:pPr algn="ctr"/>
                      <a:r>
                        <a:rPr lang="en-US" sz="2400" dirty="0"/>
                        <a:t>Woman</a:t>
                      </a:r>
                    </a:p>
                  </a:txBody>
                  <a:tcPr/>
                </a:tc>
                <a:tc>
                  <a:txBody>
                    <a:bodyPr/>
                    <a:lstStyle/>
                    <a:p>
                      <a:pPr algn="ctr"/>
                      <a:r>
                        <a:rPr lang="en-US" sz="2400" dirty="0"/>
                        <a:t>Orange</a:t>
                      </a:r>
                    </a:p>
                  </a:txBody>
                  <a:tcPr/>
                </a:tc>
                <a:tc>
                  <a:txBody>
                    <a:bodyPr/>
                    <a:lstStyle/>
                    <a:p>
                      <a:pPr algn="ctr"/>
                      <a:r>
                        <a:rPr lang="en-US" sz="2400" dirty="0"/>
                        <a:t>Apple</a:t>
                      </a:r>
                    </a:p>
                  </a:txBody>
                  <a:tcPr/>
                </a:tc>
                <a:extLst>
                  <a:ext uri="{0D108BD9-81ED-4DB2-BD59-A6C34878D82A}">
                    <a16:rowId xmlns:a16="http://schemas.microsoft.com/office/drawing/2014/main" val="3753335608"/>
                  </a:ext>
                </a:extLst>
              </a:tr>
              <a:tr h="370840">
                <a:tc>
                  <a:txBody>
                    <a:bodyPr/>
                    <a:lstStyle/>
                    <a:p>
                      <a:pPr algn="ctr"/>
                      <a:r>
                        <a:rPr lang="en-US" sz="2400" dirty="0"/>
                        <a:t>Gender</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a:t>
                      </a:r>
                    </a:p>
                  </a:txBody>
                  <a:tcPr/>
                </a:tc>
                <a:tc>
                  <a:txBody>
                    <a:bodyPr/>
                    <a:lstStyle/>
                    <a:p>
                      <a:pPr algn="ctr"/>
                      <a:r>
                        <a:rPr lang="en-US" sz="2400" dirty="0"/>
                        <a:t>0.001</a:t>
                      </a:r>
                    </a:p>
                  </a:txBody>
                  <a:tcPr/>
                </a:tc>
                <a:extLst>
                  <a:ext uri="{0D108BD9-81ED-4DB2-BD59-A6C34878D82A}">
                    <a16:rowId xmlns:a16="http://schemas.microsoft.com/office/drawing/2014/main" val="3765452152"/>
                  </a:ext>
                </a:extLst>
              </a:tr>
              <a:tr h="370840">
                <a:tc>
                  <a:txBody>
                    <a:bodyPr/>
                    <a:lstStyle/>
                    <a:p>
                      <a:pPr algn="ctr"/>
                      <a:r>
                        <a:rPr lang="en-US" sz="2400" dirty="0"/>
                        <a:t>Authority</a:t>
                      </a:r>
                    </a:p>
                  </a:txBody>
                  <a:tcPr/>
                </a:tc>
                <a:tc>
                  <a:txBody>
                    <a:bodyPr/>
                    <a:lstStyle/>
                    <a:p>
                      <a:pPr algn="ctr"/>
                      <a:r>
                        <a:rPr lang="en-US" sz="2400" dirty="0"/>
                        <a:t>1</a:t>
                      </a:r>
                    </a:p>
                  </a:txBody>
                  <a:tcPr/>
                </a:tc>
                <a:tc>
                  <a:txBody>
                    <a:bodyPr/>
                    <a:lstStyle/>
                    <a:p>
                      <a:pPr algn="ctr"/>
                      <a:r>
                        <a:rPr lang="en-US" sz="2400" dirty="0"/>
                        <a:t>1</a:t>
                      </a:r>
                    </a:p>
                  </a:txBody>
                  <a:tcPr/>
                </a:tc>
                <a:tc>
                  <a:txBody>
                    <a:bodyPr/>
                    <a:lstStyle/>
                    <a:p>
                      <a:pPr algn="ctr"/>
                      <a:r>
                        <a:rPr lang="en-US" sz="2400" dirty="0"/>
                        <a:t>0.1</a:t>
                      </a:r>
                    </a:p>
                  </a:txBody>
                  <a:tcPr/>
                </a:tc>
                <a:tc>
                  <a:txBody>
                    <a:bodyPr/>
                    <a:lstStyle/>
                    <a:p>
                      <a:pPr algn="ctr"/>
                      <a:r>
                        <a:rPr lang="en-US" sz="2400" dirty="0"/>
                        <a:t>0.095</a:t>
                      </a:r>
                    </a:p>
                  </a:txBody>
                  <a:tcPr/>
                </a:tc>
                <a:tc>
                  <a:txBody>
                    <a:bodyPr/>
                    <a:lstStyle/>
                    <a:p>
                      <a:pPr algn="ctr"/>
                      <a:r>
                        <a:rPr lang="en-US" sz="2400" dirty="0"/>
                        <a:t>0</a:t>
                      </a:r>
                    </a:p>
                  </a:txBody>
                  <a:tcPr/>
                </a:tc>
                <a:tc>
                  <a:txBody>
                    <a:bodyPr/>
                    <a:lstStyle/>
                    <a:p>
                      <a:pPr algn="ctr"/>
                      <a:r>
                        <a:rPr lang="en-US" sz="2400" dirty="0"/>
                        <a:t>0</a:t>
                      </a:r>
                    </a:p>
                  </a:txBody>
                  <a:tcPr/>
                </a:tc>
                <a:extLst>
                  <a:ext uri="{0D108BD9-81ED-4DB2-BD59-A6C34878D82A}">
                    <a16:rowId xmlns:a16="http://schemas.microsoft.com/office/drawing/2014/main" val="421584587"/>
                  </a:ext>
                </a:extLst>
              </a:tr>
              <a:tr h="370840">
                <a:tc>
                  <a:txBody>
                    <a:bodyPr/>
                    <a:lstStyle/>
                    <a:p>
                      <a:pPr algn="ctr"/>
                      <a:r>
                        <a:rPr lang="en-US" sz="2400" dirty="0"/>
                        <a:t>Food</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a:t>
                      </a:r>
                    </a:p>
                  </a:txBody>
                  <a:tcPr/>
                </a:tc>
                <a:tc>
                  <a:txBody>
                    <a:bodyPr/>
                    <a:lstStyle/>
                    <a:p>
                      <a:pPr algn="ctr"/>
                      <a:r>
                        <a:rPr lang="en-US" sz="2400" dirty="0"/>
                        <a:t>0.99</a:t>
                      </a:r>
                    </a:p>
                  </a:txBody>
                  <a:tcPr/>
                </a:tc>
                <a:tc>
                  <a:txBody>
                    <a:bodyPr/>
                    <a:lstStyle/>
                    <a:p>
                      <a:pPr algn="ctr"/>
                      <a:r>
                        <a:rPr lang="en-US" sz="2400" dirty="0"/>
                        <a:t>0.995</a:t>
                      </a:r>
                    </a:p>
                  </a:txBody>
                  <a:tcPr/>
                </a:tc>
                <a:extLst>
                  <a:ext uri="{0D108BD9-81ED-4DB2-BD59-A6C34878D82A}">
                    <a16:rowId xmlns:a16="http://schemas.microsoft.com/office/drawing/2014/main" val="3161539599"/>
                  </a:ext>
                </a:extLst>
              </a:tr>
              <a:tr h="370840">
                <a:tc>
                  <a:txBody>
                    <a:bodyPr/>
                    <a:lstStyle/>
                    <a:p>
                      <a:pPr algn="ctr"/>
                      <a:r>
                        <a:rPr lang="en-US" sz="2400" dirty="0"/>
                        <a:t>shape</a:t>
                      </a:r>
                    </a:p>
                  </a:txBody>
                  <a:tcPr/>
                </a:tc>
                <a:tc>
                  <a:txBody>
                    <a:bodyPr/>
                    <a:lstStyle/>
                    <a:p>
                      <a:pPr algn="ctr"/>
                      <a:r>
                        <a:rPr lang="en-US" sz="2400" dirty="0"/>
                        <a:t>0.3</a:t>
                      </a:r>
                    </a:p>
                  </a:txBody>
                  <a:tcPr/>
                </a:tc>
                <a:tc>
                  <a:txBody>
                    <a:bodyPr/>
                    <a:lstStyle/>
                    <a:p>
                      <a:pPr algn="ctr"/>
                      <a:r>
                        <a:rPr lang="en-US" sz="2400" dirty="0"/>
                        <a:t>0.29</a:t>
                      </a:r>
                    </a:p>
                  </a:txBody>
                  <a:tcPr/>
                </a:tc>
                <a:tc>
                  <a:txBody>
                    <a:bodyPr/>
                    <a:lstStyle/>
                    <a:p>
                      <a:pPr algn="ctr"/>
                      <a:r>
                        <a:rPr lang="en-US" sz="2400" dirty="0"/>
                        <a:t>0.29</a:t>
                      </a:r>
                    </a:p>
                  </a:txBody>
                  <a:tcPr/>
                </a:tc>
                <a:tc>
                  <a:txBody>
                    <a:bodyPr/>
                    <a:lstStyle/>
                    <a:p>
                      <a:pPr algn="ctr"/>
                      <a:r>
                        <a:rPr lang="en-US" sz="2400" dirty="0"/>
                        <a:t>0.28</a:t>
                      </a:r>
                    </a:p>
                  </a:txBody>
                  <a:tcPr/>
                </a:tc>
                <a:tc>
                  <a:txBody>
                    <a:bodyPr/>
                    <a:lstStyle/>
                    <a:p>
                      <a:pPr algn="ctr"/>
                      <a:r>
                        <a:rPr lang="en-US" sz="2400" dirty="0"/>
                        <a:t>0.7</a:t>
                      </a:r>
                    </a:p>
                  </a:txBody>
                  <a:tcPr/>
                </a:tc>
                <a:tc>
                  <a:txBody>
                    <a:bodyPr/>
                    <a:lstStyle/>
                    <a:p>
                      <a:pPr algn="ctr"/>
                      <a:r>
                        <a:rPr lang="en-US" sz="2400" dirty="0"/>
                        <a:t>0.71</a:t>
                      </a:r>
                    </a:p>
                  </a:txBody>
                  <a:tcPr/>
                </a:tc>
                <a:extLst>
                  <a:ext uri="{0D108BD9-81ED-4DB2-BD59-A6C34878D82A}">
                    <a16:rowId xmlns:a16="http://schemas.microsoft.com/office/drawing/2014/main" val="688881359"/>
                  </a:ext>
                </a:extLst>
              </a:tr>
              <a:tr h="370840">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tc>
                  <a:txBody>
                    <a:bodyPr/>
                    <a:lstStyle/>
                    <a:p>
                      <a:pPr algn="ctr"/>
                      <a:r>
                        <a:rPr lang="en-US" sz="2400" dirty="0"/>
                        <a:t>…</a:t>
                      </a:r>
                    </a:p>
                  </a:txBody>
                  <a:tcPr/>
                </a:tc>
                <a:extLst>
                  <a:ext uri="{0D108BD9-81ED-4DB2-BD59-A6C34878D82A}">
                    <a16:rowId xmlns:a16="http://schemas.microsoft.com/office/drawing/2014/main" val="3081992689"/>
                  </a:ext>
                </a:extLst>
              </a:tr>
            </a:tbl>
          </a:graphicData>
        </a:graphic>
      </p:graphicFrame>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F842CBDD-A5C4-4900-2793-F29EB919F939}"/>
                  </a:ext>
                </a:extLst>
              </p:cNvPr>
              <p:cNvSpPr txBox="1"/>
              <p:nvPr/>
            </p:nvSpPr>
            <p:spPr>
              <a:xfrm>
                <a:off x="1225686" y="4533089"/>
                <a:ext cx="4276042" cy="5582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𝑒</m:t>
                          </m:r>
                        </m:e>
                        <m:sub>
                          <m:r>
                            <m:rPr>
                              <m:sty m:val="p"/>
                            </m:rPr>
                            <a:rPr lang="en-CA" sz="2800" b="0" i="0" smtClean="0">
                              <a:latin typeface="Cambria Math" panose="02040503050406030204" pitchFamily="18" charset="0"/>
                              <a:ea typeface="Cambria Math" panose="02040503050406030204" pitchFamily="18" charset="0"/>
                            </a:rPr>
                            <m:t>man</m:t>
                          </m:r>
                        </m:sub>
                      </m:sSub>
                      <m:r>
                        <a:rPr lang="en-CA" sz="2800" b="0" i="0" smtClean="0">
                          <a:latin typeface="Cambria Math" panose="02040503050406030204" pitchFamily="18" charset="0"/>
                          <a:ea typeface="Cambria Math" panose="02040503050406030204" pitchFamily="18" charset="0"/>
                        </a:rPr>
                        <m:t>−</m:t>
                      </m:r>
                      <m:sSub>
                        <m:sSubPr>
                          <m:ctrlPr>
                            <a:rPr lang="en-CA" sz="2800" b="0" i="1" smtClean="0">
                              <a:latin typeface="Cambria Math" panose="02040503050406030204" pitchFamily="18" charset="0"/>
                              <a:ea typeface="Cambria Math" panose="02040503050406030204" pitchFamily="18" charset="0"/>
                            </a:rPr>
                          </m:ctrlPr>
                        </m:sSubPr>
                        <m:e>
                          <m:r>
                            <m:rPr>
                              <m:sty m:val="p"/>
                            </m:rPr>
                            <a:rPr lang="en-CA" sz="2800" b="0" i="0" smtClean="0">
                              <a:latin typeface="Cambria Math" panose="02040503050406030204" pitchFamily="18" charset="0"/>
                              <a:ea typeface="Cambria Math" panose="02040503050406030204" pitchFamily="18" charset="0"/>
                            </a:rPr>
                            <m:t>e</m:t>
                          </m:r>
                        </m:e>
                        <m:sub>
                          <m:r>
                            <m:rPr>
                              <m:sty m:val="p"/>
                            </m:rPr>
                            <a:rPr lang="en-CA" sz="2800" b="0" i="0" smtClean="0">
                              <a:latin typeface="Cambria Math" panose="02040503050406030204" pitchFamily="18" charset="0"/>
                              <a:ea typeface="Cambria Math" panose="02040503050406030204" pitchFamily="18" charset="0"/>
                            </a:rPr>
                            <m:t>wom</m:t>
                          </m:r>
                          <m:r>
                            <a:rPr lang="en-CA" sz="2800" b="0" i="1" smtClean="0">
                              <a:latin typeface="Cambria Math" panose="02040503050406030204" pitchFamily="18" charset="0"/>
                              <a:ea typeface="Cambria Math" panose="02040503050406030204" pitchFamily="18" charset="0"/>
                            </a:rPr>
                            <m:t>𝑎𝑛</m:t>
                          </m:r>
                        </m:sub>
                      </m:sSub>
                      <m:r>
                        <a:rPr lang="en-US" sz="2800" i="1" smtClean="0">
                          <a:latin typeface="Cambria Math" panose="02040503050406030204" pitchFamily="18" charset="0"/>
                          <a:ea typeface="Cambria Math" panose="02040503050406030204" pitchFamily="18" charset="0"/>
                        </a:rPr>
                        <m:t>≈</m:t>
                      </m:r>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𝑒</m:t>
                          </m:r>
                        </m:e>
                        <m:sub>
                          <m:r>
                            <a:rPr lang="en-CA" sz="2800" b="0" i="1" smtClean="0">
                              <a:latin typeface="Cambria Math" panose="02040503050406030204" pitchFamily="18" charset="0"/>
                              <a:ea typeface="Cambria Math" panose="02040503050406030204" pitchFamily="18" charset="0"/>
                            </a:rPr>
                            <m:t>𝐾𝑖𝑛𝑔</m:t>
                          </m:r>
                        </m:sub>
                      </m:sSub>
                      <m:r>
                        <a:rPr lang="en-CA"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5" name="TextBox 4">
                <a:extLst>
                  <a:ext uri="{FF2B5EF4-FFF2-40B4-BE49-F238E27FC236}">
                    <a16:creationId xmlns:a16="http://schemas.microsoft.com/office/drawing/2014/main" id="{F842CBDD-A5C4-4900-2793-F29EB919F939}"/>
                  </a:ext>
                </a:extLst>
              </p:cNvPr>
              <p:cNvSpPr txBox="1">
                <a:spLocks noRot="1" noChangeAspect="1" noMove="1" noResize="1" noEditPoints="1" noAdjustHandles="1" noChangeArrowheads="1" noChangeShapeType="1" noTextEdit="1"/>
              </p:cNvSpPr>
              <p:nvPr/>
            </p:nvSpPr>
            <p:spPr>
              <a:xfrm>
                <a:off x="1225686" y="4533089"/>
                <a:ext cx="4276042" cy="558230"/>
              </a:xfrm>
              <a:prstGeom prst="rect">
                <a:avLst/>
              </a:prstGeom>
              <a:blipFill>
                <a:blip r:embed="rId3"/>
                <a:stretch>
                  <a:fillRect b="-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A40414-2F85-7DF8-CA62-284A11A280F2}"/>
                  </a:ext>
                </a:extLst>
              </p:cNvPr>
              <p:cNvSpPr txBox="1"/>
              <p:nvPr/>
            </p:nvSpPr>
            <p:spPr>
              <a:xfrm>
                <a:off x="1225686" y="5330757"/>
                <a:ext cx="8230330" cy="1294522"/>
              </a:xfrm>
              <a:prstGeom prst="rect">
                <a:avLst/>
              </a:prstGeom>
              <a:noFill/>
            </p:spPr>
            <p:txBody>
              <a:bodyPr wrap="none" rtlCol="0">
                <a:spAutoFit/>
              </a:bodyPr>
              <a:lstStyle/>
              <a:p>
                <a:r>
                  <a:rPr lang="en-US" sz="2800" dirty="0"/>
                  <a:t>Find word w: </a:t>
                </a:r>
                <a14:m>
                  <m:oMath xmlns:m="http://schemas.openxmlformats.org/officeDocument/2006/math">
                    <m:func>
                      <m:funcPr>
                        <m:ctrlPr>
                          <a:rPr lang="en-CA" sz="2800" b="0" i="1" smtClean="0">
                            <a:latin typeface="Cambria Math" panose="02040503050406030204" pitchFamily="18" charset="0"/>
                          </a:rPr>
                        </m:ctrlPr>
                      </m:funcPr>
                      <m:fName>
                        <m:r>
                          <m:rPr>
                            <m:sty m:val="p"/>
                          </m:rPr>
                          <a:rPr lang="en-CA" sz="2800" b="0" i="0" smtClean="0">
                            <a:latin typeface="Cambria Math" panose="02040503050406030204" pitchFamily="18" charset="0"/>
                          </a:rPr>
                          <m:t>arg</m:t>
                        </m:r>
                      </m:fName>
                      <m:e>
                        <m:func>
                          <m:funcPr>
                            <m:ctrlPr>
                              <a:rPr lang="en-CA" sz="2800" b="0" i="1" smtClean="0">
                                <a:latin typeface="Cambria Math" panose="02040503050406030204" pitchFamily="18" charset="0"/>
                              </a:rPr>
                            </m:ctrlPr>
                          </m:funcPr>
                          <m:fName>
                            <m:r>
                              <m:rPr>
                                <m:sty m:val="p"/>
                              </m:rPr>
                              <a:rPr lang="en-CA" sz="2800" b="0" i="0" smtClean="0">
                                <a:latin typeface="Cambria Math" panose="02040503050406030204" pitchFamily="18" charset="0"/>
                              </a:rPr>
                              <m:t>max</m:t>
                            </m:r>
                          </m:fName>
                          <m:e>
                            <m:r>
                              <a:rPr lang="en-CA" sz="2800" b="0" i="1" smtClean="0">
                                <a:latin typeface="Cambria Math" panose="02040503050406030204" pitchFamily="18" charset="0"/>
                              </a:rPr>
                              <m:t>𝑠𝑖𝑚</m:t>
                            </m:r>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𝑒</m:t>
                                </m:r>
                              </m:e>
                              <m:sub>
                                <m:r>
                                  <a:rPr lang="en-CA" sz="2800" b="0" i="1" smtClean="0">
                                    <a:latin typeface="Cambria Math" panose="02040503050406030204" pitchFamily="18" charset="0"/>
                                  </a:rPr>
                                  <m:t>𝑤</m:t>
                                </m:r>
                              </m:sub>
                            </m:sSub>
                            <m:r>
                              <a:rPr lang="en-CA" sz="2800" b="0" i="1" smtClean="0">
                                <a:latin typeface="Cambria Math" panose="02040503050406030204" pitchFamily="18" charset="0"/>
                              </a:rPr>
                              <m:t>, </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𝑒</m:t>
                                </m:r>
                              </m:e>
                              <m:sub>
                                <m:r>
                                  <a:rPr lang="en-CA" sz="2800" b="0" i="1" smtClean="0">
                                    <a:latin typeface="Cambria Math" panose="02040503050406030204" pitchFamily="18" charset="0"/>
                                  </a:rPr>
                                  <m:t>𝑘𝑖𝑛𝑔</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𝑒</m:t>
                                </m:r>
                              </m:e>
                              <m:sub>
                                <m:r>
                                  <a:rPr lang="en-CA" sz="2800" b="0" i="1" smtClean="0">
                                    <a:latin typeface="Cambria Math" panose="02040503050406030204" pitchFamily="18" charset="0"/>
                                  </a:rPr>
                                  <m:t>𝑚𝑎𝑛</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𝑒</m:t>
                                </m:r>
                              </m:e>
                              <m:sub>
                                <m:r>
                                  <a:rPr lang="en-CA" sz="2800" b="0" i="1" smtClean="0">
                                    <a:latin typeface="Cambria Math" panose="02040503050406030204" pitchFamily="18" charset="0"/>
                                  </a:rPr>
                                  <m:t>𝑤𝑜𝑚𝑎𝑛</m:t>
                                </m:r>
                              </m:sub>
                            </m:sSub>
                          </m:e>
                        </m:func>
                      </m:e>
                    </m:func>
                  </m:oMath>
                </a14:m>
                <a:endParaRPr lang="en-US" sz="2800" dirty="0"/>
              </a:p>
              <a:p>
                <a:r>
                  <a:rPr lang="en-US" sz="2800" dirty="0"/>
                  <a:t>Cosine Similarity.   </a:t>
                </a:r>
                <a14:m>
                  <m:oMath xmlns:m="http://schemas.openxmlformats.org/officeDocument/2006/math">
                    <m:r>
                      <a:rPr lang="en-CA" sz="2800" b="0" i="1" smtClean="0">
                        <a:latin typeface="Cambria Math" panose="02040503050406030204" pitchFamily="18" charset="0"/>
                      </a:rPr>
                      <m:t>𝑠𝑖𝑚</m:t>
                    </m:r>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𝑢</m:t>
                        </m:r>
                        <m:r>
                          <a:rPr lang="en-CA" sz="2800" b="0" i="1" smtClean="0">
                            <a:latin typeface="Cambria Math" panose="02040503050406030204" pitchFamily="18" charset="0"/>
                          </a:rPr>
                          <m:t>,</m:t>
                        </m:r>
                        <m:r>
                          <a:rPr lang="en-CA" sz="2800" b="0" i="1" smtClean="0">
                            <a:latin typeface="Cambria Math" panose="02040503050406030204" pitchFamily="18" charset="0"/>
                          </a:rPr>
                          <m:t>𝑣</m:t>
                        </m:r>
                      </m:e>
                    </m:d>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𝑢</m:t>
                            </m:r>
                          </m:e>
                          <m:sup>
                            <m:r>
                              <a:rPr lang="en-CA" sz="2800" b="0" i="1" smtClean="0">
                                <a:latin typeface="Cambria Math" panose="02040503050406030204" pitchFamily="18" charset="0"/>
                              </a:rPr>
                              <m:t>𝑇</m:t>
                            </m:r>
                          </m:sup>
                        </m:sSup>
                        <m:r>
                          <a:rPr lang="en-CA" sz="2800" b="0" i="1" smtClean="0">
                            <a:latin typeface="Cambria Math" panose="02040503050406030204" pitchFamily="18" charset="0"/>
                          </a:rPr>
                          <m:t>𝑣</m:t>
                        </m:r>
                      </m:num>
                      <m:den>
                        <m:sSub>
                          <m:sSubPr>
                            <m:ctrlPr>
                              <a:rPr lang="en-CA" sz="2800" i="1">
                                <a:latin typeface="Cambria Math" panose="02040503050406030204" pitchFamily="18" charset="0"/>
                              </a:rPr>
                            </m:ctrlPr>
                          </m:sSubPr>
                          <m:e>
                            <m:d>
                              <m:dPr>
                                <m:begChr m:val="‖"/>
                                <m:endChr m:val="‖"/>
                                <m:ctrlPr>
                                  <a:rPr lang="en-CA" sz="2800" i="1">
                                    <a:latin typeface="Cambria Math" panose="02040503050406030204" pitchFamily="18" charset="0"/>
                                  </a:rPr>
                                </m:ctrlPr>
                              </m:dPr>
                              <m:e>
                                <m:r>
                                  <a:rPr lang="en-CA" sz="2800" i="1">
                                    <a:latin typeface="Cambria Math" panose="02040503050406030204" pitchFamily="18" charset="0"/>
                                  </a:rPr>
                                  <m:t>𝑢</m:t>
                                </m:r>
                              </m:e>
                            </m:d>
                          </m:e>
                          <m:sub>
                            <m:r>
                              <a:rPr lang="en-CA" sz="2800" i="1">
                                <a:latin typeface="Cambria Math" panose="02040503050406030204" pitchFamily="18" charset="0"/>
                              </a:rPr>
                              <m:t>2</m:t>
                            </m:r>
                          </m:sub>
                        </m:sSub>
                        <m:sSub>
                          <m:sSubPr>
                            <m:ctrlPr>
                              <a:rPr lang="en-CA" sz="2800" i="1">
                                <a:latin typeface="Cambria Math" panose="02040503050406030204" pitchFamily="18" charset="0"/>
                              </a:rPr>
                            </m:ctrlPr>
                          </m:sSubPr>
                          <m:e>
                            <m:d>
                              <m:dPr>
                                <m:begChr m:val="‖"/>
                                <m:endChr m:val="‖"/>
                                <m:ctrlPr>
                                  <a:rPr lang="en-CA" sz="2800" i="1">
                                    <a:latin typeface="Cambria Math" panose="02040503050406030204" pitchFamily="18" charset="0"/>
                                  </a:rPr>
                                </m:ctrlPr>
                              </m:dPr>
                              <m:e>
                                <m:r>
                                  <a:rPr lang="en-CA" sz="2800" b="0" i="1" smtClean="0">
                                    <a:latin typeface="Cambria Math" panose="02040503050406030204" pitchFamily="18" charset="0"/>
                                  </a:rPr>
                                  <m:t>𝑣</m:t>
                                </m:r>
                              </m:e>
                            </m:d>
                          </m:e>
                          <m:sub>
                            <m:r>
                              <a:rPr lang="en-CA" sz="2800" i="1">
                                <a:latin typeface="Cambria Math" panose="02040503050406030204" pitchFamily="18" charset="0"/>
                              </a:rPr>
                              <m:t>2</m:t>
                            </m:r>
                          </m:sub>
                        </m:sSub>
                      </m:den>
                    </m:f>
                  </m:oMath>
                </a14:m>
                <a:endParaRPr lang="en-US" sz="2800" dirty="0"/>
              </a:p>
            </p:txBody>
          </p:sp>
        </mc:Choice>
        <mc:Fallback xmlns="">
          <p:sp>
            <p:nvSpPr>
              <p:cNvPr id="6" name="TextBox 5">
                <a:extLst>
                  <a:ext uri="{FF2B5EF4-FFF2-40B4-BE49-F238E27FC236}">
                    <a16:creationId xmlns:a16="http://schemas.microsoft.com/office/drawing/2014/main" id="{FDA40414-2F85-7DF8-CA62-284A11A280F2}"/>
                  </a:ext>
                </a:extLst>
              </p:cNvPr>
              <p:cNvSpPr txBox="1">
                <a:spLocks noRot="1" noChangeAspect="1" noMove="1" noResize="1" noEditPoints="1" noAdjustHandles="1" noChangeArrowheads="1" noChangeShapeType="1" noTextEdit="1"/>
              </p:cNvSpPr>
              <p:nvPr/>
            </p:nvSpPr>
            <p:spPr>
              <a:xfrm>
                <a:off x="1225686" y="5330757"/>
                <a:ext cx="8230330" cy="1294522"/>
              </a:xfrm>
              <a:prstGeom prst="rect">
                <a:avLst/>
              </a:prstGeom>
              <a:blipFill>
                <a:blip r:embed="rId4"/>
                <a:stretch>
                  <a:fillRect l="-1541" t="-3883" b="-1942"/>
                </a:stretch>
              </a:blipFill>
            </p:spPr>
            <p:txBody>
              <a:bodyPr/>
              <a:lstStyle/>
              <a:p>
                <a:r>
                  <a:rPr lang="en-US">
                    <a:noFill/>
                  </a:rPr>
                  <a:t> </a:t>
                </a:r>
              </a:p>
            </p:txBody>
          </p:sp>
        </mc:Fallback>
      </mc:AlternateContent>
    </p:spTree>
    <p:extLst>
      <p:ext uri="{BB962C8B-B14F-4D97-AF65-F5344CB8AC3E}">
        <p14:creationId xmlns:p14="http://schemas.microsoft.com/office/powerpoint/2010/main" val="20717940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1E6B1-8F21-B0CE-88D1-3D7358BF8DD0}"/>
              </a:ext>
            </a:extLst>
          </p:cNvPr>
          <p:cNvSpPr>
            <a:spLocks noGrp="1"/>
          </p:cNvSpPr>
          <p:nvPr>
            <p:ph type="title"/>
          </p:nvPr>
        </p:nvSpPr>
        <p:spPr/>
        <p:txBody>
          <a:bodyPr/>
          <a:lstStyle/>
          <a:p>
            <a:r>
              <a:rPr lang="en-US" dirty="0"/>
              <a:t>Word embedding milestones</a:t>
            </a:r>
          </a:p>
        </p:txBody>
      </p:sp>
      <p:sp>
        <p:nvSpPr>
          <p:cNvPr id="3" name="Content Placeholder 2">
            <a:extLst>
              <a:ext uri="{FF2B5EF4-FFF2-40B4-BE49-F238E27FC236}">
                <a16:creationId xmlns:a16="http://schemas.microsoft.com/office/drawing/2014/main" id="{886DD279-94A9-0ECF-8C79-94553AECF700}"/>
              </a:ext>
            </a:extLst>
          </p:cNvPr>
          <p:cNvSpPr>
            <a:spLocks noGrp="1"/>
          </p:cNvSpPr>
          <p:nvPr>
            <p:ph idx="1"/>
          </p:nvPr>
        </p:nvSpPr>
        <p:spPr>
          <a:xfrm>
            <a:off x="711200" y="1825625"/>
            <a:ext cx="11353800" cy="4351338"/>
          </a:xfrm>
        </p:spPr>
        <p:txBody>
          <a:bodyPr/>
          <a:lstStyle/>
          <a:p>
            <a:r>
              <a:rPr lang="en-US" dirty="0"/>
              <a:t>2005 </a:t>
            </a:r>
            <a:r>
              <a:rPr lang="en-CA" dirty="0"/>
              <a:t>Morin and </a:t>
            </a:r>
            <a:r>
              <a:rPr lang="en-CA" dirty="0" err="1"/>
              <a:t>Bengio</a:t>
            </a:r>
            <a:r>
              <a:rPr lang="en-CA" dirty="0"/>
              <a:t> come up with the idea of </a:t>
            </a:r>
            <a:r>
              <a:rPr lang="en-CA" b="1" dirty="0"/>
              <a:t>hierarchical </a:t>
            </a:r>
            <a:r>
              <a:rPr lang="en-CA" b="1" dirty="0" err="1"/>
              <a:t>softmax</a:t>
            </a:r>
            <a:r>
              <a:rPr lang="en-CA" dirty="0"/>
              <a:t>.</a:t>
            </a:r>
          </a:p>
          <a:p>
            <a:r>
              <a:rPr lang="en-US" dirty="0"/>
              <a:t>2012: </a:t>
            </a:r>
            <a:r>
              <a:rPr lang="en-CA" dirty="0"/>
              <a:t>Gutmann and </a:t>
            </a:r>
            <a:r>
              <a:rPr lang="en-CA" dirty="0" err="1"/>
              <a:t>Hyvarinen</a:t>
            </a:r>
            <a:r>
              <a:rPr lang="en-CA" dirty="0"/>
              <a:t> introduce </a:t>
            </a:r>
            <a:r>
              <a:rPr lang="en-CA" b="1" dirty="0"/>
              <a:t>Noise Contrastive Estimation (NCE)</a:t>
            </a:r>
          </a:p>
          <a:p>
            <a:r>
              <a:rPr lang="en-CA" b="1" dirty="0"/>
              <a:t>2013 Jan. </a:t>
            </a:r>
            <a:r>
              <a:rPr lang="en-CA" dirty="0" err="1"/>
              <a:t>Mikolov</a:t>
            </a:r>
            <a:r>
              <a:rPr lang="en-CA" dirty="0"/>
              <a:t> et al. develop </a:t>
            </a:r>
            <a:r>
              <a:rPr lang="en-CA" b="1" dirty="0"/>
              <a:t>word2vec</a:t>
            </a:r>
          </a:p>
          <a:p>
            <a:r>
              <a:rPr lang="en-CA" b="1" dirty="0"/>
              <a:t>2013 Oct. </a:t>
            </a:r>
            <a:r>
              <a:rPr lang="en-CA" dirty="0" err="1"/>
              <a:t>Mikolov</a:t>
            </a:r>
            <a:r>
              <a:rPr lang="en-CA" dirty="0"/>
              <a:t> et al. improve on their earlier models by proposing negative sampling.</a:t>
            </a:r>
          </a:p>
          <a:p>
            <a:r>
              <a:rPr lang="en-CA" b="1" dirty="0"/>
              <a:t>2019 Jan</a:t>
            </a:r>
            <a:r>
              <a:rPr lang="en-CA" dirty="0"/>
              <a:t>. Alon et al. produce </a:t>
            </a:r>
            <a:r>
              <a:rPr lang="en-CA" b="1" dirty="0"/>
              <a:t>code embeddings</a:t>
            </a:r>
            <a:r>
              <a:rPr lang="en-CA" dirty="0"/>
              <a:t>, vector representations of snippets of software code called </a:t>
            </a:r>
            <a:r>
              <a:rPr lang="en-CA" b="1" dirty="0"/>
              <a:t>code2vec</a:t>
            </a:r>
          </a:p>
          <a:p>
            <a:r>
              <a:rPr lang="en-CA" b="1" dirty="0"/>
              <a:t>2019 June. </a:t>
            </a:r>
            <a:r>
              <a:rPr lang="en-CA" dirty="0"/>
              <a:t>Li et al. Scaling word2vec using multiple GPUs. </a:t>
            </a:r>
            <a:endParaRPr lang="en-US" dirty="0"/>
          </a:p>
        </p:txBody>
      </p:sp>
    </p:spTree>
    <p:extLst>
      <p:ext uri="{BB962C8B-B14F-4D97-AF65-F5344CB8AC3E}">
        <p14:creationId xmlns:p14="http://schemas.microsoft.com/office/powerpoint/2010/main" val="9816836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75491-9573-92C8-A94B-1DAB92A337D2}"/>
              </a:ext>
            </a:extLst>
          </p:cNvPr>
          <p:cNvSpPr>
            <a:spLocks noGrp="1"/>
          </p:cNvSpPr>
          <p:nvPr>
            <p:ph type="title"/>
          </p:nvPr>
        </p:nvSpPr>
        <p:spPr/>
        <p:txBody>
          <a:bodyPr/>
          <a:lstStyle/>
          <a:p>
            <a:r>
              <a:rPr lang="en-US" dirty="0"/>
              <a:t>Sequence data and sequential memory</a:t>
            </a:r>
          </a:p>
        </p:txBody>
      </p:sp>
      <p:pic>
        <p:nvPicPr>
          <p:cNvPr id="5" name="Content Placeholder 4" descr="A football ball on the grass&#10;&#10;Description automatically generated with medium confidence">
            <a:extLst>
              <a:ext uri="{FF2B5EF4-FFF2-40B4-BE49-F238E27FC236}">
                <a16:creationId xmlns:a16="http://schemas.microsoft.com/office/drawing/2014/main" id="{9BF4787E-915A-BF9E-7FEE-6EEE8A806803}"/>
              </a:ext>
            </a:extLst>
          </p:cNvPr>
          <p:cNvPicPr>
            <a:picLocks noGrp="1" noChangeAspect="1"/>
          </p:cNvPicPr>
          <p:nvPr>
            <p:ph idx="1"/>
          </p:nvPr>
        </p:nvPicPr>
        <p:blipFill>
          <a:blip r:embed="rId3"/>
          <a:stretch>
            <a:fillRect/>
          </a:stretch>
        </p:blipFill>
        <p:spPr>
          <a:xfrm>
            <a:off x="1073727" y="1841717"/>
            <a:ext cx="2895600" cy="2324100"/>
          </a:xfrm>
        </p:spPr>
      </p:pic>
      <p:pic>
        <p:nvPicPr>
          <p:cNvPr id="7" name="Picture 6" descr="A picture containing grass, outdoor, soccer, sport&#10;&#10;Description automatically generated">
            <a:extLst>
              <a:ext uri="{FF2B5EF4-FFF2-40B4-BE49-F238E27FC236}">
                <a16:creationId xmlns:a16="http://schemas.microsoft.com/office/drawing/2014/main" id="{036615CF-EB49-B953-2DE4-E92D84991AD6}"/>
              </a:ext>
            </a:extLst>
          </p:cNvPr>
          <p:cNvPicPr>
            <a:picLocks noChangeAspect="1"/>
          </p:cNvPicPr>
          <p:nvPr/>
        </p:nvPicPr>
        <p:blipFill>
          <a:blip r:embed="rId4"/>
          <a:stretch>
            <a:fillRect/>
          </a:stretch>
        </p:blipFill>
        <p:spPr>
          <a:xfrm>
            <a:off x="4854864" y="1841717"/>
            <a:ext cx="2967301" cy="2324100"/>
          </a:xfrm>
          <a:prstGeom prst="rect">
            <a:avLst/>
          </a:prstGeom>
        </p:spPr>
      </p:pic>
      <p:pic>
        <p:nvPicPr>
          <p:cNvPr id="9" name="Picture 8">
            <a:extLst>
              <a:ext uri="{FF2B5EF4-FFF2-40B4-BE49-F238E27FC236}">
                <a16:creationId xmlns:a16="http://schemas.microsoft.com/office/drawing/2014/main" id="{35D72CE0-8E91-7A64-9F36-FB2387729882}"/>
              </a:ext>
            </a:extLst>
          </p:cNvPr>
          <p:cNvPicPr>
            <a:picLocks noChangeAspect="1"/>
          </p:cNvPicPr>
          <p:nvPr/>
        </p:nvPicPr>
        <p:blipFill>
          <a:blip r:embed="rId5"/>
          <a:stretch>
            <a:fillRect/>
          </a:stretch>
        </p:blipFill>
        <p:spPr>
          <a:xfrm>
            <a:off x="342900" y="5024582"/>
            <a:ext cx="11010900" cy="660400"/>
          </a:xfrm>
          <a:prstGeom prst="rect">
            <a:avLst/>
          </a:prstGeom>
        </p:spPr>
      </p:pic>
      <p:sp>
        <p:nvSpPr>
          <p:cNvPr id="10" name="TextBox 9">
            <a:extLst>
              <a:ext uri="{FF2B5EF4-FFF2-40B4-BE49-F238E27FC236}">
                <a16:creationId xmlns:a16="http://schemas.microsoft.com/office/drawing/2014/main" id="{B241EFDE-A145-6B1A-2505-2DD9D6F9822F}"/>
              </a:ext>
            </a:extLst>
          </p:cNvPr>
          <p:cNvSpPr txBox="1"/>
          <p:nvPr/>
        </p:nvSpPr>
        <p:spPr>
          <a:xfrm>
            <a:off x="3519055" y="6040582"/>
            <a:ext cx="5829481" cy="523220"/>
          </a:xfrm>
          <a:prstGeom prst="rect">
            <a:avLst/>
          </a:prstGeom>
          <a:noFill/>
        </p:spPr>
        <p:txBody>
          <a:bodyPr wrap="none" rtlCol="0">
            <a:spAutoFit/>
          </a:bodyPr>
          <a:lstStyle/>
          <a:p>
            <a:r>
              <a:rPr lang="en-US" sz="2800" dirty="0"/>
              <a:t>Can you say alphabet backward easily?</a:t>
            </a:r>
          </a:p>
        </p:txBody>
      </p:sp>
    </p:spTree>
    <p:extLst>
      <p:ext uri="{BB962C8B-B14F-4D97-AF65-F5344CB8AC3E}">
        <p14:creationId xmlns:p14="http://schemas.microsoft.com/office/powerpoint/2010/main" val="30140728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068F90-1311-D78D-0286-E4185A8B1941}"/>
              </a:ext>
            </a:extLst>
          </p:cNvPr>
          <p:cNvSpPr>
            <a:spLocks noGrp="1"/>
          </p:cNvSpPr>
          <p:nvPr>
            <p:ph type="title"/>
          </p:nvPr>
        </p:nvSpPr>
        <p:spPr>
          <a:xfrm>
            <a:off x="838200" y="365125"/>
            <a:ext cx="10515600" cy="790575"/>
          </a:xfrm>
        </p:spPr>
        <p:txBody>
          <a:bodyPr/>
          <a:lstStyle/>
          <a:p>
            <a:pPr algn="ctr"/>
            <a:r>
              <a:rPr lang="en-US" dirty="0"/>
              <a:t>Word2Vector</a:t>
            </a:r>
          </a:p>
        </p:txBody>
      </p:sp>
      <p:sp>
        <p:nvSpPr>
          <p:cNvPr id="3" name="Content Placeholder 2">
            <a:extLst>
              <a:ext uri="{FF2B5EF4-FFF2-40B4-BE49-F238E27FC236}">
                <a16:creationId xmlns:a16="http://schemas.microsoft.com/office/drawing/2014/main" id="{AD268995-2E9A-2BEB-36A5-E242D40989CB}"/>
              </a:ext>
            </a:extLst>
          </p:cNvPr>
          <p:cNvSpPr>
            <a:spLocks noGrp="1"/>
          </p:cNvSpPr>
          <p:nvPr>
            <p:ph idx="1"/>
          </p:nvPr>
        </p:nvSpPr>
        <p:spPr>
          <a:xfrm>
            <a:off x="838200" y="1371600"/>
            <a:ext cx="10515600" cy="4673600"/>
          </a:xfrm>
        </p:spPr>
        <p:txBody>
          <a:bodyPr>
            <a:normAutofit lnSpcReduction="10000"/>
          </a:bodyPr>
          <a:lstStyle/>
          <a:p>
            <a:r>
              <a:rPr lang="en-CA" b="1" dirty="0"/>
              <a:t>Convert words into vectors that have semantic and syntactic meanings. </a:t>
            </a:r>
          </a:p>
          <a:p>
            <a:pPr lvl="1"/>
            <a:r>
              <a:rPr lang="en-CA" dirty="0"/>
              <a:t>vector(”King”)-vector(”Man”)+vector(”Woman”) =vector(”Queen”).</a:t>
            </a:r>
            <a:endParaRPr lang="en-CA" b="1" dirty="0"/>
          </a:p>
          <a:p>
            <a:r>
              <a:rPr lang="en-CA" b="1" dirty="0"/>
              <a:t>CBOW (Continuous Bag-of-Words): </a:t>
            </a:r>
            <a:r>
              <a:rPr lang="en-CA" dirty="0"/>
              <a:t>Predicts missing word from its previous and future words</a:t>
            </a:r>
          </a:p>
          <a:p>
            <a:r>
              <a:rPr lang="en-CA" b="1" dirty="0"/>
              <a:t>Skip-Gram: </a:t>
            </a:r>
            <a:r>
              <a:rPr lang="en-CA" dirty="0"/>
              <a:t>predicts missing words that surrounding the current word.</a:t>
            </a:r>
          </a:p>
          <a:p>
            <a:r>
              <a:rPr lang="en-CA" dirty="0"/>
              <a:t>The real goal is to produce word embeddings that can be used in </a:t>
            </a:r>
            <a:r>
              <a:rPr lang="en-CA" sz="3600" dirty="0"/>
              <a:t>NLP</a:t>
            </a:r>
            <a:r>
              <a:rPr lang="en-CA" dirty="0"/>
              <a:t> tasks.</a:t>
            </a:r>
            <a:endParaRPr lang="en-CA" sz="3600" b="1" dirty="0"/>
          </a:p>
          <a:p>
            <a:r>
              <a:rPr lang="en-CA" dirty="0"/>
              <a:t>We are essentially trying to do is to capture word co-occurrences, but one sliding window at a time.</a:t>
            </a:r>
            <a:endParaRPr lang="en-US" dirty="0"/>
          </a:p>
        </p:txBody>
      </p:sp>
      <p:sp>
        <p:nvSpPr>
          <p:cNvPr id="4" name="TextBox 3">
            <a:extLst>
              <a:ext uri="{FF2B5EF4-FFF2-40B4-BE49-F238E27FC236}">
                <a16:creationId xmlns:a16="http://schemas.microsoft.com/office/drawing/2014/main" id="{63CBACBC-568D-F5BD-374A-6D548CC2EAE2}"/>
              </a:ext>
            </a:extLst>
          </p:cNvPr>
          <p:cNvSpPr txBox="1"/>
          <p:nvPr/>
        </p:nvSpPr>
        <p:spPr>
          <a:xfrm>
            <a:off x="1016000" y="6184900"/>
            <a:ext cx="7683514" cy="369332"/>
          </a:xfrm>
          <a:prstGeom prst="rect">
            <a:avLst/>
          </a:prstGeom>
          <a:noFill/>
        </p:spPr>
        <p:txBody>
          <a:bodyPr wrap="none" rtlCol="0">
            <a:spAutoFit/>
          </a:bodyPr>
          <a:lstStyle/>
          <a:p>
            <a:r>
              <a:rPr lang="en-US" dirty="0" err="1"/>
              <a:t>Mikolov</a:t>
            </a:r>
            <a:r>
              <a:rPr lang="en-US" dirty="0"/>
              <a:t> et. Al 2013. Efficient estimation of word representations in vector space</a:t>
            </a:r>
          </a:p>
        </p:txBody>
      </p:sp>
    </p:spTree>
    <p:extLst>
      <p:ext uri="{BB962C8B-B14F-4D97-AF65-F5344CB8AC3E}">
        <p14:creationId xmlns:p14="http://schemas.microsoft.com/office/powerpoint/2010/main" val="9792220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F9A70398-E8A7-D950-D548-307C7E13A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575" y="0"/>
            <a:ext cx="535305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438D9C-561A-432F-167A-B750FAAE08AA}"/>
              </a:ext>
            </a:extLst>
          </p:cNvPr>
          <p:cNvSpPr>
            <a:spLocks noGrp="1"/>
          </p:cNvSpPr>
          <p:nvPr>
            <p:ph type="title"/>
          </p:nvPr>
        </p:nvSpPr>
        <p:spPr>
          <a:xfrm>
            <a:off x="3467100" y="123825"/>
            <a:ext cx="8724900" cy="968375"/>
          </a:xfrm>
        </p:spPr>
        <p:txBody>
          <a:bodyPr>
            <a:normAutofit fontScale="90000"/>
          </a:bodyPr>
          <a:lstStyle/>
          <a:p>
            <a:r>
              <a:rPr lang="en-US" dirty="0"/>
              <a:t>COBW(Continuous Bag-of-Words) model</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F28EFDC-C827-F3E9-B51B-DED71911E0E7}"/>
                  </a:ext>
                </a:extLst>
              </p:cNvPr>
              <p:cNvSpPr txBox="1"/>
              <p:nvPr/>
            </p:nvSpPr>
            <p:spPr>
              <a:xfrm>
                <a:off x="5791200" y="1536700"/>
                <a:ext cx="6146800" cy="3046988"/>
              </a:xfrm>
              <a:prstGeom prst="rect">
                <a:avLst/>
              </a:prstGeom>
              <a:noFill/>
            </p:spPr>
            <p:txBody>
              <a:bodyPr wrap="square" rtlCol="0">
                <a:spAutoFit/>
              </a:bodyPr>
              <a:lstStyle/>
              <a:p>
                <a:pPr marL="285750" indent="-285750">
                  <a:buFont typeface="Arial" panose="020B0604020202020204" pitchFamily="34" charset="0"/>
                  <a:buChar char="•"/>
                </a:pPr>
                <a:r>
                  <a:rPr lang="en-CA" sz="2400" dirty="0"/>
                  <a:t>Take words surrounding a given word and try to predict the latter.</a:t>
                </a:r>
              </a:p>
              <a:p>
                <a:pPr marL="285750" indent="-285750">
                  <a:buFont typeface="Arial" panose="020B0604020202020204" pitchFamily="34" charset="0"/>
                  <a:buChar char="•"/>
                </a:pPr>
                <a:r>
                  <a:rPr lang="en-CA" sz="2400" dirty="0"/>
                  <a:t>Vocabulary of V words, a context of C words</a:t>
                </a:r>
              </a:p>
              <a:p>
                <a:pPr marL="285750" indent="-285750">
                  <a:buFont typeface="Arial" panose="020B0604020202020204" pitchFamily="34" charset="0"/>
                  <a:buChar char="•"/>
                </a:pPr>
                <a:r>
                  <a:rPr lang="en-CA" sz="2400" dirty="0"/>
                  <a:t>Embedding matrix </a:t>
                </a:r>
                <a14:m>
                  <m:oMath xmlns:m="http://schemas.openxmlformats.org/officeDocument/2006/math">
                    <m:r>
                      <a:rPr lang="en-CA" sz="2400" b="0" i="1" smtClean="0">
                        <a:latin typeface="Cambria Math" panose="02040503050406030204" pitchFamily="18" charset="0"/>
                      </a:rPr>
                      <m:t>𝑊</m:t>
                    </m:r>
                    <m:r>
                      <a:rPr lang="en-CA" sz="2400" b="0" i="1" smtClean="0">
                        <a:latin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𝜖</m:t>
                    </m:r>
                    <m:r>
                      <a:rPr lang="en-CA" sz="2400" b="0" i="1" smtClean="0">
                        <a:latin typeface="Cambria Math" panose="02040503050406030204" pitchFamily="18" charset="0"/>
                        <a:ea typeface="Cambria Math" panose="02040503050406030204" pitchFamily="18" charset="0"/>
                      </a:rPr>
                      <m:t> </m:t>
                    </m:r>
                    <m:sSup>
                      <m:sSupPr>
                        <m:ctrlPr>
                          <a:rPr lang="en-CA" sz="2400" b="0" i="1" smtClean="0">
                            <a:latin typeface="Cambria Math" panose="02040503050406030204" pitchFamily="18" charset="0"/>
                            <a:ea typeface="Cambria Math" panose="02040503050406030204" pitchFamily="18" charset="0"/>
                          </a:rPr>
                        </m:ctrlPr>
                      </m:sSupPr>
                      <m:e>
                        <m:r>
                          <a:rPr lang="en-CA" sz="2400" i="1">
                            <a:latin typeface="Cambria Math" panose="02040503050406030204" pitchFamily="18" charset="0"/>
                            <a:ea typeface="Cambria Math" panose="02040503050406030204" pitchFamily="18" charset="0"/>
                          </a:rPr>
                          <m:t>ℝ</m:t>
                        </m:r>
                      </m:e>
                      <m:sup>
                        <m:r>
                          <a:rPr lang="en-CA" sz="2400" b="0" i="1" smtClean="0">
                            <a:latin typeface="Cambria Math" panose="02040503050406030204" pitchFamily="18" charset="0"/>
                            <a:ea typeface="Cambria Math" panose="02040503050406030204" pitchFamily="18" charset="0"/>
                          </a:rPr>
                          <m:t>𝑉</m:t>
                        </m:r>
                        <m:r>
                          <a:rPr lang="en-CA" sz="2400" b="0" i="1" smtClean="0">
                            <a:latin typeface="Cambria Math" panose="02040503050406030204" pitchFamily="18" charset="0"/>
                            <a:ea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𝑁</m:t>
                        </m:r>
                      </m:sup>
                    </m:sSup>
                  </m:oMath>
                </a14:m>
                <a:endParaRPr lang="en-CA" sz="2400" b="0" dirty="0">
                  <a:ea typeface="Cambria Math" panose="02040503050406030204" pitchFamily="18" charset="0"/>
                </a:endParaRPr>
              </a:p>
              <a:p>
                <a:pPr marL="285750" indent="-285750">
                  <a:buFont typeface="Arial" panose="020B0604020202020204" pitchFamily="34" charset="0"/>
                  <a:buChar char="•"/>
                </a:pPr>
                <a:r>
                  <a:rPr lang="en-CA" sz="2400" dirty="0"/>
                  <a:t>Context matrix </a:t>
                </a:r>
                <a14:m>
                  <m:oMath xmlns:m="http://schemas.openxmlformats.org/officeDocument/2006/math">
                    <m:r>
                      <a:rPr lang="en-CA" sz="2400" i="1">
                        <a:latin typeface="Cambria Math" panose="02040503050406030204" pitchFamily="18" charset="0"/>
                      </a:rPr>
                      <m:t>𝑊</m:t>
                    </m:r>
                    <m:r>
                      <a:rPr lang="en-CA" sz="2400" b="0" i="1" smtClean="0">
                        <a:latin typeface="Cambria Math" panose="02040503050406030204" pitchFamily="18" charset="0"/>
                      </a:rPr>
                      <m:t>′</m:t>
                    </m:r>
                    <m:r>
                      <a:rPr lang="en-CA" sz="2400" i="1">
                        <a:latin typeface="Cambria Math" panose="02040503050406030204" pitchFamily="18" charset="0"/>
                      </a:rPr>
                      <m:t> </m:t>
                    </m:r>
                    <m:r>
                      <a:rPr lang="en-CA" sz="2400" i="1">
                        <a:latin typeface="Cambria Math" panose="02040503050406030204" pitchFamily="18" charset="0"/>
                        <a:ea typeface="Cambria Math" panose="02040503050406030204" pitchFamily="18" charset="0"/>
                      </a:rPr>
                      <m:t>𝜖</m:t>
                    </m:r>
                    <m:r>
                      <a:rPr lang="en-CA" sz="2400" i="1">
                        <a:latin typeface="Cambria Math" panose="02040503050406030204" pitchFamily="18" charset="0"/>
                        <a:ea typeface="Cambria Math" panose="02040503050406030204" pitchFamily="18" charset="0"/>
                      </a:rPr>
                      <m:t> </m:t>
                    </m:r>
                    <m:sSup>
                      <m:sSupPr>
                        <m:ctrlPr>
                          <a:rPr lang="en-CA" sz="2400" i="1">
                            <a:latin typeface="Cambria Math" panose="02040503050406030204" pitchFamily="18" charset="0"/>
                            <a:ea typeface="Cambria Math" panose="02040503050406030204" pitchFamily="18" charset="0"/>
                          </a:rPr>
                        </m:ctrlPr>
                      </m:sSupPr>
                      <m:e>
                        <m:r>
                          <a:rPr lang="en-CA" sz="2400" i="1">
                            <a:latin typeface="Cambria Math" panose="02040503050406030204" pitchFamily="18" charset="0"/>
                            <a:ea typeface="Cambria Math" panose="02040503050406030204" pitchFamily="18" charset="0"/>
                          </a:rPr>
                          <m:t>ℝ</m:t>
                        </m:r>
                      </m:e>
                      <m:sup>
                        <m:r>
                          <a:rPr lang="en-CA" sz="2400" b="0" i="1" smtClean="0">
                            <a:latin typeface="Cambria Math" panose="02040503050406030204" pitchFamily="18" charset="0"/>
                            <a:ea typeface="Cambria Math" panose="02040503050406030204" pitchFamily="18" charset="0"/>
                          </a:rPr>
                          <m:t>𝑁</m:t>
                        </m:r>
                        <m:r>
                          <a:rPr lang="en-CA" sz="2400" i="1" smtClean="0">
                            <a:latin typeface="Cambria Math" panose="02040503050406030204" pitchFamily="18" charset="0"/>
                            <a:ea typeface="Cambria Math" panose="02040503050406030204" pitchFamily="18" charset="0"/>
                          </a:rPr>
                          <m:t>×</m:t>
                        </m:r>
                        <m:r>
                          <a:rPr lang="en-CA" sz="2400" i="1">
                            <a:latin typeface="Cambria Math" panose="02040503050406030204" pitchFamily="18" charset="0"/>
                            <a:ea typeface="Cambria Math" panose="02040503050406030204" pitchFamily="18" charset="0"/>
                          </a:rPr>
                          <m:t> </m:t>
                        </m:r>
                        <m:r>
                          <a:rPr lang="en-CA" sz="2400" b="0" i="1" smtClean="0">
                            <a:latin typeface="Cambria Math" panose="02040503050406030204" pitchFamily="18" charset="0"/>
                            <a:ea typeface="Cambria Math" panose="02040503050406030204" pitchFamily="18" charset="0"/>
                          </a:rPr>
                          <m:t>𝑉</m:t>
                        </m:r>
                      </m:sup>
                    </m:sSup>
                  </m:oMath>
                </a14:m>
                <a:endParaRPr lang="en-CA" sz="2400" dirty="0"/>
              </a:p>
              <a:p>
                <a:pPr marL="285750" indent="-285750">
                  <a:buFont typeface="Arial" panose="020B0604020202020204" pitchFamily="34" charset="0"/>
                  <a:buChar char="•"/>
                </a:pPr>
                <a:r>
                  <a:rPr lang="en-CA" sz="2400" dirty="0"/>
                  <a:t>At the </a:t>
                </a:r>
                <a:r>
                  <a:rPr lang="en-CA" sz="2400" b="1" dirty="0"/>
                  <a:t>input </a:t>
                </a:r>
                <a:r>
                  <a:rPr lang="en-CA" sz="2400" dirty="0"/>
                  <a:t>layer, each </a:t>
                </a:r>
                <a:r>
                  <a:rPr lang="en-CA" sz="2400" b="1" dirty="0"/>
                  <a:t>word </a:t>
                </a:r>
                <a:r>
                  <a:rPr lang="en-CA" sz="2400" dirty="0"/>
                  <a:t>is one-hot coded. </a:t>
                </a:r>
                <a:r>
                  <a:rPr lang="en-CA" sz="2400" b="1" dirty="0"/>
                  <a:t>1 </a:t>
                </a:r>
                <a14:m>
                  <m:oMath xmlns:m="http://schemas.openxmlformats.org/officeDocument/2006/math">
                    <m:r>
                      <a:rPr lang="en-CA" sz="2400" i="1">
                        <a:latin typeface="Cambria Math" panose="02040503050406030204" pitchFamily="18" charset="0"/>
                        <a:ea typeface="Cambria Math" panose="02040503050406030204" pitchFamily="18" charset="0"/>
                      </a:rPr>
                      <m:t>×</m:t>
                    </m:r>
                  </m:oMath>
                </a14:m>
                <a:r>
                  <a:rPr lang="en-CA" sz="2400" b="1" dirty="0"/>
                  <a:t> </a:t>
                </a:r>
                <a:r>
                  <a:rPr lang="en-CA" sz="2400" b="1" i="1" dirty="0"/>
                  <a:t>V</a:t>
                </a:r>
                <a:r>
                  <a:rPr lang="en-CA" sz="2400" b="1" dirty="0"/>
                  <a:t> dimension</a:t>
                </a:r>
              </a:p>
              <a:p>
                <a:pPr marL="285750" indent="-285750">
                  <a:buFont typeface="Arial" panose="020B0604020202020204" pitchFamily="34" charset="0"/>
                  <a:buChar char="•"/>
                </a:pPr>
                <a:endParaRPr lang="en-US" sz="2400" dirty="0"/>
              </a:p>
            </p:txBody>
          </p:sp>
        </mc:Choice>
        <mc:Fallback xmlns="">
          <p:sp>
            <p:nvSpPr>
              <p:cNvPr id="4" name="TextBox 3">
                <a:extLst>
                  <a:ext uri="{FF2B5EF4-FFF2-40B4-BE49-F238E27FC236}">
                    <a16:creationId xmlns:a16="http://schemas.microsoft.com/office/drawing/2014/main" id="{8F28EFDC-C827-F3E9-B51B-DED71911E0E7}"/>
                  </a:ext>
                </a:extLst>
              </p:cNvPr>
              <p:cNvSpPr txBox="1">
                <a:spLocks noRot="1" noChangeAspect="1" noMove="1" noResize="1" noEditPoints="1" noAdjustHandles="1" noChangeArrowheads="1" noChangeShapeType="1" noTextEdit="1"/>
              </p:cNvSpPr>
              <p:nvPr/>
            </p:nvSpPr>
            <p:spPr>
              <a:xfrm>
                <a:off x="5791200" y="1536700"/>
                <a:ext cx="6146800" cy="3046988"/>
              </a:xfrm>
              <a:prstGeom prst="rect">
                <a:avLst/>
              </a:prstGeom>
              <a:blipFill>
                <a:blip r:embed="rId4"/>
                <a:stretch>
                  <a:fillRect l="-1446" t="-1245" r="-620"/>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45FA0536-86D7-DDD6-ADF0-8DA4A0132D5C}"/>
              </a:ext>
            </a:extLst>
          </p:cNvPr>
          <p:cNvSpPr txBox="1"/>
          <p:nvPr/>
        </p:nvSpPr>
        <p:spPr>
          <a:xfrm>
            <a:off x="3136900" y="6337300"/>
            <a:ext cx="1933414" cy="369332"/>
          </a:xfrm>
          <a:prstGeom prst="rect">
            <a:avLst/>
          </a:prstGeom>
          <a:noFill/>
        </p:spPr>
        <p:txBody>
          <a:bodyPr wrap="none" rtlCol="0">
            <a:spAutoFit/>
          </a:bodyPr>
          <a:lstStyle/>
          <a:p>
            <a:r>
              <a:rPr lang="en-US" dirty="0"/>
              <a:t>Source: </a:t>
            </a:r>
            <a:r>
              <a:rPr lang="en-CA" dirty="0"/>
              <a:t>Rong 2016</a:t>
            </a:r>
            <a:endParaRPr lang="en-US" dirty="0"/>
          </a:p>
        </p:txBody>
      </p:sp>
      <p:sp>
        <p:nvSpPr>
          <p:cNvPr id="6" name="TextBox 5">
            <a:extLst>
              <a:ext uri="{FF2B5EF4-FFF2-40B4-BE49-F238E27FC236}">
                <a16:creationId xmlns:a16="http://schemas.microsoft.com/office/drawing/2014/main" id="{53A91910-5218-EF58-6F93-6172D2D90040}"/>
              </a:ext>
            </a:extLst>
          </p:cNvPr>
          <p:cNvSpPr txBox="1"/>
          <p:nvPr/>
        </p:nvSpPr>
        <p:spPr>
          <a:xfrm>
            <a:off x="5791200" y="4833257"/>
            <a:ext cx="5370188" cy="523220"/>
          </a:xfrm>
          <a:prstGeom prst="rect">
            <a:avLst/>
          </a:prstGeom>
          <a:noFill/>
        </p:spPr>
        <p:txBody>
          <a:bodyPr wrap="none" rtlCol="0">
            <a:spAutoFit/>
          </a:bodyPr>
          <a:lstStyle/>
          <a:p>
            <a:r>
              <a:rPr lang="en-US" sz="2800" dirty="0">
                <a:solidFill>
                  <a:srgbClr val="00B050"/>
                </a:solidFill>
              </a:rPr>
              <a:t>NASA launched______  last week.</a:t>
            </a:r>
            <a:r>
              <a:rPr lang="en-US" sz="2800" u="sng" dirty="0">
                <a:solidFill>
                  <a:srgbClr val="00B050"/>
                </a:solidFill>
              </a:rPr>
              <a:t>.</a:t>
            </a:r>
            <a:endParaRPr lang="en-US" sz="2800" dirty="0">
              <a:solidFill>
                <a:srgbClr val="00B050"/>
              </a:solidFill>
            </a:endParaRPr>
          </a:p>
        </p:txBody>
      </p:sp>
      <p:sp>
        <p:nvSpPr>
          <p:cNvPr id="8" name="TextBox 7">
            <a:extLst>
              <a:ext uri="{FF2B5EF4-FFF2-40B4-BE49-F238E27FC236}">
                <a16:creationId xmlns:a16="http://schemas.microsoft.com/office/drawing/2014/main" id="{2A654BDE-5AB5-12C1-B10B-986E304C1031}"/>
              </a:ext>
            </a:extLst>
          </p:cNvPr>
          <p:cNvSpPr txBox="1"/>
          <p:nvPr/>
        </p:nvSpPr>
        <p:spPr>
          <a:xfrm>
            <a:off x="6255923" y="6272510"/>
            <a:ext cx="3591432" cy="461665"/>
          </a:xfrm>
          <a:prstGeom prst="rect">
            <a:avLst/>
          </a:prstGeom>
          <a:noFill/>
        </p:spPr>
        <p:txBody>
          <a:bodyPr wrap="none" rtlCol="0">
            <a:spAutoFit/>
          </a:bodyPr>
          <a:lstStyle/>
          <a:p>
            <a:r>
              <a:rPr lang="en-US" altLang="zh-CN" sz="2400" dirty="0">
                <a:solidFill>
                  <a:srgbClr val="00B050"/>
                </a:solidFill>
              </a:rPr>
              <a:t>Context</a:t>
            </a:r>
            <a:r>
              <a:rPr lang="zh-CN" altLang="en-US" sz="2400" dirty="0">
                <a:solidFill>
                  <a:srgbClr val="00B050"/>
                </a:solidFill>
              </a:rPr>
              <a:t> </a:t>
            </a:r>
            <a:r>
              <a:rPr lang="en-US" altLang="zh-CN" sz="2400" dirty="0">
                <a:solidFill>
                  <a:srgbClr val="00B050"/>
                </a:solidFill>
              </a:rPr>
              <a:t>word</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target</a:t>
            </a:r>
            <a:r>
              <a:rPr lang="zh-CN" altLang="en-US" sz="2400" dirty="0">
                <a:solidFill>
                  <a:srgbClr val="FF0000"/>
                </a:solidFill>
              </a:rPr>
              <a:t> </a:t>
            </a:r>
            <a:r>
              <a:rPr lang="en-US" altLang="zh-CN" sz="2400" dirty="0">
                <a:solidFill>
                  <a:srgbClr val="FF0000"/>
                </a:solidFill>
              </a:rPr>
              <a:t>words</a:t>
            </a:r>
            <a:endParaRPr lang="en-US" sz="2400" dirty="0">
              <a:solidFill>
                <a:srgbClr val="FF0000"/>
              </a:solidFill>
            </a:endParaRPr>
          </a:p>
        </p:txBody>
      </p:sp>
      <p:sp>
        <p:nvSpPr>
          <p:cNvPr id="7" name="TextBox 6">
            <a:extLst>
              <a:ext uri="{FF2B5EF4-FFF2-40B4-BE49-F238E27FC236}">
                <a16:creationId xmlns:a16="http://schemas.microsoft.com/office/drawing/2014/main" id="{D23C3511-D114-C920-4910-E221B9D77E44}"/>
              </a:ext>
            </a:extLst>
          </p:cNvPr>
          <p:cNvSpPr txBox="1"/>
          <p:nvPr/>
        </p:nvSpPr>
        <p:spPr>
          <a:xfrm>
            <a:off x="6096000" y="5505855"/>
            <a:ext cx="4891339" cy="523220"/>
          </a:xfrm>
          <a:prstGeom prst="rect">
            <a:avLst/>
          </a:prstGeom>
          <a:noFill/>
        </p:spPr>
        <p:txBody>
          <a:bodyPr wrap="none" rtlCol="0">
            <a:spAutoFit/>
          </a:bodyPr>
          <a:lstStyle/>
          <a:p>
            <a:r>
              <a:rPr lang="en-US" sz="2800" dirty="0"/>
              <a:t>Tree, Apple, </a:t>
            </a:r>
            <a:r>
              <a:rPr lang="en-US" sz="2800" dirty="0">
                <a:solidFill>
                  <a:srgbClr val="FF0000"/>
                </a:solidFill>
              </a:rPr>
              <a:t>Rocket</a:t>
            </a:r>
            <a:r>
              <a:rPr lang="en-US" sz="2800" dirty="0"/>
              <a:t>, beautiful,….</a:t>
            </a:r>
          </a:p>
        </p:txBody>
      </p:sp>
    </p:spTree>
    <p:extLst>
      <p:ext uri="{BB962C8B-B14F-4D97-AF65-F5344CB8AC3E}">
        <p14:creationId xmlns:p14="http://schemas.microsoft.com/office/powerpoint/2010/main" val="201095091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Content Placeholder 18" descr="Diagram&#10;&#10;Description automatically generated">
            <a:extLst>
              <a:ext uri="{FF2B5EF4-FFF2-40B4-BE49-F238E27FC236}">
                <a16:creationId xmlns:a16="http://schemas.microsoft.com/office/drawing/2014/main" id="{8E40619F-68E6-B6EE-A749-1B474F102368}"/>
              </a:ext>
            </a:extLst>
          </p:cNvPr>
          <p:cNvPicPr>
            <a:picLocks noGrp="1" noChangeAspect="1"/>
          </p:cNvPicPr>
          <p:nvPr>
            <p:ph idx="1"/>
          </p:nvPr>
        </p:nvPicPr>
        <p:blipFill>
          <a:blip r:embed="rId3"/>
          <a:stretch>
            <a:fillRect/>
          </a:stretch>
        </p:blipFill>
        <p:spPr>
          <a:xfrm>
            <a:off x="6400800" y="-1"/>
            <a:ext cx="5540778" cy="6624399"/>
          </a:xfrm>
        </p:spPr>
      </p:pic>
      <p:sp>
        <p:nvSpPr>
          <p:cNvPr id="2" name="Title 1">
            <a:extLst>
              <a:ext uri="{FF2B5EF4-FFF2-40B4-BE49-F238E27FC236}">
                <a16:creationId xmlns:a16="http://schemas.microsoft.com/office/drawing/2014/main" id="{205FFC50-0A3E-2737-5ED3-09174C42A86B}"/>
              </a:ext>
            </a:extLst>
          </p:cNvPr>
          <p:cNvSpPr>
            <a:spLocks noGrp="1"/>
          </p:cNvSpPr>
          <p:nvPr>
            <p:ph type="title"/>
          </p:nvPr>
        </p:nvSpPr>
        <p:spPr>
          <a:xfrm>
            <a:off x="838200" y="365125"/>
            <a:ext cx="5562600" cy="587375"/>
          </a:xfrm>
        </p:spPr>
        <p:txBody>
          <a:bodyPr>
            <a:normAutofit fontScale="90000"/>
          </a:bodyPr>
          <a:lstStyle/>
          <a:p>
            <a:r>
              <a:rPr lang="en-US" dirty="0"/>
              <a:t>Skip-gram model</a:t>
            </a:r>
          </a:p>
        </p:txBody>
      </p:sp>
      <p:sp>
        <p:nvSpPr>
          <p:cNvPr id="10" name="TextBox 9">
            <a:extLst>
              <a:ext uri="{FF2B5EF4-FFF2-40B4-BE49-F238E27FC236}">
                <a16:creationId xmlns:a16="http://schemas.microsoft.com/office/drawing/2014/main" id="{7D81B489-BE74-C4C5-C97A-7BE7A35E3A91}"/>
              </a:ext>
            </a:extLst>
          </p:cNvPr>
          <p:cNvSpPr txBox="1"/>
          <p:nvPr/>
        </p:nvSpPr>
        <p:spPr>
          <a:xfrm>
            <a:off x="385121" y="1131959"/>
            <a:ext cx="5524500" cy="1569660"/>
          </a:xfrm>
          <a:prstGeom prst="rect">
            <a:avLst/>
          </a:prstGeom>
          <a:noFill/>
        </p:spPr>
        <p:txBody>
          <a:bodyPr wrap="square" rtlCol="0">
            <a:spAutoFit/>
          </a:bodyPr>
          <a:lstStyle/>
          <a:p>
            <a:pPr marL="342900" indent="-342900">
              <a:buFont typeface="Arial" panose="020B0604020202020204" pitchFamily="34" charset="0"/>
              <a:buChar char="•"/>
            </a:pPr>
            <a:r>
              <a:rPr lang="en-CA" sz="2400" dirty="0"/>
              <a:t>We take one word and try to predict words that occur around it. </a:t>
            </a:r>
          </a:p>
          <a:p>
            <a:pPr marL="342900" indent="-342900">
              <a:buFont typeface="Arial" panose="020B0604020202020204" pitchFamily="34" charset="0"/>
              <a:buChar char="•"/>
            </a:pPr>
            <a:r>
              <a:rPr lang="en-CA" sz="2400" dirty="0"/>
              <a:t>At the output, we try to predict C different words.</a:t>
            </a:r>
            <a:endParaRPr lang="en-US" sz="2400" dirty="0"/>
          </a:p>
        </p:txBody>
      </p:sp>
      <p:sp>
        <p:nvSpPr>
          <p:cNvPr id="11" name="TextBox 10">
            <a:extLst>
              <a:ext uri="{FF2B5EF4-FFF2-40B4-BE49-F238E27FC236}">
                <a16:creationId xmlns:a16="http://schemas.microsoft.com/office/drawing/2014/main" id="{5DF45AF4-C60A-A19D-7D24-C8C62F0EF5E3}"/>
              </a:ext>
            </a:extLst>
          </p:cNvPr>
          <p:cNvSpPr txBox="1"/>
          <p:nvPr/>
        </p:nvSpPr>
        <p:spPr>
          <a:xfrm>
            <a:off x="584201" y="3708400"/>
            <a:ext cx="4762500" cy="2677656"/>
          </a:xfrm>
          <a:prstGeom prst="rect">
            <a:avLst/>
          </a:prstGeom>
          <a:noFill/>
        </p:spPr>
        <p:txBody>
          <a:bodyPr wrap="square" rtlCol="0">
            <a:spAutoFit/>
          </a:bodyPr>
          <a:lstStyle/>
          <a:p>
            <a:r>
              <a:rPr lang="en-CA" sz="2800" dirty="0">
                <a:solidFill>
                  <a:srgbClr val="0070C0"/>
                </a:solidFill>
              </a:rPr>
              <a:t>Yet </a:t>
            </a:r>
            <a:r>
              <a:rPr lang="en-CA" sz="2800" dirty="0">
                <a:solidFill>
                  <a:srgbClr val="FF0000"/>
                </a:solidFill>
              </a:rPr>
              <a:t>Harry Potter </a:t>
            </a:r>
            <a:r>
              <a:rPr lang="en-CA" sz="2800" dirty="0">
                <a:solidFill>
                  <a:srgbClr val="0070C0"/>
                </a:solidFill>
              </a:rPr>
              <a:t>was still there, </a:t>
            </a:r>
            <a:r>
              <a:rPr lang="en-CA" sz="2800" dirty="0">
                <a:solidFill>
                  <a:srgbClr val="00B050"/>
                </a:solidFill>
              </a:rPr>
              <a:t>asleep</a:t>
            </a:r>
            <a:r>
              <a:rPr lang="en-CA" sz="2800" dirty="0">
                <a:solidFill>
                  <a:srgbClr val="0070C0"/>
                </a:solidFill>
              </a:rPr>
              <a:t> at </a:t>
            </a:r>
            <a:r>
              <a:rPr lang="en-CA" sz="2800" dirty="0">
                <a:solidFill>
                  <a:srgbClr val="FF0000"/>
                </a:solidFill>
              </a:rPr>
              <a:t>the moment</a:t>
            </a:r>
            <a:r>
              <a:rPr lang="en-CA" sz="2800" dirty="0">
                <a:solidFill>
                  <a:srgbClr val="0070C0"/>
                </a:solidFill>
              </a:rPr>
              <a:t>, but not for long. His Aunt Petunia was awake and it was her shrill voice that </a:t>
            </a:r>
            <a:r>
              <a:rPr lang="en-CA" sz="2800" b="1" dirty="0">
                <a:solidFill>
                  <a:srgbClr val="0070C0"/>
                </a:solidFill>
              </a:rPr>
              <a:t>made</a:t>
            </a:r>
            <a:r>
              <a:rPr lang="en-CA" sz="2800" dirty="0">
                <a:solidFill>
                  <a:srgbClr val="0070C0"/>
                </a:solidFill>
              </a:rPr>
              <a:t> the first noise of the day</a:t>
            </a:r>
            <a:r>
              <a:rPr lang="en-CA" sz="2800" dirty="0"/>
              <a:t>.</a:t>
            </a:r>
            <a:endParaRPr lang="en-US" sz="2800" dirty="0"/>
          </a:p>
        </p:txBody>
      </p:sp>
      <p:sp>
        <p:nvSpPr>
          <p:cNvPr id="13" name="TextBox 12">
            <a:extLst>
              <a:ext uri="{FF2B5EF4-FFF2-40B4-BE49-F238E27FC236}">
                <a16:creationId xmlns:a16="http://schemas.microsoft.com/office/drawing/2014/main" id="{E729D621-104D-F4C2-A535-C0288140C7D1}"/>
              </a:ext>
            </a:extLst>
          </p:cNvPr>
          <p:cNvSpPr txBox="1"/>
          <p:nvPr/>
        </p:nvSpPr>
        <p:spPr>
          <a:xfrm>
            <a:off x="2466975" y="6162734"/>
            <a:ext cx="3591432" cy="461665"/>
          </a:xfrm>
          <a:prstGeom prst="rect">
            <a:avLst/>
          </a:prstGeom>
          <a:noFill/>
        </p:spPr>
        <p:txBody>
          <a:bodyPr wrap="none" rtlCol="0">
            <a:spAutoFit/>
          </a:bodyPr>
          <a:lstStyle/>
          <a:p>
            <a:r>
              <a:rPr lang="en-US" altLang="zh-CN" sz="2400" dirty="0">
                <a:solidFill>
                  <a:srgbClr val="00B050"/>
                </a:solidFill>
              </a:rPr>
              <a:t>Context</a:t>
            </a:r>
            <a:r>
              <a:rPr lang="zh-CN" altLang="en-US" sz="2400" dirty="0">
                <a:solidFill>
                  <a:srgbClr val="00B050"/>
                </a:solidFill>
              </a:rPr>
              <a:t> </a:t>
            </a:r>
            <a:r>
              <a:rPr lang="en-US" altLang="zh-CN" sz="2400" dirty="0">
                <a:solidFill>
                  <a:srgbClr val="00B050"/>
                </a:solidFill>
              </a:rPr>
              <a:t>word</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target</a:t>
            </a:r>
            <a:r>
              <a:rPr lang="zh-CN" altLang="en-US" sz="2400" dirty="0">
                <a:solidFill>
                  <a:srgbClr val="FF0000"/>
                </a:solidFill>
              </a:rPr>
              <a:t> </a:t>
            </a:r>
            <a:r>
              <a:rPr lang="en-US" altLang="zh-CN" sz="2400" dirty="0">
                <a:solidFill>
                  <a:srgbClr val="FF0000"/>
                </a:solidFill>
              </a:rPr>
              <a:t>words</a:t>
            </a:r>
            <a:endParaRPr lang="en-US" sz="2400" dirty="0">
              <a:solidFill>
                <a:srgbClr val="FF0000"/>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B8B00413-4423-D57A-80A5-4B8335F14E5C}"/>
                  </a:ext>
                </a:extLst>
              </p:cNvPr>
              <p:cNvSpPr txBox="1"/>
              <p:nvPr/>
            </p:nvSpPr>
            <p:spPr>
              <a:xfrm>
                <a:off x="5638801" y="5105090"/>
                <a:ext cx="3397660" cy="110055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ℒ</m:t>
                      </m:r>
                      <m:d>
                        <m:dPr>
                          <m:ctrlPr>
                            <a:rPr lang="en-CA" sz="2400" b="0" i="1" smtClean="0">
                              <a:latin typeface="Cambria Math" panose="02040503050406030204" pitchFamily="18" charset="0"/>
                              <a:ea typeface="Cambria Math" panose="02040503050406030204" pitchFamily="18" charset="0"/>
                            </a:rPr>
                          </m:ctrlPr>
                        </m:dPr>
                        <m:e>
                          <m:acc>
                            <m:accPr>
                              <m:chr m:val="̂"/>
                              <m:ctrlPr>
                                <a:rPr lang="en-CA" sz="2400" b="0" i="1" smtClean="0">
                                  <a:latin typeface="Cambria Math" panose="02040503050406030204" pitchFamily="18" charset="0"/>
                                  <a:ea typeface="Cambria Math" panose="02040503050406030204" pitchFamily="18" charset="0"/>
                                </a:rPr>
                              </m:ctrlPr>
                            </m:accPr>
                            <m:e>
                              <m:r>
                                <a:rPr lang="en-CA" sz="2400" b="0" i="1" smtClean="0">
                                  <a:latin typeface="Cambria Math" panose="02040503050406030204" pitchFamily="18" charset="0"/>
                                  <a:ea typeface="Cambria Math" panose="02040503050406030204" pitchFamily="18" charset="0"/>
                                </a:rPr>
                                <m:t>𝑦</m:t>
                              </m:r>
                            </m:e>
                          </m:acc>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𝑦</m:t>
                          </m:r>
                        </m:e>
                      </m:d>
                      <m:r>
                        <a:rPr lang="en-CA" sz="2400" b="0" i="1" smtClean="0">
                          <a:latin typeface="Cambria Math" panose="02040503050406030204" pitchFamily="18" charset="0"/>
                          <a:ea typeface="Cambria Math" panose="02040503050406030204" pitchFamily="18" charset="0"/>
                        </a:rPr>
                        <m:t>=−</m:t>
                      </m:r>
                      <m:nary>
                        <m:naryPr>
                          <m:chr m:val="∑"/>
                          <m:ctrlPr>
                            <a:rPr lang="en-CA" sz="2400" b="0" i="1" smtClean="0">
                              <a:latin typeface="Cambria Math" panose="02040503050406030204" pitchFamily="18" charset="0"/>
                              <a:ea typeface="Cambria Math" panose="02040503050406030204" pitchFamily="18" charset="0"/>
                            </a:rPr>
                          </m:ctrlPr>
                        </m:naryPr>
                        <m:sub>
                          <m:r>
                            <m:rPr>
                              <m:brk m:alnAt="23"/>
                            </m:rPr>
                            <a:rPr lang="en-CA" sz="2400" b="0" i="1" smtClean="0">
                              <a:latin typeface="Cambria Math" panose="02040503050406030204" pitchFamily="18" charset="0"/>
                              <a:ea typeface="Cambria Math" panose="02040503050406030204" pitchFamily="18" charset="0"/>
                            </a:rPr>
                            <m:t>𝑖</m:t>
                          </m:r>
                          <m:r>
                            <a:rPr lang="en-CA" sz="2400" b="0" i="1" smtClean="0">
                              <a:latin typeface="Cambria Math" panose="02040503050406030204" pitchFamily="18" charset="0"/>
                              <a:ea typeface="Cambria Math" panose="02040503050406030204" pitchFamily="18" charset="0"/>
                            </a:rPr>
                            <m:t>=1</m:t>
                          </m:r>
                        </m:sub>
                        <m:sup>
                          <m:r>
                            <a:rPr lang="en-CA" sz="2400" b="0" i="1" smtClean="0">
                              <a:latin typeface="Cambria Math" panose="02040503050406030204" pitchFamily="18" charset="0"/>
                              <a:ea typeface="Cambria Math" panose="02040503050406030204" pitchFamily="18" charset="0"/>
                            </a:rPr>
                            <m:t>𝑣</m:t>
                          </m:r>
                        </m:sup>
                        <m:e>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𝑦</m:t>
                              </m:r>
                            </m:e>
                            <m:sub>
                              <m:r>
                                <a:rPr lang="en-CA" sz="2400" b="0" i="1" smtClean="0">
                                  <a:latin typeface="Cambria Math" panose="02040503050406030204" pitchFamily="18" charset="0"/>
                                  <a:ea typeface="Cambria Math" panose="02040503050406030204" pitchFamily="18" charset="0"/>
                                </a:rPr>
                                <m:t>𝑖</m:t>
                              </m:r>
                            </m:sub>
                          </m:sSub>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𝑙𝑜𝑔</m:t>
                          </m:r>
                          <m:acc>
                            <m:accPr>
                              <m:chr m:val="̂"/>
                              <m:ctrlPr>
                                <a:rPr lang="en-CA" sz="2400" b="0" i="1" smtClean="0">
                                  <a:latin typeface="Cambria Math" panose="02040503050406030204" pitchFamily="18" charset="0"/>
                                  <a:ea typeface="Cambria Math" panose="02040503050406030204" pitchFamily="18" charset="0"/>
                                </a:rPr>
                              </m:ctrlPr>
                            </m:accPr>
                            <m:e>
                              <m:sSub>
                                <m:sSubPr>
                                  <m:ctrlPr>
                                    <a:rPr lang="en-CA" sz="2400" b="0" i="1" smtClean="0">
                                      <a:latin typeface="Cambria Math" panose="02040503050406030204" pitchFamily="18" charset="0"/>
                                      <a:ea typeface="Cambria Math" panose="02040503050406030204" pitchFamily="18" charset="0"/>
                                    </a:rPr>
                                  </m:ctrlPr>
                                </m:sSubPr>
                                <m:e>
                                  <m:r>
                                    <a:rPr lang="en-CA" sz="2400" b="0" i="1" smtClean="0">
                                      <a:latin typeface="Cambria Math" panose="02040503050406030204" pitchFamily="18" charset="0"/>
                                      <a:ea typeface="Cambria Math" panose="02040503050406030204" pitchFamily="18" charset="0"/>
                                    </a:rPr>
                                    <m:t>𝑦</m:t>
                                  </m:r>
                                </m:e>
                                <m:sub>
                                  <m:r>
                                    <a:rPr lang="en-CA" sz="2400" b="0" i="1" smtClean="0">
                                      <a:latin typeface="Cambria Math" panose="02040503050406030204" pitchFamily="18" charset="0"/>
                                      <a:ea typeface="Cambria Math" panose="02040503050406030204" pitchFamily="18" charset="0"/>
                                    </a:rPr>
                                    <m:t>𝑖</m:t>
                                  </m:r>
                                </m:sub>
                              </m:sSub>
                            </m:e>
                          </m:acc>
                        </m:e>
                      </m:nary>
                    </m:oMath>
                  </m:oMathPara>
                </a14:m>
                <a:endParaRPr lang="en-US" sz="2400" dirty="0"/>
              </a:p>
            </p:txBody>
          </p:sp>
        </mc:Choice>
        <mc:Fallback xmlns="">
          <p:sp>
            <p:nvSpPr>
              <p:cNvPr id="14" name="TextBox 13">
                <a:extLst>
                  <a:ext uri="{FF2B5EF4-FFF2-40B4-BE49-F238E27FC236}">
                    <a16:creationId xmlns:a16="http://schemas.microsoft.com/office/drawing/2014/main" id="{B8B00413-4423-D57A-80A5-4B8335F14E5C}"/>
                  </a:ext>
                </a:extLst>
              </p:cNvPr>
              <p:cNvSpPr txBox="1">
                <a:spLocks noRot="1" noChangeAspect="1" noMove="1" noResize="1" noEditPoints="1" noAdjustHandles="1" noChangeArrowheads="1" noChangeShapeType="1" noTextEdit="1"/>
              </p:cNvSpPr>
              <p:nvPr/>
            </p:nvSpPr>
            <p:spPr>
              <a:xfrm>
                <a:off x="5638801" y="5105090"/>
                <a:ext cx="3397660" cy="1100558"/>
              </a:xfrm>
              <a:prstGeom prst="rect">
                <a:avLst/>
              </a:prstGeom>
              <a:blipFill>
                <a:blip r:embed="rId4"/>
                <a:stretch>
                  <a:fillRect t="-105682" b="-161364"/>
                </a:stretch>
              </a:blipFill>
            </p:spPr>
            <p:txBody>
              <a:bodyPr/>
              <a:lstStyle/>
              <a:p>
                <a:r>
                  <a:rPr lang="en-US">
                    <a:noFill/>
                  </a:rPr>
                  <a:t> </a:t>
                </a:r>
              </a:p>
            </p:txBody>
          </p:sp>
        </mc:Fallback>
      </mc:AlternateContent>
      <p:sp>
        <p:nvSpPr>
          <p:cNvPr id="15" name="Frame 14">
            <a:extLst>
              <a:ext uri="{FF2B5EF4-FFF2-40B4-BE49-F238E27FC236}">
                <a16:creationId xmlns:a16="http://schemas.microsoft.com/office/drawing/2014/main" id="{3EF96EC7-5BC9-704B-6B86-2D86A63D25FC}"/>
              </a:ext>
            </a:extLst>
          </p:cNvPr>
          <p:cNvSpPr/>
          <p:nvPr/>
        </p:nvSpPr>
        <p:spPr>
          <a:xfrm>
            <a:off x="495300" y="3708400"/>
            <a:ext cx="4851401" cy="1003300"/>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FCD098D9-17E2-A582-D636-20A4A8B8696A}"/>
              </a:ext>
            </a:extLst>
          </p:cNvPr>
          <p:cNvSpPr txBox="1"/>
          <p:nvPr/>
        </p:nvSpPr>
        <p:spPr>
          <a:xfrm>
            <a:off x="584201" y="2851313"/>
            <a:ext cx="5126340" cy="523220"/>
          </a:xfrm>
          <a:prstGeom prst="rect">
            <a:avLst/>
          </a:prstGeom>
          <a:noFill/>
        </p:spPr>
        <p:txBody>
          <a:bodyPr wrap="none" rtlCol="0">
            <a:spAutoFit/>
          </a:bodyPr>
          <a:lstStyle/>
          <a:p>
            <a:r>
              <a:rPr lang="en-US" sz="2800" dirty="0"/>
              <a:t>NASA launched</a:t>
            </a:r>
            <a:r>
              <a:rPr lang="en-US" sz="2800" u="sng" dirty="0"/>
              <a:t>              </a:t>
            </a:r>
            <a:r>
              <a:rPr lang="en-US" sz="2800" dirty="0"/>
              <a:t>last month</a:t>
            </a:r>
          </a:p>
        </p:txBody>
      </p:sp>
    </p:spTree>
    <p:extLst>
      <p:ext uri="{BB962C8B-B14F-4D97-AF65-F5344CB8AC3E}">
        <p14:creationId xmlns:p14="http://schemas.microsoft.com/office/powerpoint/2010/main" val="1318975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Word2vec uses a softmax layer. Source: Parellada 2017.">
            <a:extLst>
              <a:ext uri="{FF2B5EF4-FFF2-40B4-BE49-F238E27FC236}">
                <a16:creationId xmlns:a16="http://schemas.microsoft.com/office/drawing/2014/main" id="{42C66070-196A-81C5-07EB-38190DAB2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017" y="231775"/>
            <a:ext cx="11857966" cy="6394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8CE14C9-A667-26D2-8C6D-AB54F21FE96F}"/>
              </a:ext>
            </a:extLst>
          </p:cNvPr>
          <p:cNvSpPr txBox="1"/>
          <p:nvPr/>
        </p:nvSpPr>
        <p:spPr>
          <a:xfrm>
            <a:off x="6540500" y="6441559"/>
            <a:ext cx="2363660" cy="369332"/>
          </a:xfrm>
          <a:prstGeom prst="rect">
            <a:avLst/>
          </a:prstGeom>
          <a:noFill/>
        </p:spPr>
        <p:txBody>
          <a:bodyPr wrap="none" rtlCol="0">
            <a:spAutoFit/>
          </a:bodyPr>
          <a:lstStyle/>
          <a:p>
            <a:r>
              <a:rPr lang="en-US" dirty="0" err="1"/>
              <a:t>Parellada</a:t>
            </a:r>
            <a:r>
              <a:rPr lang="en-US" dirty="0"/>
              <a:t>, Antoni. 2017</a:t>
            </a:r>
          </a:p>
        </p:txBody>
      </p:sp>
      <p:sp>
        <p:nvSpPr>
          <p:cNvPr id="8" name="TextBox 7">
            <a:extLst>
              <a:ext uri="{FF2B5EF4-FFF2-40B4-BE49-F238E27FC236}">
                <a16:creationId xmlns:a16="http://schemas.microsoft.com/office/drawing/2014/main" id="{B285DD68-3B88-330A-76DE-CC18BB0D5045}"/>
              </a:ext>
            </a:extLst>
          </p:cNvPr>
          <p:cNvSpPr txBox="1"/>
          <p:nvPr/>
        </p:nvSpPr>
        <p:spPr>
          <a:xfrm>
            <a:off x="351748" y="1841500"/>
            <a:ext cx="3182410" cy="461665"/>
          </a:xfrm>
          <a:prstGeom prst="rect">
            <a:avLst/>
          </a:prstGeom>
          <a:noFill/>
        </p:spPr>
        <p:txBody>
          <a:bodyPr wrap="none" rtlCol="0">
            <a:spAutoFit/>
          </a:bodyPr>
          <a:lstStyle/>
          <a:p>
            <a:r>
              <a:rPr lang="en-CA" sz="2400" dirty="0"/>
              <a:t>A</a:t>
            </a:r>
            <a:r>
              <a:rPr lang="zh-CN" altLang="en-US" sz="2400" dirty="0"/>
              <a:t> </a:t>
            </a:r>
            <a:r>
              <a:rPr lang="en-CA" sz="2400" dirty="0"/>
              <a:t>vocabulary of K words</a:t>
            </a:r>
            <a:endParaRPr lang="en-US" sz="2400"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B08E6A5-47F2-6779-D98A-791B665EE249}"/>
                  </a:ext>
                </a:extLst>
              </p:cNvPr>
              <p:cNvSpPr txBox="1"/>
              <p:nvPr/>
            </p:nvSpPr>
            <p:spPr>
              <a:xfrm>
                <a:off x="5638800" y="2997200"/>
                <a:ext cx="20069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9" name="TextBox 8">
                <a:extLst>
                  <a:ext uri="{FF2B5EF4-FFF2-40B4-BE49-F238E27FC236}">
                    <a16:creationId xmlns:a16="http://schemas.microsoft.com/office/drawing/2014/main" id="{DB08E6A5-47F2-6779-D98A-791B665EE249}"/>
                  </a:ext>
                </a:extLst>
              </p:cNvPr>
              <p:cNvSpPr txBox="1">
                <a:spLocks noRot="1" noChangeAspect="1" noMove="1" noResize="1" noEditPoints="1" noAdjustHandles="1" noChangeArrowheads="1" noChangeShapeType="1" noTextEdit="1"/>
              </p:cNvSpPr>
              <p:nvPr/>
            </p:nvSpPr>
            <p:spPr>
              <a:xfrm>
                <a:off x="5638800" y="2997200"/>
                <a:ext cx="2006960" cy="276999"/>
              </a:xfrm>
              <a:prstGeom prst="rect">
                <a:avLst/>
              </a:prstGeom>
              <a:blipFill>
                <a:blip r:embed="rId4"/>
                <a:stretch>
                  <a:fillRect l="-3797" t="-9091" r="-2532" b="-40909"/>
                </a:stretch>
              </a:blipFill>
            </p:spPr>
            <p:txBody>
              <a:bodyPr/>
              <a:lstStyle/>
              <a:p>
                <a:r>
                  <a:rPr lang="en-US">
                    <a:noFill/>
                  </a:rPr>
                  <a:t> </a:t>
                </a:r>
              </a:p>
            </p:txBody>
          </p:sp>
        </mc:Fallback>
      </mc:AlternateContent>
      <p:pic>
        <p:nvPicPr>
          <p:cNvPr id="11" name="Picture 10" descr="A picture containing text&#10;&#10;Description automatically generated">
            <a:extLst>
              <a:ext uri="{FF2B5EF4-FFF2-40B4-BE49-F238E27FC236}">
                <a16:creationId xmlns:a16="http://schemas.microsoft.com/office/drawing/2014/main" id="{E1E5E00B-0AA9-EA34-4F01-957179E841D4}"/>
              </a:ext>
            </a:extLst>
          </p:cNvPr>
          <p:cNvPicPr>
            <a:picLocks noChangeAspect="1"/>
          </p:cNvPicPr>
          <p:nvPr/>
        </p:nvPicPr>
        <p:blipFill>
          <a:blip r:embed="rId5"/>
          <a:stretch>
            <a:fillRect/>
          </a:stretch>
        </p:blipFill>
        <p:spPr>
          <a:xfrm>
            <a:off x="565727" y="4836649"/>
            <a:ext cx="5156200" cy="1651000"/>
          </a:xfrm>
          <a:prstGeom prst="rect">
            <a:avLst/>
          </a:prstGeom>
        </p:spPr>
      </p:pic>
    </p:spTree>
    <p:extLst>
      <p:ext uri="{BB962C8B-B14F-4D97-AF65-F5344CB8AC3E}">
        <p14:creationId xmlns:p14="http://schemas.microsoft.com/office/powerpoint/2010/main" val="20518586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1FE7D-4CFE-4DAB-B138-424DEAEF1A75}"/>
              </a:ext>
            </a:extLst>
          </p:cNvPr>
          <p:cNvSpPr>
            <a:spLocks noGrp="1"/>
          </p:cNvSpPr>
          <p:nvPr>
            <p:ph type="title"/>
          </p:nvPr>
        </p:nvSpPr>
        <p:spPr>
          <a:xfrm>
            <a:off x="838200" y="365125"/>
            <a:ext cx="10515600" cy="841105"/>
          </a:xfrm>
        </p:spPr>
        <p:txBody>
          <a:bodyPr/>
          <a:lstStyle/>
          <a:p>
            <a:r>
              <a:rPr lang="en-CA" b="1" dirty="0"/>
              <a:t>Problems With </a:t>
            </a:r>
            <a:r>
              <a:rPr lang="en-CA" b="1" dirty="0" err="1"/>
              <a:t>CBoW</a:t>
            </a:r>
            <a:r>
              <a:rPr lang="en-CA" b="1" dirty="0"/>
              <a:t>/Skip-gram</a:t>
            </a:r>
          </a:p>
        </p:txBody>
      </p:sp>
      <p:sp>
        <p:nvSpPr>
          <p:cNvPr id="3" name="Content Placeholder 2">
            <a:extLst>
              <a:ext uri="{FF2B5EF4-FFF2-40B4-BE49-F238E27FC236}">
                <a16:creationId xmlns:a16="http://schemas.microsoft.com/office/drawing/2014/main" id="{A7D3CBDE-36EF-A4EE-BA56-DE8ED6A809DD}"/>
              </a:ext>
            </a:extLst>
          </p:cNvPr>
          <p:cNvSpPr>
            <a:spLocks noGrp="1"/>
          </p:cNvSpPr>
          <p:nvPr>
            <p:ph idx="1"/>
          </p:nvPr>
        </p:nvSpPr>
        <p:spPr>
          <a:xfrm>
            <a:off x="838200" y="1206230"/>
            <a:ext cx="10515600" cy="4970733"/>
          </a:xfrm>
        </p:spPr>
        <p:txBody>
          <a:bodyPr>
            <a:normAutofit/>
          </a:bodyPr>
          <a:lstStyle/>
          <a:p>
            <a:r>
              <a:rPr lang="en-CA" b="1" dirty="0"/>
              <a:t>The weights corresponding to the target word might get a significant update</a:t>
            </a:r>
            <a:r>
              <a:rPr lang="en-CA" dirty="0"/>
              <a:t>. </a:t>
            </a:r>
          </a:p>
          <a:p>
            <a:r>
              <a:rPr lang="en-CA" dirty="0"/>
              <a:t>The weight corresponding to non-target words would receive a marginal or no change.</a:t>
            </a:r>
          </a:p>
          <a:p>
            <a:r>
              <a:rPr lang="en-CA" b="1" dirty="0"/>
              <a:t>The calculation of the final probabilities using the </a:t>
            </a:r>
            <a:r>
              <a:rPr lang="en-CA" b="1" dirty="0" err="1"/>
              <a:t>softmax</a:t>
            </a:r>
            <a:r>
              <a:rPr lang="en-CA" b="1" dirty="0"/>
              <a:t> is an expensive operation</a:t>
            </a:r>
            <a:r>
              <a:rPr lang="en-CA" dirty="0"/>
              <a:t> as it involves a summation of scores over all the words in our vocabulary for normalizing.</a:t>
            </a:r>
          </a:p>
          <a:p>
            <a:r>
              <a:rPr lang="en-CA" dirty="0"/>
              <a:t>we should reduce the number of weights updated for each training sample.</a:t>
            </a:r>
            <a:br>
              <a:rPr lang="en-CA" dirty="0"/>
            </a:br>
            <a:endParaRPr lang="en-US" dirty="0"/>
          </a:p>
        </p:txBody>
      </p:sp>
    </p:spTree>
    <p:extLst>
      <p:ext uri="{BB962C8B-B14F-4D97-AF65-F5344CB8AC3E}">
        <p14:creationId xmlns:p14="http://schemas.microsoft.com/office/powerpoint/2010/main" val="25173694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AB7DF-B920-9399-5653-CF9D43BEB1BA}"/>
              </a:ext>
            </a:extLst>
          </p:cNvPr>
          <p:cNvSpPr>
            <a:spLocks noGrp="1"/>
          </p:cNvSpPr>
          <p:nvPr>
            <p:ph type="title"/>
          </p:nvPr>
        </p:nvSpPr>
        <p:spPr>
          <a:xfrm>
            <a:off x="838200" y="365125"/>
            <a:ext cx="10515600" cy="666007"/>
          </a:xfrm>
        </p:spPr>
        <p:txBody>
          <a:bodyPr>
            <a:normAutofit fontScale="90000"/>
          </a:bodyPr>
          <a:lstStyle/>
          <a:p>
            <a:pPr algn="ctr"/>
            <a:r>
              <a:rPr lang="en-CA" b="1" dirty="0"/>
              <a:t>Hierarchical </a:t>
            </a:r>
            <a:r>
              <a:rPr lang="en-CA" b="1" dirty="0" err="1"/>
              <a:t>softmax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86683B-DF7C-ABD2-3FCC-A1690AB72F39}"/>
                  </a:ext>
                </a:extLst>
              </p:cNvPr>
              <p:cNvSpPr>
                <a:spLocks noGrp="1"/>
              </p:cNvSpPr>
              <p:nvPr>
                <p:ph idx="1"/>
              </p:nvPr>
            </p:nvSpPr>
            <p:spPr>
              <a:xfrm>
                <a:off x="838200" y="1264596"/>
                <a:ext cx="10515600" cy="4912367"/>
              </a:xfrm>
            </p:spPr>
            <p:txBody>
              <a:bodyPr/>
              <a:lstStyle/>
              <a:p>
                <a:r>
                  <a:rPr lang="en-CA" b="0" dirty="0"/>
                  <a:t>Computational complexity: </a:t>
                </a:r>
                <a14:m>
                  <m:oMath xmlns:m="http://schemas.openxmlformats.org/officeDocument/2006/math">
                    <m:r>
                      <a:rPr lang="en-CA" b="0" i="1" smtClean="0">
                        <a:latin typeface="Cambria Math" panose="02040503050406030204" pitchFamily="18" charset="0"/>
                      </a:rPr>
                      <m:t>𝑂</m:t>
                    </m:r>
                    <m:d>
                      <m:dPr>
                        <m:ctrlPr>
                          <a:rPr lang="en-CA" b="0" i="1" smtClean="0">
                            <a:latin typeface="Cambria Math" panose="02040503050406030204" pitchFamily="18" charset="0"/>
                          </a:rPr>
                        </m:ctrlPr>
                      </m:dPr>
                      <m:e>
                        <m:r>
                          <a:rPr lang="en-CA" b="0" i="1" smtClean="0">
                            <a:latin typeface="Cambria Math" panose="02040503050406030204" pitchFamily="18" charset="0"/>
                          </a:rPr>
                          <m:t>𝑣</m:t>
                        </m:r>
                      </m:e>
                    </m:d>
                    <m:r>
                      <a:rPr lang="en-CA" b="0" i="1" smtClean="0">
                        <a:latin typeface="Cambria Math" panose="02040503050406030204" pitchFamily="18" charset="0"/>
                      </a:rPr>
                      <m:t>→</m:t>
                    </m:r>
                    <m:r>
                      <a:rPr lang="en-CA" b="0" i="1" smtClean="0">
                        <a:latin typeface="Cambria Math" panose="02040503050406030204" pitchFamily="18" charset="0"/>
                      </a:rPr>
                      <m:t>𝑂</m:t>
                    </m:r>
                    <m:r>
                      <a:rPr lang="en-CA" b="0" i="1" smtClean="0">
                        <a:latin typeface="Cambria Math" panose="02040503050406030204" pitchFamily="18" charset="0"/>
                      </a:rPr>
                      <m:t>(</m:t>
                    </m:r>
                    <m:sSub>
                      <m:sSubPr>
                        <m:ctrlPr>
                          <a:rPr lang="en-CA" b="0" i="1" smtClean="0">
                            <a:latin typeface="Cambria Math" panose="02040503050406030204" pitchFamily="18" charset="0"/>
                          </a:rPr>
                        </m:ctrlPr>
                      </m:sSubPr>
                      <m:e>
                        <m:r>
                          <m:rPr>
                            <m:sty m:val="p"/>
                          </m:rPr>
                          <a:rPr lang="en-CA" b="0" i="0" smtClean="0">
                            <a:latin typeface="Cambria Math" panose="02040503050406030204" pitchFamily="18" charset="0"/>
                          </a:rPr>
                          <m:t>log</m:t>
                        </m:r>
                      </m:e>
                      <m:sub>
                        <m:r>
                          <a:rPr lang="en-CA" b="0" i="1" smtClean="0">
                            <a:latin typeface="Cambria Math" panose="02040503050406030204" pitchFamily="18" charset="0"/>
                          </a:rPr>
                          <m:t>2</m:t>
                        </m:r>
                      </m:sub>
                    </m:sSub>
                    <m:r>
                      <a:rPr lang="en-CA" b="0" i="1" smtClean="0">
                        <a:latin typeface="Cambria Math" panose="02040503050406030204" pitchFamily="18" charset="0"/>
                      </a:rPr>
                      <m:t>𝑣</m:t>
                    </m:r>
                    <m:r>
                      <a:rPr lang="en-CA" b="0" i="1" smtClean="0">
                        <a:latin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1486683B-DF7C-ABD2-3FCC-A1690AB72F39}"/>
                  </a:ext>
                </a:extLst>
              </p:cNvPr>
              <p:cNvSpPr>
                <a:spLocks noGrp="1" noRot="1" noChangeAspect="1" noMove="1" noResize="1" noEditPoints="1" noAdjustHandles="1" noChangeArrowheads="1" noChangeShapeType="1" noTextEdit="1"/>
              </p:cNvSpPr>
              <p:nvPr>
                <p:ph idx="1"/>
              </p:nvPr>
            </p:nvSpPr>
            <p:spPr>
              <a:xfrm>
                <a:off x="838200" y="1264596"/>
                <a:ext cx="10515600" cy="4912367"/>
              </a:xfrm>
              <a:blipFill>
                <a:blip r:embed="rId3"/>
                <a:stretch>
                  <a:fillRect l="-1086" t="-2062"/>
                </a:stretch>
              </a:blipFill>
            </p:spPr>
            <p:txBody>
              <a:bodyPr/>
              <a:lstStyle/>
              <a:p>
                <a:r>
                  <a:rPr lang="en-US">
                    <a:noFill/>
                  </a:rPr>
                  <a:t> </a:t>
                </a:r>
              </a:p>
            </p:txBody>
          </p:sp>
        </mc:Fallback>
      </mc:AlternateContent>
      <p:pic>
        <p:nvPicPr>
          <p:cNvPr id="5" name="Picture 4" descr="Diagram&#10;&#10;Description automatically generated">
            <a:extLst>
              <a:ext uri="{FF2B5EF4-FFF2-40B4-BE49-F238E27FC236}">
                <a16:creationId xmlns:a16="http://schemas.microsoft.com/office/drawing/2014/main" id="{E9EBFE86-F8A7-B8F7-0AF8-5921F3A1BD85}"/>
              </a:ext>
            </a:extLst>
          </p:cNvPr>
          <p:cNvPicPr>
            <a:picLocks noChangeAspect="1"/>
          </p:cNvPicPr>
          <p:nvPr/>
        </p:nvPicPr>
        <p:blipFill>
          <a:blip r:embed="rId4"/>
          <a:stretch>
            <a:fillRect/>
          </a:stretch>
        </p:blipFill>
        <p:spPr>
          <a:xfrm>
            <a:off x="1653703" y="1614459"/>
            <a:ext cx="9408268" cy="5243541"/>
          </a:xfrm>
          <a:prstGeom prst="rect">
            <a:avLst/>
          </a:prstGeom>
        </p:spPr>
      </p:pic>
    </p:spTree>
    <p:extLst>
      <p:ext uri="{BB962C8B-B14F-4D97-AF65-F5344CB8AC3E}">
        <p14:creationId xmlns:p14="http://schemas.microsoft.com/office/powerpoint/2010/main" val="2199192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0C085-0B18-4E53-933E-FE9D52FD3346}"/>
              </a:ext>
            </a:extLst>
          </p:cNvPr>
          <p:cNvSpPr>
            <a:spLocks noGrp="1"/>
          </p:cNvSpPr>
          <p:nvPr>
            <p:ph type="title"/>
          </p:nvPr>
        </p:nvSpPr>
        <p:spPr>
          <a:xfrm>
            <a:off x="838200" y="365125"/>
            <a:ext cx="10515600" cy="765175"/>
          </a:xfrm>
        </p:spPr>
        <p:txBody>
          <a:bodyPr/>
          <a:lstStyle/>
          <a:p>
            <a:pPr algn="ctr"/>
            <a:r>
              <a:rPr lang="en-CA" b="1" dirty="0"/>
              <a:t>Negative Sampling</a:t>
            </a:r>
            <a:endParaRPr lang="en-US" dirty="0"/>
          </a:p>
        </p:txBody>
      </p:sp>
      <p:sp>
        <p:nvSpPr>
          <p:cNvPr id="3" name="Content Placeholder 2">
            <a:extLst>
              <a:ext uri="{FF2B5EF4-FFF2-40B4-BE49-F238E27FC236}">
                <a16:creationId xmlns:a16="http://schemas.microsoft.com/office/drawing/2014/main" id="{D86D6235-DA11-A271-4CC2-1AE087304179}"/>
              </a:ext>
            </a:extLst>
          </p:cNvPr>
          <p:cNvSpPr>
            <a:spLocks noGrp="1"/>
          </p:cNvSpPr>
          <p:nvPr>
            <p:ph idx="1"/>
          </p:nvPr>
        </p:nvSpPr>
        <p:spPr>
          <a:xfrm>
            <a:off x="457200" y="1122837"/>
            <a:ext cx="10515600" cy="1971675"/>
          </a:xfrm>
        </p:spPr>
        <p:txBody>
          <a:bodyPr/>
          <a:lstStyle/>
          <a:p>
            <a:r>
              <a:rPr lang="en-CA" dirty="0"/>
              <a:t>Turn the problem of giant </a:t>
            </a:r>
            <a:r>
              <a:rPr lang="en-CA" dirty="0" err="1"/>
              <a:t>softmax</a:t>
            </a:r>
            <a:r>
              <a:rPr lang="en-CA" dirty="0"/>
              <a:t> (classifying among 10k classes into binary classification problem.</a:t>
            </a:r>
          </a:p>
          <a:p>
            <a:r>
              <a:rPr lang="en-CA" dirty="0"/>
              <a:t>Change the problem of P(</a:t>
            </a:r>
            <a:r>
              <a:rPr lang="en-CA" i="1" dirty="0" err="1"/>
              <a:t>juice</a:t>
            </a:r>
            <a:r>
              <a:rPr lang="en-CA" dirty="0" err="1"/>
              <a:t>|</a:t>
            </a:r>
            <a:r>
              <a:rPr lang="en-CA" i="1" dirty="0" err="1"/>
              <a:t>orange</a:t>
            </a:r>
            <a:r>
              <a:rPr lang="en-CA" dirty="0"/>
              <a:t>) to P(1|&lt;</a:t>
            </a:r>
            <a:r>
              <a:rPr lang="en-CA" i="1" dirty="0"/>
              <a:t>orange</a:t>
            </a:r>
            <a:r>
              <a:rPr lang="en-CA" dirty="0"/>
              <a:t>, </a:t>
            </a:r>
            <a:r>
              <a:rPr lang="en-CA" i="1" dirty="0"/>
              <a:t>juice</a:t>
            </a:r>
            <a:r>
              <a:rPr lang="en-CA" dirty="0"/>
              <a:t>&gt;)</a:t>
            </a:r>
          </a:p>
          <a:p>
            <a:r>
              <a:rPr lang="en-CA" dirty="0"/>
              <a:t>“This </a:t>
            </a:r>
            <a:r>
              <a:rPr lang="en-CA" dirty="0">
                <a:solidFill>
                  <a:srgbClr val="FF0000"/>
                </a:solidFill>
              </a:rPr>
              <a:t>batch</a:t>
            </a:r>
            <a:r>
              <a:rPr lang="en-CA" dirty="0"/>
              <a:t> of </a:t>
            </a:r>
            <a:r>
              <a:rPr lang="en-CA" dirty="0">
                <a:solidFill>
                  <a:srgbClr val="00B050"/>
                </a:solidFill>
              </a:rPr>
              <a:t>orange</a:t>
            </a:r>
            <a:r>
              <a:rPr lang="en-CA" dirty="0"/>
              <a:t> </a:t>
            </a:r>
            <a:r>
              <a:rPr lang="en-CA" dirty="0">
                <a:solidFill>
                  <a:srgbClr val="FF0000"/>
                </a:solidFill>
              </a:rPr>
              <a:t>juice</a:t>
            </a:r>
            <a:r>
              <a:rPr lang="en-CA" dirty="0"/>
              <a:t> is </a:t>
            </a:r>
            <a:r>
              <a:rPr lang="en-CA" dirty="0">
                <a:solidFill>
                  <a:srgbClr val="FF0000"/>
                </a:solidFill>
              </a:rPr>
              <a:t>produced</a:t>
            </a:r>
            <a:r>
              <a:rPr lang="en-CA" dirty="0"/>
              <a:t> from Florida.”</a:t>
            </a:r>
          </a:p>
        </p:txBody>
      </p:sp>
      <p:sp>
        <p:nvSpPr>
          <p:cNvPr id="4" name="TextBox 3">
            <a:extLst>
              <a:ext uri="{FF2B5EF4-FFF2-40B4-BE49-F238E27FC236}">
                <a16:creationId xmlns:a16="http://schemas.microsoft.com/office/drawing/2014/main" id="{13286A68-A12C-2A93-38D8-C038B164965E}"/>
              </a:ext>
            </a:extLst>
          </p:cNvPr>
          <p:cNvSpPr txBox="1"/>
          <p:nvPr/>
        </p:nvSpPr>
        <p:spPr>
          <a:xfrm>
            <a:off x="5646959" y="5600695"/>
            <a:ext cx="3591432" cy="461665"/>
          </a:xfrm>
          <a:prstGeom prst="rect">
            <a:avLst/>
          </a:prstGeom>
          <a:noFill/>
        </p:spPr>
        <p:txBody>
          <a:bodyPr wrap="none" rtlCol="0">
            <a:spAutoFit/>
          </a:bodyPr>
          <a:lstStyle/>
          <a:p>
            <a:r>
              <a:rPr lang="en-US" altLang="zh-CN" sz="2400" dirty="0">
                <a:solidFill>
                  <a:srgbClr val="00B050"/>
                </a:solidFill>
              </a:rPr>
              <a:t>Context</a:t>
            </a:r>
            <a:r>
              <a:rPr lang="zh-CN" altLang="en-US" sz="2400" dirty="0">
                <a:solidFill>
                  <a:srgbClr val="00B050"/>
                </a:solidFill>
              </a:rPr>
              <a:t> </a:t>
            </a:r>
            <a:r>
              <a:rPr lang="en-US" altLang="zh-CN" sz="2400" dirty="0">
                <a:solidFill>
                  <a:srgbClr val="00B050"/>
                </a:solidFill>
              </a:rPr>
              <a:t>word</a:t>
            </a:r>
            <a:r>
              <a:rPr lang="en-US" altLang="zh-CN" sz="2400" dirty="0">
                <a:solidFill>
                  <a:srgbClr val="FF0000"/>
                </a:solidFill>
              </a:rPr>
              <a:t>,</a:t>
            </a:r>
            <a:r>
              <a:rPr lang="zh-CN" altLang="en-US" sz="2400" dirty="0">
                <a:solidFill>
                  <a:srgbClr val="FF0000"/>
                </a:solidFill>
              </a:rPr>
              <a:t> </a:t>
            </a:r>
            <a:r>
              <a:rPr lang="en-US" altLang="zh-CN" sz="2400" dirty="0">
                <a:solidFill>
                  <a:srgbClr val="FF0000"/>
                </a:solidFill>
              </a:rPr>
              <a:t>target</a:t>
            </a:r>
            <a:r>
              <a:rPr lang="zh-CN" altLang="en-US" sz="2400" dirty="0">
                <a:solidFill>
                  <a:srgbClr val="FF0000"/>
                </a:solidFill>
              </a:rPr>
              <a:t> </a:t>
            </a:r>
            <a:r>
              <a:rPr lang="en-US" altLang="zh-CN" sz="2400" dirty="0">
                <a:solidFill>
                  <a:srgbClr val="FF0000"/>
                </a:solidFill>
              </a:rPr>
              <a:t>words</a:t>
            </a:r>
            <a:endParaRPr lang="en-US" sz="2400" dirty="0">
              <a:solidFill>
                <a:srgbClr val="FF0000"/>
              </a:solidFill>
            </a:endParaRP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95607A9E-052A-7E79-CCEA-9F601E28359E}"/>
                  </a:ext>
                </a:extLst>
              </p:cNvPr>
              <p:cNvSpPr txBox="1"/>
              <p:nvPr/>
            </p:nvSpPr>
            <p:spPr>
              <a:xfrm>
                <a:off x="1477283" y="3158669"/>
                <a:ext cx="1245533" cy="523220"/>
              </a:xfrm>
              <a:prstGeom prst="rect">
                <a:avLst/>
              </a:prstGeom>
              <a:noFill/>
            </p:spPr>
            <p:txBody>
              <a:bodyPr wrap="none" rtlCol="0">
                <a:spAutoFit/>
              </a:bodyPr>
              <a:lstStyle/>
              <a:p>
                <a:pPr algn="ctr"/>
                <a:r>
                  <a:rPr lang="en-US" sz="2800" dirty="0"/>
                  <a:t>Input </a:t>
                </a:r>
                <a14:m>
                  <m:oMath xmlns:m="http://schemas.openxmlformats.org/officeDocument/2006/math">
                    <m:r>
                      <a:rPr lang="en-CA" sz="2800" b="0" i="1" smtClean="0">
                        <a:latin typeface="Cambria Math" panose="02040503050406030204" pitchFamily="18" charset="0"/>
                      </a:rPr>
                      <m:t>𝑥</m:t>
                    </m:r>
                  </m:oMath>
                </a14:m>
                <a:endParaRPr lang="en-US" sz="2800" dirty="0"/>
              </a:p>
            </p:txBody>
          </p:sp>
        </mc:Choice>
        <mc:Fallback xmlns="">
          <p:sp>
            <p:nvSpPr>
              <p:cNvPr id="5" name="TextBox 4">
                <a:extLst>
                  <a:ext uri="{FF2B5EF4-FFF2-40B4-BE49-F238E27FC236}">
                    <a16:creationId xmlns:a16="http://schemas.microsoft.com/office/drawing/2014/main" id="{95607A9E-052A-7E79-CCEA-9F601E28359E}"/>
                  </a:ext>
                </a:extLst>
              </p:cNvPr>
              <p:cNvSpPr txBox="1">
                <a:spLocks noRot="1" noChangeAspect="1" noMove="1" noResize="1" noEditPoints="1" noAdjustHandles="1" noChangeArrowheads="1" noChangeShapeType="1" noTextEdit="1"/>
              </p:cNvSpPr>
              <p:nvPr/>
            </p:nvSpPr>
            <p:spPr>
              <a:xfrm>
                <a:off x="1477283" y="3158669"/>
                <a:ext cx="1245533" cy="523220"/>
              </a:xfrm>
              <a:prstGeom prst="rect">
                <a:avLst/>
              </a:prstGeom>
              <a:blipFill>
                <a:blip r:embed="rId3"/>
                <a:stretch>
                  <a:fillRect l="-10101" t="-11905"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A4A2461-575C-7E3C-7BBD-B4C8A669F913}"/>
                  </a:ext>
                </a:extLst>
              </p:cNvPr>
              <p:cNvSpPr txBox="1"/>
              <p:nvPr/>
            </p:nvSpPr>
            <p:spPr>
              <a:xfrm>
                <a:off x="3604535" y="3651251"/>
                <a:ext cx="1518108" cy="3108543"/>
              </a:xfrm>
              <a:prstGeom prst="rect">
                <a:avLst/>
              </a:prstGeom>
              <a:noFill/>
            </p:spPr>
            <p:txBody>
              <a:bodyPr wrap="none" rtlCol="0">
                <a:spAutoFit/>
              </a:bodyPr>
              <a:lstStyle/>
              <a:p>
                <a:pPr algn="ctr"/>
                <a:r>
                  <a:rPr lang="en-US" sz="2800" dirty="0"/>
                  <a:t>Output </a:t>
                </a:r>
                <a14:m>
                  <m:oMath xmlns:m="http://schemas.openxmlformats.org/officeDocument/2006/math">
                    <m:r>
                      <a:rPr lang="en-CA" sz="2800" b="0" i="1" smtClean="0">
                        <a:latin typeface="Cambria Math" panose="02040503050406030204" pitchFamily="18" charset="0"/>
                      </a:rPr>
                      <m:t>𝑦</m:t>
                    </m:r>
                  </m:oMath>
                </a14:m>
                <a:endParaRPr lang="en-US" sz="2800" dirty="0"/>
              </a:p>
              <a:p>
                <a:pPr algn="ctr"/>
                <a:r>
                  <a:rPr lang="en-US" sz="2800" dirty="0"/>
                  <a:t>1</a:t>
                </a:r>
              </a:p>
              <a:p>
                <a:pPr algn="ctr"/>
                <a:r>
                  <a:rPr lang="en-US" sz="2800" dirty="0"/>
                  <a:t>0</a:t>
                </a:r>
              </a:p>
              <a:p>
                <a:pPr algn="ctr"/>
                <a:r>
                  <a:rPr lang="en-US" sz="2800" dirty="0"/>
                  <a:t>0</a:t>
                </a:r>
              </a:p>
              <a:p>
                <a:pPr algn="ctr"/>
                <a:r>
                  <a:rPr lang="en-US" sz="2800" dirty="0"/>
                  <a:t>0</a:t>
                </a:r>
              </a:p>
              <a:p>
                <a:pPr algn="ctr"/>
                <a:r>
                  <a:rPr lang="en-US" sz="2800" dirty="0"/>
                  <a:t>0</a:t>
                </a:r>
              </a:p>
              <a:p>
                <a:pPr algn="ctr"/>
                <a:r>
                  <a:rPr lang="en-US" sz="2800" dirty="0"/>
                  <a:t>….</a:t>
                </a:r>
              </a:p>
            </p:txBody>
          </p:sp>
        </mc:Choice>
        <mc:Fallback xmlns="">
          <p:sp>
            <p:nvSpPr>
              <p:cNvPr id="6" name="TextBox 5">
                <a:extLst>
                  <a:ext uri="{FF2B5EF4-FFF2-40B4-BE49-F238E27FC236}">
                    <a16:creationId xmlns:a16="http://schemas.microsoft.com/office/drawing/2014/main" id="{5A4A2461-575C-7E3C-7BBD-B4C8A669F913}"/>
                  </a:ext>
                </a:extLst>
              </p:cNvPr>
              <p:cNvSpPr txBox="1">
                <a:spLocks noRot="1" noChangeAspect="1" noMove="1" noResize="1" noEditPoints="1" noAdjustHandles="1" noChangeArrowheads="1" noChangeShapeType="1" noTextEdit="1"/>
              </p:cNvSpPr>
              <p:nvPr/>
            </p:nvSpPr>
            <p:spPr>
              <a:xfrm>
                <a:off x="3604535" y="3651251"/>
                <a:ext cx="1518108" cy="3108543"/>
              </a:xfrm>
              <a:prstGeom prst="rect">
                <a:avLst/>
              </a:prstGeom>
              <a:blipFill>
                <a:blip r:embed="rId4"/>
                <a:stretch>
                  <a:fillRect l="-7438" t="-2033" r="-826" b="-4472"/>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E0646D15-9788-2436-871B-F37AD472127F}"/>
              </a:ext>
            </a:extLst>
          </p:cNvPr>
          <p:cNvSpPr txBox="1"/>
          <p:nvPr/>
        </p:nvSpPr>
        <p:spPr>
          <a:xfrm>
            <a:off x="5816600" y="3201186"/>
            <a:ext cx="5597059" cy="2246769"/>
          </a:xfrm>
          <a:prstGeom prst="rect">
            <a:avLst/>
          </a:prstGeom>
          <a:noFill/>
        </p:spPr>
        <p:txBody>
          <a:bodyPr wrap="square" rtlCol="0">
            <a:spAutoFit/>
          </a:bodyPr>
          <a:lstStyle/>
          <a:p>
            <a:r>
              <a:rPr lang="en-CA" sz="2800" dirty="0"/>
              <a:t>Sample a small number </a:t>
            </a:r>
            <a:r>
              <a:rPr lang="en-CA" sz="2800" b="1" i="1" dirty="0"/>
              <a:t>k</a:t>
            </a:r>
            <a:r>
              <a:rPr lang="en-CA" sz="2800" dirty="0"/>
              <a:t>(a hyper-parameter) of random words as </a:t>
            </a:r>
            <a:r>
              <a:rPr lang="en-CA" sz="2800" dirty="0">
                <a:solidFill>
                  <a:srgbClr val="00B0F0"/>
                </a:solidFill>
              </a:rPr>
              <a:t>“negative” words.</a:t>
            </a:r>
            <a:endParaRPr lang="en-CA" sz="2800" dirty="0"/>
          </a:p>
          <a:p>
            <a:r>
              <a:rPr lang="en-CA" sz="2800" dirty="0"/>
              <a:t>The loss will only be propagated back to juice and k negative words </a:t>
            </a:r>
          </a:p>
        </p:txBody>
      </p:sp>
      <p:sp>
        <p:nvSpPr>
          <p:cNvPr id="8" name="TextBox 7">
            <a:extLst>
              <a:ext uri="{FF2B5EF4-FFF2-40B4-BE49-F238E27FC236}">
                <a16:creationId xmlns:a16="http://schemas.microsoft.com/office/drawing/2014/main" id="{E7011761-7986-BF22-59BC-B834C6A0CB16}"/>
              </a:ext>
            </a:extLst>
          </p:cNvPr>
          <p:cNvSpPr txBox="1"/>
          <p:nvPr/>
        </p:nvSpPr>
        <p:spPr>
          <a:xfrm>
            <a:off x="584200" y="3630761"/>
            <a:ext cx="1316001" cy="3108543"/>
          </a:xfrm>
          <a:prstGeom prst="rect">
            <a:avLst/>
          </a:prstGeom>
          <a:noFill/>
        </p:spPr>
        <p:txBody>
          <a:bodyPr wrap="none" rtlCol="0">
            <a:spAutoFit/>
          </a:bodyPr>
          <a:lstStyle/>
          <a:p>
            <a:r>
              <a:rPr lang="en-US" sz="2800" dirty="0"/>
              <a:t>Context</a:t>
            </a:r>
          </a:p>
          <a:p>
            <a:r>
              <a:rPr lang="en-US" sz="2800" dirty="0"/>
              <a:t>Orange</a:t>
            </a:r>
          </a:p>
          <a:p>
            <a:r>
              <a:rPr lang="en-US" sz="2800" dirty="0"/>
              <a:t>Orange</a:t>
            </a:r>
          </a:p>
          <a:p>
            <a:r>
              <a:rPr lang="en-US" sz="2800" dirty="0"/>
              <a:t>Orange</a:t>
            </a:r>
          </a:p>
          <a:p>
            <a:r>
              <a:rPr lang="en-US" sz="2800" dirty="0"/>
              <a:t>Orange</a:t>
            </a:r>
          </a:p>
          <a:p>
            <a:r>
              <a:rPr lang="en-US" sz="2800" dirty="0"/>
              <a:t>Orange</a:t>
            </a:r>
          </a:p>
          <a:p>
            <a:r>
              <a:rPr lang="en-US" sz="2800" dirty="0"/>
              <a:t>….</a:t>
            </a:r>
          </a:p>
        </p:txBody>
      </p:sp>
      <p:sp>
        <p:nvSpPr>
          <p:cNvPr id="9" name="TextBox 8">
            <a:extLst>
              <a:ext uri="{FF2B5EF4-FFF2-40B4-BE49-F238E27FC236}">
                <a16:creationId xmlns:a16="http://schemas.microsoft.com/office/drawing/2014/main" id="{579DC117-3FE1-39A4-8ECB-93380307DE66}"/>
              </a:ext>
            </a:extLst>
          </p:cNvPr>
          <p:cNvSpPr txBox="1"/>
          <p:nvPr/>
        </p:nvSpPr>
        <p:spPr>
          <a:xfrm>
            <a:off x="2092174" y="3676651"/>
            <a:ext cx="1291636" cy="3108543"/>
          </a:xfrm>
          <a:prstGeom prst="rect">
            <a:avLst/>
          </a:prstGeom>
          <a:noFill/>
        </p:spPr>
        <p:txBody>
          <a:bodyPr wrap="none" rtlCol="0">
            <a:spAutoFit/>
          </a:bodyPr>
          <a:lstStyle/>
          <a:p>
            <a:r>
              <a:rPr lang="en-US" sz="2800" dirty="0"/>
              <a:t>Word</a:t>
            </a:r>
          </a:p>
          <a:p>
            <a:r>
              <a:rPr lang="en-US" sz="2800" dirty="0"/>
              <a:t>Juice</a:t>
            </a:r>
          </a:p>
          <a:p>
            <a:r>
              <a:rPr lang="en-US" sz="2800" dirty="0">
                <a:solidFill>
                  <a:srgbClr val="00B0F0"/>
                </a:solidFill>
              </a:rPr>
              <a:t>Dinner</a:t>
            </a:r>
          </a:p>
          <a:p>
            <a:r>
              <a:rPr lang="en-US" sz="2800" dirty="0">
                <a:solidFill>
                  <a:srgbClr val="00B0F0"/>
                </a:solidFill>
              </a:rPr>
              <a:t>Strange</a:t>
            </a:r>
          </a:p>
          <a:p>
            <a:r>
              <a:rPr lang="en-US" sz="2800" dirty="0">
                <a:solidFill>
                  <a:srgbClr val="00B0F0"/>
                </a:solidFill>
              </a:rPr>
              <a:t>Dog</a:t>
            </a:r>
          </a:p>
          <a:p>
            <a:r>
              <a:rPr lang="en-US" sz="2800" dirty="0">
                <a:solidFill>
                  <a:srgbClr val="00B0F0"/>
                </a:solidFill>
              </a:rPr>
              <a:t>up</a:t>
            </a:r>
          </a:p>
          <a:p>
            <a:r>
              <a:rPr lang="en-US" sz="2800" dirty="0"/>
              <a:t>….</a:t>
            </a:r>
          </a:p>
        </p:txBody>
      </p:sp>
      <p:sp>
        <p:nvSpPr>
          <p:cNvPr id="10" name="TextBox 9">
            <a:extLst>
              <a:ext uri="{FF2B5EF4-FFF2-40B4-BE49-F238E27FC236}">
                <a16:creationId xmlns:a16="http://schemas.microsoft.com/office/drawing/2014/main" id="{CC7E9378-5955-5FD2-26DB-32A23CC4F6AE}"/>
              </a:ext>
            </a:extLst>
          </p:cNvPr>
          <p:cNvSpPr txBox="1"/>
          <p:nvPr/>
        </p:nvSpPr>
        <p:spPr>
          <a:xfrm>
            <a:off x="5638800" y="3009900"/>
            <a:ext cx="65" cy="276999"/>
          </a:xfrm>
          <a:prstGeom prst="rect">
            <a:avLst/>
          </a:prstGeom>
          <a:noFill/>
        </p:spPr>
        <p:txBody>
          <a:bodyPr wrap="none" lIns="0" tIns="0" rIns="0" bIns="0" rtlCol="0">
            <a:spAutoFit/>
          </a:bodyPr>
          <a:lstStyle/>
          <a:p>
            <a:endParaRPr lang="en-US" dirty="0"/>
          </a:p>
        </p:txBody>
      </p:sp>
      <p:sp>
        <p:nvSpPr>
          <p:cNvPr id="12" name="TextBox 11">
            <a:extLst>
              <a:ext uri="{FF2B5EF4-FFF2-40B4-BE49-F238E27FC236}">
                <a16:creationId xmlns:a16="http://schemas.microsoft.com/office/drawing/2014/main" id="{0B1BAB50-FEAB-1A87-EC1B-E0C12D28B071}"/>
              </a:ext>
            </a:extLst>
          </p:cNvPr>
          <p:cNvSpPr txBox="1"/>
          <p:nvPr/>
        </p:nvSpPr>
        <p:spPr>
          <a:xfrm>
            <a:off x="5524761" y="6215101"/>
            <a:ext cx="6667239" cy="646331"/>
          </a:xfrm>
          <a:prstGeom prst="rect">
            <a:avLst/>
          </a:prstGeom>
          <a:noFill/>
        </p:spPr>
        <p:txBody>
          <a:bodyPr wrap="square" rtlCol="0">
            <a:spAutoFit/>
          </a:bodyPr>
          <a:lstStyle/>
          <a:p>
            <a:r>
              <a:rPr lang="en-US" dirty="0" err="1"/>
              <a:t>Mikolov</a:t>
            </a:r>
            <a:r>
              <a:rPr lang="en-US" dirty="0"/>
              <a:t> et al. 2013 Distributed representation of words and phrase and their compositionality</a:t>
            </a:r>
          </a:p>
        </p:txBody>
      </p:sp>
    </p:spTree>
    <p:extLst>
      <p:ext uri="{BB962C8B-B14F-4D97-AF65-F5344CB8AC3E}">
        <p14:creationId xmlns:p14="http://schemas.microsoft.com/office/powerpoint/2010/main" val="1837619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5,314,456 Orange Stock Photos, Pictures &amp; Royalty-Free Images - iStock">
            <a:extLst>
              <a:ext uri="{FF2B5EF4-FFF2-40B4-BE49-F238E27FC236}">
                <a16:creationId xmlns:a16="http://schemas.microsoft.com/office/drawing/2014/main" id="{7C3675B3-1789-6902-80D3-779E681603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381" y="1988190"/>
            <a:ext cx="1026979" cy="94359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5F247C-00A5-864C-77D3-A592B56581E7}"/>
              </a:ext>
            </a:extLst>
          </p:cNvPr>
          <p:cNvSpPr>
            <a:spLocks noGrp="1"/>
          </p:cNvSpPr>
          <p:nvPr>
            <p:ph type="title"/>
          </p:nvPr>
        </p:nvSpPr>
        <p:spPr/>
        <p:txBody>
          <a:bodyPr/>
          <a:lstStyle/>
          <a:p>
            <a:r>
              <a:rPr lang="en-US" dirty="0"/>
              <a:t>How to sample negative words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00E69A7-7FD2-6A58-A4CE-F35CD3B81AA5}"/>
                  </a:ext>
                </a:extLst>
              </p:cNvPr>
              <p:cNvSpPr txBox="1">
                <a:spLocks noGrp="1"/>
              </p:cNvSpPr>
              <p:nvPr>
                <p:ph idx="1"/>
              </p:nvPr>
            </p:nvSpPr>
            <p:spPr>
              <a:xfrm>
                <a:off x="838200" y="1825625"/>
                <a:ext cx="4715009" cy="2052934"/>
              </a:xfrm>
              <a:prstGeom prst="rect">
                <a:avLst/>
              </a:prstGeom>
              <a:noFill/>
            </p:spPr>
            <p:txBody>
              <a:bodyPr wrap="none" rtlCol="0">
                <a:spAutoFit/>
              </a:bodyPr>
              <a:lstStyle/>
              <a:p>
                <a14:m>
                  <m:oMath xmlns:m="http://schemas.openxmlformats.org/officeDocument/2006/math">
                    <m:r>
                      <a:rPr lang="en-CA" i="1">
                        <a:latin typeface="Cambria Math" panose="02040503050406030204" pitchFamily="18" charset="0"/>
                      </a:rPr>
                      <m:t>𝑝</m:t>
                    </m:r>
                    <m:d>
                      <m:dPr>
                        <m:ctrlPr>
                          <a:rPr lang="en-CA" i="1">
                            <a:latin typeface="Cambria Math" panose="02040503050406030204" pitchFamily="18" charset="0"/>
                          </a:rPr>
                        </m:ctrlPr>
                      </m:dPr>
                      <m:e>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e>
                    </m:d>
                  </m:oMath>
                </a14:m>
                <a:r>
                  <a:rPr lang="en-CA" sz="2800" b="0" i="1" dirty="0">
                    <a:latin typeface="Cambria Math" panose="02040503050406030204" pitchFamily="18" charset="0"/>
                  </a:rPr>
                  <a:t> </a:t>
                </a:r>
                <a:r>
                  <a:rPr lang="en-CA" sz="2800" dirty="0">
                    <a:latin typeface="Cambria Math" panose="02040503050406030204" pitchFamily="18" charset="0"/>
                  </a:rPr>
                  <a:t>by word frequency?</a:t>
                </a:r>
              </a:p>
              <a:p>
                <a:r>
                  <a:rPr lang="en-CA" dirty="0">
                    <a:latin typeface="Cambria Math" panose="02040503050406030204" pitchFamily="18" charset="0"/>
                  </a:rPr>
                  <a:t>1/v ?</a:t>
                </a:r>
                <a:endParaRPr lang="en-CA" sz="2800" dirty="0">
                  <a:latin typeface="Cambria Math" panose="02040503050406030204" pitchFamily="18" charset="0"/>
                </a:endParaRPr>
              </a:p>
              <a:p>
                <a14:m>
                  <m:oMath xmlns:m="http://schemas.openxmlformats.org/officeDocument/2006/math">
                    <m:r>
                      <a:rPr lang="en-CA" sz="2800" b="0" i="1" smtClean="0">
                        <a:latin typeface="Cambria Math" panose="02040503050406030204" pitchFamily="18" charset="0"/>
                      </a:rPr>
                      <m:t>𝑝</m:t>
                    </m:r>
                    <m:d>
                      <m:dPr>
                        <m:ctrlPr>
                          <a:rPr lang="en-CA" sz="2800" b="0" i="1" smtClean="0">
                            <a:latin typeface="Cambria Math" panose="02040503050406030204" pitchFamily="18" charset="0"/>
                          </a:rPr>
                        </m:ctrlPr>
                      </m:dPr>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𝑖</m:t>
                            </m:r>
                          </m:sub>
                        </m:sSub>
                      </m:e>
                    </m:d>
                    <m:r>
                      <a:rPr lang="en-CA" sz="2800" b="0" i="1" smtClean="0">
                        <a:latin typeface="Cambria Math" panose="02040503050406030204" pitchFamily="18" charset="0"/>
                      </a:rPr>
                      <m:t>=</m:t>
                    </m:r>
                    <m:r>
                      <a:rPr lang="en-CA" sz="2800" b="0" i="1" smtClean="0">
                        <a:latin typeface="Cambria Math" panose="02040503050406030204" pitchFamily="18" charset="0"/>
                      </a:rPr>
                      <m:t>𝑈</m:t>
                    </m:r>
                    <m:d>
                      <m:dPr>
                        <m:ctrlPr>
                          <a:rPr lang="en-CA" sz="2800" b="0" i="1" smtClean="0">
                            <a:latin typeface="Cambria Math" panose="02040503050406030204" pitchFamily="18" charset="0"/>
                          </a:rPr>
                        </m:ctrlPr>
                      </m:dPr>
                      <m:e>
                        <m:r>
                          <a:rPr lang="en-CA" sz="2800" b="0" i="1" smtClean="0">
                            <a:latin typeface="Cambria Math" panose="02040503050406030204" pitchFamily="18" charset="0"/>
                          </a:rPr>
                          <m:t>𝑤</m:t>
                        </m:r>
                      </m:e>
                    </m:d>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𝑓</m:t>
                        </m:r>
                        <m:sSup>
                          <m:sSupPr>
                            <m:ctrlPr>
                              <a:rPr lang="en-CA" sz="2800" b="0" i="1" smtClean="0">
                                <a:latin typeface="Cambria Math" panose="02040503050406030204" pitchFamily="18" charset="0"/>
                              </a:rPr>
                            </m:ctrlPr>
                          </m:sSupPr>
                          <m:e>
                            <m:d>
                              <m:dPr>
                                <m:ctrlPr>
                                  <a:rPr lang="en-CA" sz="2800" b="0" i="1" smtClean="0">
                                    <a:latin typeface="Cambria Math" panose="02040503050406030204" pitchFamily="18" charset="0"/>
                                  </a:rPr>
                                </m:ctrlPr>
                              </m:dPr>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𝑖</m:t>
                                    </m:r>
                                  </m:sub>
                                </m:sSub>
                              </m:e>
                            </m:d>
                          </m:e>
                          <m:sup>
                            <m:r>
                              <a:rPr lang="en-CA" sz="2800" b="0" i="1" smtClean="0">
                                <a:latin typeface="Cambria Math" panose="02040503050406030204" pitchFamily="18" charset="0"/>
                              </a:rPr>
                              <m:t>3/4</m:t>
                            </m:r>
                          </m:sup>
                        </m:sSup>
                      </m:num>
                      <m:den>
                        <m:nary>
                          <m:naryPr>
                            <m:chr m:val="∑"/>
                            <m:ctrlPr>
                              <a:rPr lang="en-CA" sz="2800" b="0" i="1" smtClean="0">
                                <a:latin typeface="Cambria Math" panose="02040503050406030204" pitchFamily="18" charset="0"/>
                              </a:rPr>
                            </m:ctrlPr>
                          </m:naryPr>
                          <m:sub>
                            <m:r>
                              <m:rPr>
                                <m:brk m:alnAt="23"/>
                              </m:rPr>
                              <a:rPr lang="en-CA" sz="2800" b="0" i="1" smtClean="0">
                                <a:latin typeface="Cambria Math" panose="02040503050406030204" pitchFamily="18" charset="0"/>
                              </a:rPr>
                              <m:t>𝑗</m:t>
                            </m:r>
                            <m:r>
                              <a:rPr lang="en-CA" sz="2800" b="0" i="1" smtClean="0">
                                <a:latin typeface="Cambria Math" panose="02040503050406030204" pitchFamily="18" charset="0"/>
                              </a:rPr>
                              <m:t>=0</m:t>
                            </m:r>
                          </m:sub>
                          <m:sup>
                            <m:r>
                              <a:rPr lang="en-CA" sz="2800" b="0" i="1" smtClean="0">
                                <a:latin typeface="Cambria Math" panose="02040503050406030204" pitchFamily="18" charset="0"/>
                              </a:rPr>
                              <m:t>𝑛</m:t>
                            </m:r>
                          </m:sup>
                          <m:e>
                            <m:r>
                              <a:rPr lang="en-CA" sz="2800" b="0" i="1" smtClean="0">
                                <a:latin typeface="Cambria Math" panose="02040503050406030204" pitchFamily="18" charset="0"/>
                              </a:rPr>
                              <m:t>(</m:t>
                            </m:r>
                            <m:r>
                              <a:rPr lang="en-CA" sz="2800" b="0" i="1" smtClean="0">
                                <a:latin typeface="Cambria Math" panose="02040503050406030204" pitchFamily="18" charset="0"/>
                              </a:rPr>
                              <m:t>𝑓</m:t>
                            </m:r>
                            <m:sSup>
                              <m:sSupPr>
                                <m:ctrlPr>
                                  <a:rPr lang="en-CA" sz="2800" b="0" i="1" smtClean="0">
                                    <a:latin typeface="Cambria Math" panose="02040503050406030204" pitchFamily="18" charset="0"/>
                                  </a:rPr>
                                </m:ctrlPr>
                              </m:sSupPr>
                              <m:e>
                                <m:d>
                                  <m:dPr>
                                    <m:ctrlPr>
                                      <a:rPr lang="en-CA" sz="2800" b="0" i="1" smtClean="0">
                                        <a:latin typeface="Cambria Math" panose="02040503050406030204" pitchFamily="18" charset="0"/>
                                      </a:rPr>
                                    </m:ctrlPr>
                                  </m:dPr>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𝑗</m:t>
                                        </m:r>
                                      </m:sub>
                                    </m:sSub>
                                  </m:e>
                                </m:d>
                              </m:e>
                              <m:sup>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3</m:t>
                                    </m:r>
                                  </m:num>
                                  <m:den>
                                    <m:r>
                                      <a:rPr lang="en-CA" sz="2800" b="0" i="1" smtClean="0">
                                        <a:latin typeface="Cambria Math" panose="02040503050406030204" pitchFamily="18" charset="0"/>
                                      </a:rPr>
                                      <m:t>4</m:t>
                                    </m:r>
                                  </m:den>
                                </m:f>
                              </m:sup>
                            </m:sSup>
                            <m:r>
                              <a:rPr lang="en-CA" sz="2800" b="0" i="1" smtClean="0">
                                <a:latin typeface="Cambria Math" panose="02040503050406030204" pitchFamily="18" charset="0"/>
                              </a:rPr>
                              <m:t>)</m:t>
                            </m:r>
                          </m:e>
                        </m:nary>
                      </m:den>
                    </m:f>
                  </m:oMath>
                </a14:m>
                <a:endParaRPr lang="en-US" sz="2800" dirty="0"/>
              </a:p>
            </p:txBody>
          </p:sp>
        </mc:Choice>
        <mc:Fallback xmlns="">
          <p:sp>
            <p:nvSpPr>
              <p:cNvPr id="4" name="Content Placeholder 3">
                <a:extLst>
                  <a:ext uri="{FF2B5EF4-FFF2-40B4-BE49-F238E27FC236}">
                    <a16:creationId xmlns:a16="http://schemas.microsoft.com/office/drawing/2014/main" id="{300E69A7-7FD2-6A58-A4CE-F35CD3B81AA5}"/>
                  </a:ext>
                </a:extLst>
              </p:cNvPr>
              <p:cNvSpPr txBox="1">
                <a:spLocks noGrp="1" noRot="1" noChangeAspect="1" noMove="1" noResize="1" noEditPoints="1" noAdjustHandles="1" noChangeArrowheads="1" noChangeShapeType="1" noTextEdit="1"/>
              </p:cNvSpPr>
              <p:nvPr>
                <p:ph idx="1"/>
              </p:nvPr>
            </p:nvSpPr>
            <p:spPr>
              <a:xfrm>
                <a:off x="838200" y="1825625"/>
                <a:ext cx="4715009" cy="2052934"/>
              </a:xfrm>
              <a:prstGeom prst="rect">
                <a:avLst/>
              </a:prstGeom>
              <a:blipFill>
                <a:blip r:embed="rId4"/>
                <a:stretch>
                  <a:fillRect l="-2419" t="-4908" b="-31288"/>
                </a:stretch>
              </a:blipFill>
            </p:spPr>
            <p:txBody>
              <a:bodyPr/>
              <a:lstStyle/>
              <a:p>
                <a:r>
                  <a:rPr lang="en-US">
                    <a:noFill/>
                  </a:rPr>
                  <a:t> </a:t>
                </a:r>
              </a:p>
            </p:txBody>
          </p:sp>
        </mc:Fallback>
      </mc:AlternateContent>
      <p:sp>
        <p:nvSpPr>
          <p:cNvPr id="5" name="Frame 4">
            <a:extLst>
              <a:ext uri="{FF2B5EF4-FFF2-40B4-BE49-F238E27FC236}">
                <a16:creationId xmlns:a16="http://schemas.microsoft.com/office/drawing/2014/main" id="{59ED905B-7F7F-416B-446D-CC6284FA21D8}"/>
              </a:ext>
            </a:extLst>
          </p:cNvPr>
          <p:cNvSpPr/>
          <p:nvPr/>
        </p:nvSpPr>
        <p:spPr>
          <a:xfrm>
            <a:off x="6096000" y="1825625"/>
            <a:ext cx="5791200" cy="3622675"/>
          </a:xfrm>
          <a:prstGeom prst="frame">
            <a:avLst>
              <a:gd name="adj1" fmla="val 24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122" name="Picture 2" descr="Buy Fresh Gala Apples Online | Walmart Canada">
            <a:extLst>
              <a:ext uri="{FF2B5EF4-FFF2-40B4-BE49-F238E27FC236}">
                <a16:creationId xmlns:a16="http://schemas.microsoft.com/office/drawing/2014/main" id="{2B6DCA48-1605-85BC-7022-F77F62A536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8100" y="3094346"/>
            <a:ext cx="806450" cy="8064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Buy Fresh Gala Apples Online | Walmart Canada">
            <a:extLst>
              <a:ext uri="{FF2B5EF4-FFF2-40B4-BE49-F238E27FC236}">
                <a16:creationId xmlns:a16="http://schemas.microsoft.com/office/drawing/2014/main" id="{D131FE02-5C98-5ED9-26A8-525E5FF6DA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4116" y="3054310"/>
            <a:ext cx="806450" cy="8064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Buy Fresh Gala Apples Online | Walmart Canada">
            <a:extLst>
              <a:ext uri="{FF2B5EF4-FFF2-40B4-BE49-F238E27FC236}">
                <a16:creationId xmlns:a16="http://schemas.microsoft.com/office/drawing/2014/main" id="{5D0FB38D-93DB-E763-68FB-CFBAABE0A8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21662" y="3072109"/>
            <a:ext cx="806450" cy="806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5,314,456 Orange Stock Photos, Pictures &amp; Royalty-Free Images - iStock">
            <a:extLst>
              <a:ext uri="{FF2B5EF4-FFF2-40B4-BE49-F238E27FC236}">
                <a16:creationId xmlns:a16="http://schemas.microsoft.com/office/drawing/2014/main" id="{8FE6AE97-25C7-583A-45B8-0841451063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39509" y="2012609"/>
            <a:ext cx="1026979" cy="9435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5,314,456 Orange Stock Photos, Pictures &amp; Royalty-Free Images - iStock">
            <a:extLst>
              <a:ext uri="{FF2B5EF4-FFF2-40B4-BE49-F238E27FC236}">
                <a16:creationId xmlns:a16="http://schemas.microsoft.com/office/drawing/2014/main" id="{691D89A2-8AE9-8E1A-117F-021C255067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306" y="4132613"/>
            <a:ext cx="1026979" cy="94359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5,314,456 Orange Stock Photos, Pictures &amp; Royalty-Free Images - iStock">
            <a:extLst>
              <a:ext uri="{FF2B5EF4-FFF2-40B4-BE49-F238E27FC236}">
                <a16:creationId xmlns:a16="http://schemas.microsoft.com/office/drawing/2014/main" id="{BED624E1-062C-AB77-2811-31F9250456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46861" y="2979439"/>
            <a:ext cx="1026979" cy="94359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5,314,456 Orange Stock Photos, Pictures &amp; Royalty-Free Images - iStock">
            <a:extLst>
              <a:ext uri="{FF2B5EF4-FFF2-40B4-BE49-F238E27FC236}">
                <a16:creationId xmlns:a16="http://schemas.microsoft.com/office/drawing/2014/main" id="{40EC642E-E6A7-BE46-77DE-C5A8A27F06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7030" y="3008521"/>
            <a:ext cx="1026979" cy="9435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5,314,456 Orange Stock Photos, Pictures &amp; Royalty-Free Images - iStock">
            <a:extLst>
              <a:ext uri="{FF2B5EF4-FFF2-40B4-BE49-F238E27FC236}">
                <a16:creationId xmlns:a16="http://schemas.microsoft.com/office/drawing/2014/main" id="{C48C10DD-5093-E97E-BD9A-27660E7619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41264" y="1951352"/>
            <a:ext cx="1026979" cy="94359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5,314,456 Orange Stock Photos, Pictures &amp; Royalty-Free Images - iStock">
            <a:extLst>
              <a:ext uri="{FF2B5EF4-FFF2-40B4-BE49-F238E27FC236}">
                <a16:creationId xmlns:a16="http://schemas.microsoft.com/office/drawing/2014/main" id="{DFAA14EC-34E8-ADFB-189D-8AE193AC8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4622" y="4191633"/>
            <a:ext cx="1026979" cy="94359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5,314,456 Orange Stock Photos, Pictures &amp; Royalty-Free Images - iStock">
            <a:extLst>
              <a:ext uri="{FF2B5EF4-FFF2-40B4-BE49-F238E27FC236}">
                <a16:creationId xmlns:a16="http://schemas.microsoft.com/office/drawing/2014/main" id="{B6D0409C-350E-9088-99BE-B5F8A34E0A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3765" y="1956896"/>
            <a:ext cx="1026979" cy="94359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5,314,456 Orange Stock Photos, Pictures &amp; Royalty-Free Images - iStock">
            <a:extLst>
              <a:ext uri="{FF2B5EF4-FFF2-40B4-BE49-F238E27FC236}">
                <a16:creationId xmlns:a16="http://schemas.microsoft.com/office/drawing/2014/main" id="{C734DD67-C682-501F-F7C0-B8F304A99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0744" y="1956896"/>
            <a:ext cx="1026979" cy="94359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5,314,456 Orange Stock Photos, Pictures &amp; Royalty-Free Images - iStock">
            <a:extLst>
              <a:ext uri="{FF2B5EF4-FFF2-40B4-BE49-F238E27FC236}">
                <a16:creationId xmlns:a16="http://schemas.microsoft.com/office/drawing/2014/main" id="{5C7DE517-2C93-697F-F29F-5879A4432D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4285" y="4170094"/>
            <a:ext cx="1026979" cy="943592"/>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Banana equivalent dose - Wikipedia">
            <a:extLst>
              <a:ext uri="{FF2B5EF4-FFF2-40B4-BE49-F238E27FC236}">
                <a16:creationId xmlns:a16="http://schemas.microsoft.com/office/drawing/2014/main" id="{102242B3-1F59-F4E9-A1A2-9C30CE8CC14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11034" y="3993717"/>
            <a:ext cx="1484960" cy="1310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7775C70-C4F3-1C49-EAEB-D469C48AC52A}"/>
              </a:ext>
            </a:extLst>
          </p:cNvPr>
          <p:cNvSpPr txBox="1"/>
          <p:nvPr/>
        </p:nvSpPr>
        <p:spPr>
          <a:xfrm>
            <a:off x="647700" y="4170094"/>
            <a:ext cx="3713774" cy="1384995"/>
          </a:xfrm>
          <a:prstGeom prst="rect">
            <a:avLst/>
          </a:prstGeom>
          <a:noFill/>
        </p:spPr>
        <p:txBody>
          <a:bodyPr wrap="none" rtlCol="0">
            <a:spAutoFit/>
          </a:bodyPr>
          <a:lstStyle/>
          <a:p>
            <a:r>
              <a:rPr lang="en-US" sz="2800" dirty="0"/>
              <a:t>P(orange) = 10/14 =0.71</a:t>
            </a:r>
          </a:p>
          <a:p>
            <a:r>
              <a:rPr lang="en-US" sz="2800" dirty="0"/>
              <a:t>P(apple) = 3/14 = 0.21</a:t>
            </a:r>
          </a:p>
          <a:p>
            <a:r>
              <a:rPr lang="en-US" sz="2800" dirty="0"/>
              <a:t>P(banana) = 1/14 = 0.07</a:t>
            </a:r>
          </a:p>
        </p:txBody>
      </p:sp>
    </p:spTree>
    <p:extLst>
      <p:ext uri="{BB962C8B-B14F-4D97-AF65-F5344CB8AC3E}">
        <p14:creationId xmlns:p14="http://schemas.microsoft.com/office/powerpoint/2010/main" val="4275157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701CE-D2A8-B3EA-8DF1-255D4409B360}"/>
              </a:ext>
            </a:extLst>
          </p:cNvPr>
          <p:cNvSpPr>
            <a:spLocks noGrp="1"/>
          </p:cNvSpPr>
          <p:nvPr>
            <p:ph type="title"/>
          </p:nvPr>
        </p:nvSpPr>
        <p:spPr>
          <a:xfrm>
            <a:off x="838199" y="365126"/>
            <a:ext cx="10701759" cy="560850"/>
          </a:xfrm>
        </p:spPr>
        <p:txBody>
          <a:bodyPr>
            <a:normAutofit fontScale="90000"/>
          </a:bodyPr>
          <a:lstStyle/>
          <a:p>
            <a:r>
              <a:rPr lang="en-US" dirty="0" err="1"/>
              <a:t>GLoVe</a:t>
            </a:r>
            <a:r>
              <a:rPr lang="en-US" dirty="0"/>
              <a:t>: Global Vectors for word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EC2445-3024-9438-ADE4-5418E47C9807}"/>
                  </a:ext>
                </a:extLst>
              </p:cNvPr>
              <p:cNvSpPr>
                <a:spLocks noGrp="1"/>
              </p:cNvSpPr>
              <p:nvPr>
                <p:ph idx="1"/>
              </p:nvPr>
            </p:nvSpPr>
            <p:spPr>
              <a:xfrm>
                <a:off x="838200" y="1157468"/>
                <a:ext cx="10574438" cy="5532699"/>
              </a:xfrm>
            </p:spPr>
            <p:txBody>
              <a:bodyPr>
                <a:normAutofit fontScale="92500" lnSpcReduction="10000"/>
              </a:bodyPr>
              <a:lstStyle/>
              <a:p>
                <a:r>
                  <a:rPr lang="en-CA" dirty="0"/>
                  <a:t>GLoVe: hybrid of count based (word co-occurrence count globally) and window-based models</a:t>
                </a:r>
              </a:p>
              <a:p>
                <a:r>
                  <a:rPr lang="en-CA" dirty="0"/>
                  <a:t>“</a:t>
                </a:r>
                <a:r>
                  <a:rPr lang="en-CA" dirty="0">
                    <a:solidFill>
                      <a:srgbClr val="FF0000"/>
                    </a:solidFill>
                  </a:rPr>
                  <a:t>Solid</a:t>
                </a:r>
                <a:r>
                  <a:rPr lang="en-CA" dirty="0"/>
                  <a:t>”  “</a:t>
                </a:r>
                <a:r>
                  <a:rPr lang="en-CA" dirty="0">
                    <a:solidFill>
                      <a:srgbClr val="FF0000"/>
                    </a:solidFill>
                  </a:rPr>
                  <a:t>ice</a:t>
                </a:r>
                <a:r>
                  <a:rPr lang="en-CA" dirty="0"/>
                  <a:t>”; “</a:t>
                </a:r>
                <a:r>
                  <a:rPr lang="en-CA" dirty="0">
                    <a:solidFill>
                      <a:srgbClr val="0070C0"/>
                    </a:solidFill>
                  </a:rPr>
                  <a:t>gas</a:t>
                </a:r>
                <a:r>
                  <a:rPr lang="en-CA" dirty="0"/>
                  <a:t>”, “</a:t>
                </a:r>
                <a:r>
                  <a:rPr lang="en-CA" dirty="0">
                    <a:solidFill>
                      <a:srgbClr val="0070C0"/>
                    </a:solidFill>
                  </a:rPr>
                  <a:t>steam</a:t>
                </a:r>
                <a:r>
                  <a:rPr lang="en-CA" dirty="0"/>
                  <a:t>”</a:t>
                </a:r>
              </a:p>
              <a:p>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𝑞</m:t>
                        </m:r>
                      </m:e>
                      <m:sub>
                        <m:r>
                          <a:rPr lang="en-CA" b="0" i="1" smtClean="0">
                            <a:latin typeface="Cambria Math" panose="02040503050406030204" pitchFamily="18" charset="0"/>
                          </a:rPr>
                          <m:t>𝑖𝑗</m:t>
                        </m:r>
                      </m:sub>
                    </m:sSub>
                    <m:r>
                      <a:rPr lang="en-CA" b="0" i="1" smtClean="0">
                        <a:latin typeface="Cambria Math" panose="02040503050406030204" pitchFamily="18" charset="0"/>
                      </a:rPr>
                      <m:t>=</m:t>
                    </m:r>
                    <m:r>
                      <a:rPr lang="en-CA" b="0" i="1" smtClean="0">
                        <a:latin typeface="Cambria Math" panose="02040503050406030204" pitchFamily="18" charset="0"/>
                      </a:rPr>
                      <m:t>𝑃</m:t>
                    </m:r>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𝑗</m:t>
                            </m:r>
                          </m:sub>
                        </m:sSub>
                      </m:e>
                      <m:e>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𝑖</m:t>
                            </m:r>
                          </m:sub>
                        </m:sSub>
                      </m:e>
                    </m:d>
                    <m:r>
                      <a:rPr lang="en-CA" b="0" i="1" smtClean="0">
                        <a:latin typeface="Cambria Math" panose="02040503050406030204" pitchFamily="18" charset="0"/>
                      </a:rPr>
                      <m:t>=</m:t>
                    </m:r>
                    <m:f>
                      <m:fPr>
                        <m:ctrlPr>
                          <a:rPr lang="en-CA" i="1">
                            <a:latin typeface="Cambria Math" panose="02040503050406030204" pitchFamily="18" charset="0"/>
                          </a:rPr>
                        </m:ctrlPr>
                      </m:fPr>
                      <m:num>
                        <m:r>
                          <m:rPr>
                            <m:sty m:val="p"/>
                          </m:rPr>
                          <a:rPr lang="en-CA">
                            <a:latin typeface="Cambria Math" panose="02040503050406030204" pitchFamily="18" charset="0"/>
                          </a:rPr>
                          <m:t>exp</m:t>
                        </m:r>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rPr>
                              <m:t>𝑢</m:t>
                            </m:r>
                          </m:e>
                          <m:sub>
                            <m:r>
                              <a:rPr lang="en-CA" b="0" i="1" smtClean="0">
                                <a:latin typeface="Cambria Math" panose="02040503050406030204" pitchFamily="18" charset="0"/>
                              </a:rPr>
                              <m:t>𝑗</m:t>
                            </m:r>
                          </m:sub>
                          <m:sup>
                            <m:r>
                              <a:rPr lang="en-CA" i="1">
                                <a:latin typeface="Cambria Math" panose="02040503050406030204" pitchFamily="18" charset="0"/>
                                <a:ea typeface="Cambria Math" panose="02040503050406030204" pitchFamily="18" charset="0"/>
                              </a:rPr>
                              <m:t>⊺</m:t>
                            </m:r>
                          </m:sup>
                        </m:sSubSup>
                        <m:sSub>
                          <m:sSubPr>
                            <m:ctrlPr>
                              <a:rPr lang="en-CA" i="1">
                                <a:latin typeface="Cambria Math" panose="02040503050406030204" pitchFamily="18" charset="0"/>
                              </a:rPr>
                            </m:ctrlPr>
                          </m:sSubPr>
                          <m:e>
                            <m:r>
                              <a:rPr lang="en-CA" i="1">
                                <a:latin typeface="Cambria Math" panose="02040503050406030204" pitchFamily="18" charset="0"/>
                              </a:rPr>
                              <m:t>𝑣</m:t>
                            </m:r>
                          </m:e>
                          <m:sub>
                            <m:r>
                              <a:rPr lang="en-CA" b="0" i="1" smtClean="0">
                                <a:latin typeface="Cambria Math" panose="02040503050406030204" pitchFamily="18" charset="0"/>
                              </a:rPr>
                              <m:t>𝑖</m:t>
                            </m:r>
                          </m:sub>
                        </m:sSub>
                        <m:r>
                          <a:rPr lang="en-CA" i="1">
                            <a:latin typeface="Cambria Math" panose="02040503050406030204" pitchFamily="18" charset="0"/>
                          </a:rPr>
                          <m:t>)</m:t>
                        </m:r>
                      </m:num>
                      <m:den>
                        <m:nary>
                          <m:naryPr>
                            <m:chr m:val="∑"/>
                            <m:supHide m:val="on"/>
                            <m:ctrlPr>
                              <a:rPr lang="en-CA" i="1">
                                <a:latin typeface="Cambria Math" panose="02040503050406030204" pitchFamily="18" charset="0"/>
                              </a:rPr>
                            </m:ctrlPr>
                          </m:naryPr>
                          <m:sub>
                            <m:r>
                              <a:rPr lang="en-CA" b="0" i="1" smtClean="0">
                                <a:latin typeface="Cambria Math" panose="02040503050406030204" pitchFamily="18" charset="0"/>
                              </a:rPr>
                              <m:t>𝑘</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𝑣</m:t>
                            </m:r>
                          </m:sub>
                          <m:sup/>
                          <m:e>
                            <m:r>
                              <m:rPr>
                                <m:sty m:val="p"/>
                              </m:rPr>
                              <a:rPr lang="en-CA">
                                <a:latin typeface="Cambria Math" panose="02040503050406030204" pitchFamily="18" charset="0"/>
                              </a:rPr>
                              <m:t>exp</m:t>
                            </m:r>
                            <m:r>
                              <a:rPr lang="en-CA" i="1">
                                <a:latin typeface="Cambria Math" panose="02040503050406030204" pitchFamily="18" charset="0"/>
                              </a:rPr>
                              <m:t>⁡(</m:t>
                            </m:r>
                            <m:sSubSup>
                              <m:sSubSupPr>
                                <m:ctrlPr>
                                  <a:rPr lang="en-CA" i="1">
                                    <a:latin typeface="Cambria Math" panose="02040503050406030204" pitchFamily="18" charset="0"/>
                                  </a:rPr>
                                </m:ctrlPr>
                              </m:sSubSupPr>
                              <m:e>
                                <m:r>
                                  <a:rPr lang="en-CA" i="1">
                                    <a:latin typeface="Cambria Math" panose="02040503050406030204" pitchFamily="18" charset="0"/>
                                  </a:rPr>
                                  <m:t>𝑢</m:t>
                                </m:r>
                              </m:e>
                              <m:sub>
                                <m:r>
                                  <a:rPr lang="en-CA" b="0" i="1" smtClean="0">
                                    <a:latin typeface="Cambria Math" panose="02040503050406030204" pitchFamily="18" charset="0"/>
                                  </a:rPr>
                                  <m:t>𝑘</m:t>
                                </m:r>
                              </m:sub>
                              <m:sup>
                                <m:r>
                                  <a:rPr lang="en-CA" i="1">
                                    <a:latin typeface="Cambria Math" panose="02040503050406030204" pitchFamily="18" charset="0"/>
                                    <a:ea typeface="Cambria Math" panose="02040503050406030204" pitchFamily="18" charset="0"/>
                                  </a:rPr>
                                  <m:t>⊺</m:t>
                                </m:r>
                              </m:sup>
                            </m:sSubSup>
                            <m:sSub>
                              <m:sSubPr>
                                <m:ctrlPr>
                                  <a:rPr lang="en-CA" i="1">
                                    <a:latin typeface="Cambria Math" panose="02040503050406030204" pitchFamily="18" charset="0"/>
                                  </a:rPr>
                                </m:ctrlPr>
                              </m:sSubPr>
                              <m:e>
                                <m:r>
                                  <a:rPr lang="en-CA" i="1">
                                    <a:latin typeface="Cambria Math" panose="02040503050406030204" pitchFamily="18" charset="0"/>
                                  </a:rPr>
                                  <m:t>𝑣</m:t>
                                </m:r>
                              </m:e>
                              <m:sub>
                                <m:r>
                                  <a:rPr lang="en-CA" b="0" i="1" smtClean="0">
                                    <a:latin typeface="Cambria Math" panose="02040503050406030204" pitchFamily="18" charset="0"/>
                                  </a:rPr>
                                  <m:t>𝑖</m:t>
                                </m:r>
                              </m:sub>
                            </m:sSub>
                            <m:r>
                              <a:rPr lang="en-CA" i="1">
                                <a:latin typeface="Cambria Math" panose="02040503050406030204" pitchFamily="18" charset="0"/>
                              </a:rPr>
                              <m:t>)</m:t>
                            </m:r>
                          </m:e>
                        </m:nary>
                      </m:den>
                    </m:f>
                  </m:oMath>
                </a14:m>
                <a:r>
                  <a:rPr lang="en-CA" dirty="0"/>
                  <a:t> in skip-gram model</a:t>
                </a:r>
              </a:p>
              <a:p>
                <a14:m>
                  <m:oMath xmlns:m="http://schemas.openxmlformats.org/officeDocument/2006/math">
                    <m:r>
                      <a:rPr lang="en-CA" i="1">
                        <a:latin typeface="Cambria Math" panose="02040503050406030204" pitchFamily="18" charset="0"/>
                        <a:ea typeface="Cambria Math" panose="02040503050406030204" pitchFamily="18" charset="0"/>
                      </a:rPr>
                      <m:t>𝒱</m:t>
                    </m:r>
                    <m:r>
                      <a:rPr lang="en-CA" b="0" i="0" smtClean="0">
                        <a:latin typeface="Cambria Math" panose="02040503050406030204" pitchFamily="18" charset="0"/>
                        <a:ea typeface="Cambria Math" panose="02040503050406030204" pitchFamily="18" charset="0"/>
                      </a:rPr>
                      <m:t>=</m:t>
                    </m:r>
                    <m:d>
                      <m:dPr>
                        <m:begChr m:val="{"/>
                        <m:endChr m:val="}"/>
                        <m:ctrlPr>
                          <a:rPr lang="en-CA" b="0" i="1" smtClean="0">
                            <a:latin typeface="Cambria Math" panose="02040503050406030204" pitchFamily="18" charset="0"/>
                            <a:ea typeface="Cambria Math" panose="02040503050406030204" pitchFamily="18" charset="0"/>
                          </a:rPr>
                        </m:ctrlPr>
                      </m:dPr>
                      <m:e>
                        <m:r>
                          <a:rPr lang="en-CA" b="0" i="0" smtClean="0">
                            <a:latin typeface="Cambria Math" panose="02040503050406030204" pitchFamily="18" charset="0"/>
                            <a:ea typeface="Cambria Math" panose="02040503050406030204" pitchFamily="18" charset="0"/>
                          </a:rPr>
                          <m:t>0,1,…,</m:t>
                        </m:r>
                        <m:d>
                          <m:dPr>
                            <m:begChr m:val="|"/>
                            <m:endChr m:val="|"/>
                            <m:ctrlPr>
                              <a:rPr lang="en-CA" b="0" i="1" smtClean="0">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𝒱</m:t>
                            </m:r>
                          </m:e>
                        </m:d>
                        <m:r>
                          <a:rPr lang="en-CA" b="0" i="1" smtClean="0">
                            <a:latin typeface="Cambria Math" panose="02040503050406030204" pitchFamily="18" charset="0"/>
                            <a:ea typeface="Cambria Math" panose="02040503050406030204" pitchFamily="18" charset="0"/>
                          </a:rPr>
                          <m:t>−1</m:t>
                        </m:r>
                      </m:e>
                    </m:d>
                  </m:oMath>
                </a14:m>
                <a:r>
                  <a:rPr lang="en-US" dirty="0"/>
                  <a:t> is the index set of the vocabulary</a:t>
                </a:r>
              </a:p>
              <a:p>
                <a:r>
                  <a:rPr lang="en-US" dirty="0"/>
                  <a:t>Multiplicity: same word may occur multiple times in the corpus. Use multiset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𝑖</m:t>
                        </m:r>
                      </m:sub>
                    </m:sSub>
                  </m:oMath>
                </a14:m>
                <a:r>
                  <a:rPr lang="en-US" dirty="0"/>
                  <a:t> for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oMath>
                </a14:m>
                <a:r>
                  <a:rPr lang="en-US" dirty="0"/>
                  <a:t> as center word in multiple places</a:t>
                </a:r>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oMath>
                </a14:m>
                <a:r>
                  <a:rPr lang="en-US" dirty="0"/>
                  <a:t> may occurs twice in the following context windows</a:t>
                </a:r>
              </a:p>
              <a:p>
                <a14:m>
                  <m:oMath xmlns:m="http://schemas.openxmlformats.org/officeDocument/2006/math">
                    <m:r>
                      <a:rPr lang="en-CA" b="0" i="1" smtClean="0">
                        <a:latin typeface="Cambria Math" panose="02040503050406030204" pitchFamily="18" charset="0"/>
                      </a:rPr>
                      <m:t>𝑘</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b="0" i="1" smtClean="0">
                        <a:latin typeface="Cambria Math" panose="02040503050406030204" pitchFamily="18" charset="0"/>
                      </a:rPr>
                      <m:t>𝑚</m:t>
                    </m:r>
                    <m:r>
                      <a:rPr lang="en-CA" b="0" i="1" smtClean="0">
                        <a:latin typeface="Cambria Math" panose="02040503050406030204" pitchFamily="18" charset="0"/>
                      </a:rPr>
                      <m:t>,</m:t>
                    </m:r>
                    <m:r>
                      <a:rPr lang="en-CA" b="0" i="1" smtClean="0">
                        <a:latin typeface="Cambria Math" panose="02040503050406030204" pitchFamily="18" charset="0"/>
                      </a:rPr>
                      <m:t>𝑘</m:t>
                    </m:r>
                  </m:oMath>
                </a14:m>
                <a:r>
                  <a:rPr lang="en-US" dirty="0"/>
                  <a:t> and </a:t>
                </a:r>
                <a14:m>
                  <m:oMath xmlns:m="http://schemas.openxmlformats.org/officeDocument/2006/math">
                    <m:r>
                      <a:rPr lang="en-CA" i="1">
                        <a:latin typeface="Cambria Math" panose="02040503050406030204" pitchFamily="18" charset="0"/>
                      </a:rPr>
                      <m:t>𝑘</m:t>
                    </m:r>
                    <m:r>
                      <a:rPr lang="en-CA" i="1">
                        <a:latin typeface="Cambria Math" panose="02040503050406030204" pitchFamily="18" charset="0"/>
                      </a:rPr>
                      <m:t>,</m:t>
                    </m:r>
                    <m:r>
                      <a:rPr lang="en-CA" b="0" i="1" smtClean="0">
                        <a:latin typeface="Cambria Math" panose="02040503050406030204" pitchFamily="18" charset="0"/>
                      </a:rPr>
                      <m:t>𝑙</m:t>
                    </m:r>
                    <m:r>
                      <a:rPr lang="en-CA" i="1">
                        <a:latin typeface="Cambria Math" panose="02040503050406030204" pitchFamily="18" charset="0"/>
                      </a:rPr>
                      <m:t>,</m:t>
                    </m:r>
                    <m:r>
                      <a:rPr lang="en-CA" b="0" i="1" smtClean="0">
                        <a:latin typeface="Cambria Math" panose="02040503050406030204" pitchFamily="18" charset="0"/>
                      </a:rPr>
                      <m:t>𝑘</m:t>
                    </m:r>
                    <m:r>
                      <a:rPr lang="en-CA" i="1">
                        <a:latin typeface="Cambria Math" panose="02040503050406030204" pitchFamily="18" charset="0"/>
                      </a:rPr>
                      <m:t>,</m:t>
                    </m:r>
                    <m:r>
                      <a:rPr lang="en-CA" b="0" i="1" smtClean="0">
                        <a:latin typeface="Cambria Math" panose="02040503050406030204" pitchFamily="18" charset="0"/>
                      </a:rPr>
                      <m:t>𝑗</m:t>
                    </m:r>
                  </m:oMath>
                </a14:m>
                <a:r>
                  <a:rPr lang="en-US" dirty="0"/>
                  <a:t>,  so multiset </a:t>
                </a:r>
                <a14:m>
                  <m:oMath xmlns:m="http://schemas.openxmlformats.org/officeDocument/2006/math">
                    <m:sSub>
                      <m:sSubPr>
                        <m:ctrlPr>
                          <a:rPr lang="en-CA" b="0" i="1" smtClean="0">
                            <a:latin typeface="Cambria Math" panose="02040503050406030204" pitchFamily="18" charset="0"/>
                          </a:rPr>
                        </m:ctrlPr>
                      </m:sSubPr>
                      <m:e>
                        <m:r>
                          <a:rPr lang="en-CA" b="0" i="1" smtClean="0">
                            <a:latin typeface="Cambria Math" panose="02040503050406030204" pitchFamily="18" charset="0"/>
                          </a:rPr>
                          <m:t>𝐶</m:t>
                        </m:r>
                      </m:e>
                      <m:sub>
                        <m:r>
                          <a:rPr lang="en-CA" b="0" i="1" smtClean="0">
                            <a:latin typeface="Cambria Math" panose="02040503050406030204" pitchFamily="18" charset="0"/>
                          </a:rPr>
                          <m:t>𝑖</m:t>
                        </m:r>
                      </m:sub>
                    </m:sSub>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r>
                      <a:rPr lang="en-CA" b="0" i="1" smtClean="0">
                        <a:latin typeface="Cambria Math" panose="02040503050406030204" pitchFamily="18" charset="0"/>
                      </a:rPr>
                      <m:t>𝑘</m:t>
                    </m:r>
                    <m:r>
                      <a:rPr lang="en-CA" b="0" i="1" smtClean="0">
                        <a:latin typeface="Cambria Math" panose="02040503050406030204" pitchFamily="18" charset="0"/>
                      </a:rPr>
                      <m:t>,</m:t>
                    </m:r>
                    <m:r>
                      <a:rPr lang="en-CA" b="0" i="1" smtClean="0">
                        <a:latin typeface="Cambria Math" panose="02040503050406030204" pitchFamily="18" charset="0"/>
                      </a:rPr>
                      <m:t>𝑘</m:t>
                    </m:r>
                    <m:r>
                      <a:rPr lang="en-CA" b="0" i="1" smtClean="0">
                        <a:latin typeface="Cambria Math" panose="02040503050406030204" pitchFamily="18" charset="0"/>
                      </a:rPr>
                      <m:t>,</m:t>
                    </m:r>
                    <m:r>
                      <a:rPr lang="en-CA" b="0" i="1" smtClean="0">
                        <a:latin typeface="Cambria Math" panose="02040503050406030204" pitchFamily="18" charset="0"/>
                      </a:rPr>
                      <m:t>𝑘</m:t>
                    </m:r>
                    <m:r>
                      <a:rPr lang="en-CA" b="0" i="1" smtClean="0">
                        <a:latin typeface="Cambria Math" panose="02040503050406030204" pitchFamily="18" charset="0"/>
                      </a:rPr>
                      <m:t>,</m:t>
                    </m:r>
                    <m:r>
                      <a:rPr lang="en-CA" b="0" i="1" smtClean="0">
                        <a:latin typeface="Cambria Math" panose="02040503050406030204" pitchFamily="18" charset="0"/>
                      </a:rPr>
                      <m:t>𝑘</m:t>
                    </m:r>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r>
                      <a:rPr lang="en-CA" b="0" i="1" smtClean="0">
                        <a:latin typeface="Cambria Math" panose="02040503050406030204" pitchFamily="18" charset="0"/>
                      </a:rPr>
                      <m:t>𝑚</m:t>
                    </m:r>
                    <m:r>
                      <a:rPr lang="en-CA" b="0" i="1" smtClean="0">
                        <a:latin typeface="Cambria Math" panose="02040503050406030204" pitchFamily="18" charset="0"/>
                      </a:rPr>
                      <m:t>}</m:t>
                    </m:r>
                  </m:oMath>
                </a14:m>
                <a:r>
                  <a:rPr lang="en-US" dirty="0"/>
                  <a:t>, where multiplicities of elements </a:t>
                </a:r>
                <a14:m>
                  <m:oMath xmlns:m="http://schemas.openxmlformats.org/officeDocument/2006/math">
                    <m:r>
                      <a:rPr lang="en-CA" i="1">
                        <a:latin typeface="Cambria Math" panose="02040503050406030204" pitchFamily="18" charset="0"/>
                      </a:rPr>
                      <m:t>𝑗</m:t>
                    </m:r>
                    <m:r>
                      <a:rPr lang="en-CA" i="1">
                        <a:latin typeface="Cambria Math" panose="02040503050406030204" pitchFamily="18" charset="0"/>
                      </a:rPr>
                      <m:t>,</m:t>
                    </m:r>
                    <m:r>
                      <a:rPr lang="en-CA" i="1">
                        <a:latin typeface="Cambria Math" panose="02040503050406030204" pitchFamily="18" charset="0"/>
                      </a:rPr>
                      <m:t>𝑘</m:t>
                    </m:r>
                    <m:r>
                      <a:rPr lang="en-CA" i="1">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r>
                      <a:rPr lang="en-CA" b="0" i="1" smtClean="0">
                        <a:latin typeface="Cambria Math" panose="02040503050406030204" pitchFamily="18" charset="0"/>
                      </a:rPr>
                      <m:t>𝑚</m:t>
                    </m:r>
                  </m:oMath>
                </a14:m>
                <a:r>
                  <a:rPr lang="en-US" dirty="0"/>
                  <a:t> are 2, 4, 1, 1 respectively.</a:t>
                </a:r>
              </a:p>
              <a:p>
                <a:r>
                  <a:rPr lang="en-US" dirty="0"/>
                  <a:t>Denote the multiplicity of element j I multiset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𝐶</m:t>
                        </m:r>
                      </m:e>
                      <m:sub>
                        <m:r>
                          <a:rPr lang="en-CA" i="1">
                            <a:latin typeface="Cambria Math" panose="02040503050406030204" pitchFamily="18" charset="0"/>
                          </a:rPr>
                          <m:t>𝑖</m:t>
                        </m:r>
                      </m:sub>
                    </m:sSub>
                  </m:oMath>
                </a14:m>
                <a:r>
                  <a:rPr lang="en-US" dirty="0"/>
                  <a:t> as </a:t>
                </a:r>
                <a14:m>
                  <m:oMath xmlns:m="http://schemas.openxmlformats.org/officeDocument/2006/math">
                    <m:sSub>
                      <m:sSubPr>
                        <m:ctrlPr>
                          <a:rPr lang="en-CA" i="1">
                            <a:latin typeface="Cambria Math" panose="02040503050406030204" pitchFamily="18" charset="0"/>
                          </a:rPr>
                        </m:ctrlPr>
                      </m:sSubPr>
                      <m:e>
                        <m:r>
                          <a:rPr lang="en-CA" b="0" i="1" smtClean="0">
                            <a:latin typeface="Cambria Math" panose="02040503050406030204" pitchFamily="18" charset="0"/>
                          </a:rPr>
                          <m:t>𝑥</m:t>
                        </m:r>
                      </m:e>
                      <m:sub>
                        <m:r>
                          <a:rPr lang="en-CA" i="1">
                            <a:latin typeface="Cambria Math" panose="02040503050406030204" pitchFamily="18" charset="0"/>
                          </a:rPr>
                          <m:t>𝑖</m:t>
                        </m:r>
                        <m:r>
                          <a:rPr lang="en-CA" b="0" i="1" smtClean="0">
                            <a:latin typeface="Cambria Math" panose="02040503050406030204" pitchFamily="18" charset="0"/>
                          </a:rPr>
                          <m:t>𝑗</m:t>
                        </m:r>
                      </m:sub>
                    </m:sSub>
                  </m:oMath>
                </a14:m>
                <a:r>
                  <a:rPr lang="en-US" dirty="0"/>
                  <a:t>, this is the global co-occurrence count of word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b="0" i="1" smtClean="0">
                            <a:latin typeface="Cambria Math" panose="02040503050406030204" pitchFamily="18" charset="0"/>
                          </a:rPr>
                          <m:t>𝑗</m:t>
                        </m:r>
                      </m:sub>
                    </m:sSub>
                  </m:oMath>
                </a14:m>
                <a:r>
                  <a:rPr lang="en-US" dirty="0"/>
                  <a:t> (as context word) and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𝑖</m:t>
                        </m:r>
                      </m:sub>
                    </m:sSub>
                  </m:oMath>
                </a14:m>
                <a:r>
                  <a:rPr lang="en-US" dirty="0"/>
                  <a:t> (as the center word) in the same context window in the entire corpus </a:t>
                </a:r>
              </a:p>
            </p:txBody>
          </p:sp>
        </mc:Choice>
        <mc:Fallback xmlns="">
          <p:sp>
            <p:nvSpPr>
              <p:cNvPr id="3" name="Content Placeholder 2">
                <a:extLst>
                  <a:ext uri="{FF2B5EF4-FFF2-40B4-BE49-F238E27FC236}">
                    <a16:creationId xmlns:a16="http://schemas.microsoft.com/office/drawing/2014/main" id="{F6EC2445-3024-9438-ADE4-5418E47C9807}"/>
                  </a:ext>
                </a:extLst>
              </p:cNvPr>
              <p:cNvSpPr>
                <a:spLocks noGrp="1" noRot="1" noChangeAspect="1" noMove="1" noResize="1" noEditPoints="1" noAdjustHandles="1" noChangeArrowheads="1" noChangeShapeType="1" noTextEdit="1"/>
              </p:cNvSpPr>
              <p:nvPr>
                <p:ph idx="1"/>
              </p:nvPr>
            </p:nvSpPr>
            <p:spPr>
              <a:xfrm>
                <a:off x="838200" y="1157468"/>
                <a:ext cx="10574438" cy="5532699"/>
              </a:xfrm>
              <a:blipFill>
                <a:blip r:embed="rId3"/>
                <a:stretch>
                  <a:fillRect l="-960" t="-2294" r="-720" b="-1376"/>
                </a:stretch>
              </a:blipFill>
            </p:spPr>
            <p:txBody>
              <a:bodyPr/>
              <a:lstStyle/>
              <a:p>
                <a:r>
                  <a:rPr lang="en-US">
                    <a:noFill/>
                  </a:rPr>
                  <a:t> </a:t>
                </a:r>
              </a:p>
            </p:txBody>
          </p:sp>
        </mc:Fallback>
      </mc:AlternateContent>
    </p:spTree>
    <p:extLst>
      <p:ext uri="{BB962C8B-B14F-4D97-AF65-F5344CB8AC3E}">
        <p14:creationId xmlns:p14="http://schemas.microsoft.com/office/powerpoint/2010/main" val="18890281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207EBA-5774-C74E-FFC1-94E74E566096}"/>
              </a:ext>
            </a:extLst>
          </p:cNvPr>
          <p:cNvSpPr>
            <a:spLocks noGrp="1"/>
          </p:cNvSpPr>
          <p:nvPr>
            <p:ph type="title"/>
          </p:nvPr>
        </p:nvSpPr>
        <p:spPr>
          <a:xfrm>
            <a:off x="838200" y="365125"/>
            <a:ext cx="10515600" cy="676275"/>
          </a:xfrm>
        </p:spPr>
        <p:txBody>
          <a:bodyPr>
            <a:normAutofit fontScale="90000"/>
          </a:bodyPr>
          <a:lstStyle/>
          <a:p>
            <a:r>
              <a:rPr lang="en-US" dirty="0" err="1"/>
              <a:t>GLoVe</a:t>
            </a:r>
            <a:r>
              <a:rPr lang="en-US" dirty="0"/>
              <a:t>: Global Vectors for word representation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9076765-51AF-E67E-7728-AA28D432F7A8}"/>
                  </a:ext>
                </a:extLst>
              </p:cNvPr>
              <p:cNvSpPr>
                <a:spLocks noGrp="1"/>
              </p:cNvSpPr>
              <p:nvPr>
                <p:ph idx="1"/>
              </p:nvPr>
            </p:nvSpPr>
            <p:spPr>
              <a:xfrm>
                <a:off x="838200" y="1168400"/>
                <a:ext cx="10515600" cy="5008563"/>
              </a:xfrm>
            </p:spPr>
            <p:txBody>
              <a:bodyPr/>
              <a:lstStyle/>
              <a:p>
                <a:r>
                  <a:rPr lang="en-CA" dirty="0"/>
                  <a:t>GLoVe: hybrid of count based (word co-occurrence count globally) and window based models</a:t>
                </a:r>
              </a:p>
              <a:p>
                <a:endParaRPr lang="en-CA" dirty="0"/>
              </a:p>
              <a:p>
                <a:pPr marL="0" indent="0">
                  <a:buNone/>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𝐽</m:t>
                      </m:r>
                      <m:d>
                        <m:dPr>
                          <m:ctrlPr>
                            <a:rPr lang="en-CA" b="0" i="1" smtClean="0">
                              <a:latin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𝜃</m:t>
                          </m:r>
                        </m:e>
                      </m:d>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r>
                            <a:rPr lang="en-CA" b="0" i="1" smtClean="0">
                              <a:latin typeface="Cambria Math" panose="02040503050406030204" pitchFamily="18" charset="0"/>
                              <a:ea typeface="Cambria Math" panose="02040503050406030204" pitchFamily="18" charset="0"/>
                            </a:rPr>
                            <m:t>2</m:t>
                          </m:r>
                        </m:den>
                      </m:f>
                      <m:nary>
                        <m:naryPr>
                          <m:chr m:val="∑"/>
                          <m:ctrlPr>
                            <a:rPr lang="en-CA" b="0" i="1" smtClean="0">
                              <a:latin typeface="Cambria Math" panose="02040503050406030204" pitchFamily="18" charset="0"/>
                              <a:ea typeface="Cambria Math" panose="02040503050406030204" pitchFamily="18" charset="0"/>
                            </a:rPr>
                          </m:ctrlPr>
                        </m:naryPr>
                        <m:sub>
                          <m:r>
                            <m:rPr>
                              <m:brk m:alnAt="23"/>
                            </m:rPr>
                            <a:rPr lang="en-CA" b="0" i="1" smtClean="0">
                              <a:latin typeface="Cambria Math" panose="02040503050406030204" pitchFamily="18" charset="0"/>
                              <a:ea typeface="Cambria Math" panose="02040503050406030204" pitchFamily="18" charset="0"/>
                            </a:rPr>
                            <m:t>𝑖</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𝑗</m:t>
                          </m:r>
                          <m:r>
                            <a:rPr lang="en-CA" b="0" i="1" smtClean="0">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𝑊</m:t>
                          </m:r>
                        </m:sup>
                        <m:e>
                          <m:r>
                            <a:rPr lang="en-CA" b="0" i="1" smtClean="0">
                              <a:latin typeface="Cambria Math" panose="02040503050406030204" pitchFamily="18" charset="0"/>
                              <a:ea typeface="Cambria Math" panose="02040503050406030204" pitchFamily="18" charset="0"/>
                            </a:rPr>
                            <m:t>𝑓</m:t>
                          </m:r>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𝑖𝑗</m:t>
                              </m:r>
                            </m:sub>
                          </m:sSub>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m:t>
                              </m:r>
                              <m:sSubSup>
                                <m:sSubSupPr>
                                  <m:ctrlPr>
                                    <a:rPr lang="en-CA" b="0"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𝑢</m:t>
                                  </m:r>
                                </m:e>
                                <m:sub>
                                  <m:r>
                                    <a:rPr lang="en-CA" b="0" i="1" smtClean="0">
                                      <a:latin typeface="Cambria Math" panose="02040503050406030204" pitchFamily="18" charset="0"/>
                                      <a:ea typeface="Cambria Math" panose="02040503050406030204" pitchFamily="18" charset="0"/>
                                    </a:rPr>
                                    <m:t>𝑖</m:t>
                                  </m:r>
                                </m:sub>
                                <m:sup>
                                  <m:r>
                                    <a:rPr lang="en-CA" b="0" i="1" smtClean="0">
                                      <a:latin typeface="Cambria Math" panose="02040503050406030204" pitchFamily="18" charset="0"/>
                                      <a:ea typeface="Cambria Math" panose="02040503050406030204" pitchFamily="18" charset="0"/>
                                    </a:rPr>
                                    <m:t>𝑇</m:t>
                                  </m:r>
                                </m:sup>
                              </m:sSubSup>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𝑣</m:t>
                                  </m:r>
                                </m:e>
                                <m:sub>
                                  <m:r>
                                    <a:rPr lang="en-CA" b="0" i="1" smtClean="0">
                                      <a:latin typeface="Cambria Math" panose="02040503050406030204" pitchFamily="18" charset="0"/>
                                      <a:ea typeface="Cambria Math" panose="02040503050406030204" pitchFamily="18" charset="0"/>
                                    </a:rPr>
                                    <m:t>𝑗</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𝑙𝑜𝑔</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𝑥</m:t>
                                  </m:r>
                                </m:e>
                                <m:sub>
                                  <m:r>
                                    <a:rPr lang="en-CA" b="0" i="1" smtClean="0">
                                      <a:latin typeface="Cambria Math" panose="02040503050406030204" pitchFamily="18" charset="0"/>
                                      <a:ea typeface="Cambria Math" panose="02040503050406030204" pitchFamily="18" charset="0"/>
                                    </a:rPr>
                                    <m:t>𝑖𝑗</m:t>
                                  </m:r>
                                </m:sub>
                              </m:sSub>
                              <m:r>
                                <a:rPr lang="en-CA" b="0" i="1" smtClean="0">
                                  <a:latin typeface="Cambria Math" panose="02040503050406030204" pitchFamily="18" charset="0"/>
                                  <a:ea typeface="Cambria Math" panose="02040503050406030204" pitchFamily="18" charset="0"/>
                                </a:rPr>
                                <m:t>)</m:t>
                              </m:r>
                            </m:e>
                            <m:sup>
                              <m:r>
                                <a:rPr lang="en-CA" b="0" i="1" smtClean="0">
                                  <a:latin typeface="Cambria Math" panose="02040503050406030204" pitchFamily="18" charset="0"/>
                                  <a:ea typeface="Cambria Math" panose="02040503050406030204" pitchFamily="18" charset="0"/>
                                </a:rPr>
                                <m:t>2</m:t>
                              </m:r>
                            </m:sup>
                          </m:sSup>
                        </m:e>
                      </m:nary>
                      <m:r>
                        <a:rPr lang="en-CA" b="0" i="0" smtClean="0">
                          <a:latin typeface="Cambria Math" panose="02040503050406030204" pitchFamily="18" charset="0"/>
                          <a:ea typeface="Cambria Math" panose="02040503050406030204" pitchFamily="18" charset="0"/>
                        </a:rPr>
                        <m:t> </m:t>
                      </m:r>
                    </m:oMath>
                  </m:oMathPara>
                </a14:m>
                <a:endParaRPr lang="en-CA" b="0" dirty="0">
                  <a:ea typeface="Cambria Math" panose="02040503050406030204" pitchFamily="18" charset="0"/>
                </a:endParaRPr>
              </a:p>
              <a:p>
                <a:endParaRPr lang="en-CA" b="0" dirty="0">
                  <a:ea typeface="Cambria Math" panose="02040503050406030204" pitchFamily="18" charset="0"/>
                </a:endParaRPr>
              </a:p>
              <a:p>
                <a:endParaRPr lang="en-CA" dirty="0"/>
              </a:p>
            </p:txBody>
          </p:sp>
        </mc:Choice>
        <mc:Fallback xmlns="">
          <p:sp>
            <p:nvSpPr>
              <p:cNvPr id="3" name="Content Placeholder 2">
                <a:extLst>
                  <a:ext uri="{FF2B5EF4-FFF2-40B4-BE49-F238E27FC236}">
                    <a16:creationId xmlns:a16="http://schemas.microsoft.com/office/drawing/2014/main" id="{B9076765-51AF-E67E-7728-AA28D432F7A8}"/>
                  </a:ext>
                </a:extLst>
              </p:cNvPr>
              <p:cNvSpPr>
                <a:spLocks noGrp="1" noRot="1" noChangeAspect="1" noMove="1" noResize="1" noEditPoints="1" noAdjustHandles="1" noChangeArrowheads="1" noChangeShapeType="1" noTextEdit="1"/>
              </p:cNvSpPr>
              <p:nvPr>
                <p:ph idx="1"/>
              </p:nvPr>
            </p:nvSpPr>
            <p:spPr>
              <a:xfrm>
                <a:off x="838200" y="1168400"/>
                <a:ext cx="10515600" cy="5008563"/>
              </a:xfrm>
              <a:blipFill>
                <a:blip r:embed="rId3"/>
                <a:stretch>
                  <a:fillRect l="-1086" t="-3038"/>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E4AA8DEB-CD71-CA40-40F0-A4317EF5A57B}"/>
              </a:ext>
            </a:extLst>
          </p:cNvPr>
          <p:cNvSpPr txBox="1"/>
          <p:nvPr/>
        </p:nvSpPr>
        <p:spPr>
          <a:xfrm>
            <a:off x="749300" y="6337300"/>
            <a:ext cx="6792052" cy="369332"/>
          </a:xfrm>
          <a:prstGeom prst="rect">
            <a:avLst/>
          </a:prstGeom>
          <a:noFill/>
        </p:spPr>
        <p:txBody>
          <a:bodyPr wrap="none" rtlCol="0">
            <a:spAutoFit/>
          </a:bodyPr>
          <a:lstStyle/>
          <a:p>
            <a:r>
              <a:rPr lang="en-US" dirty="0"/>
              <a:t>Pennington et. Al., 2014 </a:t>
            </a:r>
            <a:r>
              <a:rPr lang="en-US" dirty="0" err="1"/>
              <a:t>GloVe</a:t>
            </a:r>
            <a:r>
              <a:rPr lang="en-US" dirty="0"/>
              <a:t>: Global vectors for word representation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016376B-9361-D0E4-4CBC-943D52083000}"/>
                  </a:ext>
                </a:extLst>
              </p:cNvPr>
              <p:cNvSpPr txBox="1"/>
              <p:nvPr/>
            </p:nvSpPr>
            <p:spPr>
              <a:xfrm>
                <a:off x="995705" y="3672681"/>
                <a:ext cx="10200590" cy="1999650"/>
              </a:xfrm>
              <a:prstGeom prst="rect">
                <a:avLst/>
              </a:prstGeom>
              <a:noFill/>
            </p:spPr>
            <p:txBody>
              <a:bodyPr wrap="square" rtlCol="0">
                <a:spAutoFit/>
              </a:bodyPr>
              <a:lstStyle/>
              <a:p>
                <a:r>
                  <a:rPr lang="en-CA" sz="2400" dirty="0"/>
                  <a:t>The goal is to minimize the difference between the inner product of their word embedding and the log count of </a:t>
                </a:r>
                <a:r>
                  <a:rPr lang="en-CA" sz="2400" i="1" dirty="0" err="1"/>
                  <a:t>i</a:t>
                </a:r>
                <a:r>
                  <a:rPr lang="en-CA" sz="2400" dirty="0"/>
                  <a:t> and </a:t>
                </a:r>
                <a:r>
                  <a:rPr lang="en-CA" sz="2400" i="1" dirty="0"/>
                  <a:t>j</a:t>
                </a:r>
              </a:p>
              <a:p>
                <a:r>
                  <a:rPr lang="en-CA" sz="2400" dirty="0"/>
                  <a:t> </a:t>
                </a:r>
                <a:r>
                  <a:rPr lang="en-CA" sz="2400" i="1" dirty="0"/>
                  <a:t>f(</a:t>
                </a:r>
                <a:r>
                  <a:rPr lang="en-CA" sz="2400" dirty="0" err="1"/>
                  <a:t>P</a:t>
                </a:r>
                <a:r>
                  <a:rPr lang="en-CA" sz="2400" i="1" dirty="0" err="1"/>
                  <a:t>ij</a:t>
                </a:r>
                <a:r>
                  <a:rPr lang="en-CA" sz="2400" i="1" dirty="0"/>
                  <a:t>) </a:t>
                </a:r>
                <a:r>
                  <a:rPr lang="en-CA" sz="2400" dirty="0"/>
                  <a:t>allows us to weight lower some very frequent co-occurrences and cap the importance of very frequent words.</a:t>
                </a:r>
              </a:p>
              <a:p>
                <a:r>
                  <a:rPr lang="en-CA" sz="2400" dirty="0"/>
                  <a:t>If </a:t>
                </a:r>
                <a14:m>
                  <m:oMath xmlns:m="http://schemas.openxmlformats.org/officeDocument/2006/math">
                    <m:sSub>
                      <m:sSubPr>
                        <m:ctrlPr>
                          <a:rPr lang="en-CA" sz="2400" i="1">
                            <a:latin typeface="Cambria Math" panose="02040503050406030204" pitchFamily="18" charset="0"/>
                            <a:ea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𝑥</m:t>
                        </m:r>
                      </m:e>
                      <m:sub>
                        <m:r>
                          <a:rPr lang="en-CA" sz="2400" i="1">
                            <a:latin typeface="Cambria Math" panose="02040503050406030204" pitchFamily="18" charset="0"/>
                            <a:ea typeface="Cambria Math" panose="02040503050406030204" pitchFamily="18" charset="0"/>
                          </a:rPr>
                          <m:t>𝑖𝑗</m:t>
                        </m:r>
                      </m:sub>
                    </m:sSub>
                    <m:r>
                      <a:rPr lang="en-CA" sz="2400" b="0" i="0" smtClean="0">
                        <a:latin typeface="Cambria Math" panose="02040503050406030204" pitchFamily="18" charset="0"/>
                        <a:ea typeface="Cambria Math" panose="02040503050406030204" pitchFamily="18" charset="0"/>
                      </a:rPr>
                      <m:t>=0,  </m:t>
                    </m:r>
                    <m:r>
                      <m:rPr>
                        <m:sty m:val="p"/>
                      </m:rPr>
                      <a:rPr lang="en-CA" sz="2400" b="0" i="0" smtClean="0">
                        <a:latin typeface="Cambria Math" panose="02040503050406030204" pitchFamily="18" charset="0"/>
                        <a:ea typeface="Cambria Math" panose="02040503050406030204" pitchFamily="18" charset="0"/>
                      </a:rPr>
                      <m:t>f</m:t>
                    </m:r>
                    <m:d>
                      <m:dPr>
                        <m:ctrlPr>
                          <a:rPr lang="en-CA" sz="2400" b="0" i="1" smtClean="0">
                            <a:latin typeface="Cambria Math" panose="02040503050406030204" pitchFamily="18" charset="0"/>
                            <a:ea typeface="Cambria Math" panose="02040503050406030204" pitchFamily="18" charset="0"/>
                          </a:rPr>
                        </m:ctrlPr>
                      </m:dPr>
                      <m:e>
                        <m:sSub>
                          <m:sSubPr>
                            <m:ctrlPr>
                              <a:rPr lang="en-CA" sz="2400" b="0" i="1" smtClean="0">
                                <a:latin typeface="Cambria Math" panose="02040503050406030204" pitchFamily="18" charset="0"/>
                                <a:ea typeface="Cambria Math" panose="02040503050406030204" pitchFamily="18" charset="0"/>
                              </a:rPr>
                            </m:ctrlPr>
                          </m:sSubPr>
                          <m:e>
                            <m:r>
                              <m:rPr>
                                <m:sty m:val="p"/>
                              </m:rPr>
                              <a:rPr lang="en-CA" sz="2400" b="0" i="0" smtClean="0">
                                <a:latin typeface="Cambria Math" panose="02040503050406030204" pitchFamily="18" charset="0"/>
                                <a:ea typeface="Cambria Math" panose="02040503050406030204" pitchFamily="18" charset="0"/>
                              </a:rPr>
                              <m:t>x</m:t>
                            </m:r>
                          </m:e>
                          <m:sub>
                            <m:r>
                              <m:rPr>
                                <m:sty m:val="p"/>
                              </m:rPr>
                              <a:rPr lang="en-CA" sz="2400" b="0" i="0" smtClean="0">
                                <a:latin typeface="Cambria Math" panose="02040503050406030204" pitchFamily="18" charset="0"/>
                                <a:ea typeface="Cambria Math" panose="02040503050406030204" pitchFamily="18" charset="0"/>
                              </a:rPr>
                              <m:t>ij</m:t>
                            </m:r>
                          </m:sub>
                        </m:sSub>
                      </m:e>
                    </m:d>
                    <m:r>
                      <a:rPr lang="en-CA" sz="2400" b="0" i="0" smtClean="0">
                        <a:latin typeface="Cambria Math" panose="02040503050406030204" pitchFamily="18" charset="0"/>
                        <a:ea typeface="Cambria Math" panose="02040503050406030204" pitchFamily="18" charset="0"/>
                      </a:rPr>
                      <m:t>=0,  0</m:t>
                    </m:r>
                    <m:r>
                      <m:rPr>
                        <m:sty m:val="p"/>
                      </m:rPr>
                      <a:rPr lang="en-CA" sz="2400" b="0" i="0" smtClean="0">
                        <a:latin typeface="Cambria Math" panose="02040503050406030204" pitchFamily="18" charset="0"/>
                        <a:ea typeface="Cambria Math" panose="02040503050406030204" pitchFamily="18" charset="0"/>
                      </a:rPr>
                      <m:t>log</m:t>
                    </m:r>
                    <m:r>
                      <a:rPr lang="en-CA" sz="2400" b="0" i="0" smtClean="0">
                        <a:latin typeface="Cambria Math" panose="02040503050406030204" pitchFamily="18" charset="0"/>
                        <a:ea typeface="Cambria Math" panose="02040503050406030204" pitchFamily="18" charset="0"/>
                      </a:rPr>
                      <m:t>0=0</m:t>
                    </m:r>
                  </m:oMath>
                </a14:m>
                <a:endParaRPr lang="en-US" sz="2400" dirty="0"/>
              </a:p>
            </p:txBody>
          </p:sp>
        </mc:Choice>
        <mc:Fallback xmlns="">
          <p:sp>
            <p:nvSpPr>
              <p:cNvPr id="7" name="TextBox 6">
                <a:extLst>
                  <a:ext uri="{FF2B5EF4-FFF2-40B4-BE49-F238E27FC236}">
                    <a16:creationId xmlns:a16="http://schemas.microsoft.com/office/drawing/2014/main" id="{8016376B-9361-D0E4-4CBC-943D52083000}"/>
                  </a:ext>
                </a:extLst>
              </p:cNvPr>
              <p:cNvSpPr txBox="1">
                <a:spLocks noRot="1" noChangeAspect="1" noMove="1" noResize="1" noEditPoints="1" noAdjustHandles="1" noChangeArrowheads="1" noChangeShapeType="1" noTextEdit="1"/>
              </p:cNvSpPr>
              <p:nvPr/>
            </p:nvSpPr>
            <p:spPr>
              <a:xfrm>
                <a:off x="995705" y="3672681"/>
                <a:ext cx="10200590" cy="1999650"/>
              </a:xfrm>
              <a:prstGeom prst="rect">
                <a:avLst/>
              </a:prstGeom>
              <a:blipFill>
                <a:blip r:embed="rId4"/>
                <a:stretch>
                  <a:fillRect l="-871" t="-1887" b="-4403"/>
                </a:stretch>
              </a:blipFill>
            </p:spPr>
            <p:txBody>
              <a:bodyPr/>
              <a:lstStyle/>
              <a:p>
                <a:r>
                  <a:rPr lang="en-US">
                    <a:noFill/>
                  </a:rPr>
                  <a:t> </a:t>
                </a:r>
              </a:p>
            </p:txBody>
          </p:sp>
        </mc:Fallback>
      </mc:AlternateContent>
    </p:spTree>
    <p:extLst>
      <p:ext uri="{BB962C8B-B14F-4D97-AF65-F5344CB8AC3E}">
        <p14:creationId xmlns:p14="http://schemas.microsoft.com/office/powerpoint/2010/main" val="27621673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F0ED7-86D3-9398-28B0-D96012EB9736}"/>
              </a:ext>
            </a:extLst>
          </p:cNvPr>
          <p:cNvSpPr>
            <a:spLocks noGrp="1"/>
          </p:cNvSpPr>
          <p:nvPr>
            <p:ph type="title"/>
          </p:nvPr>
        </p:nvSpPr>
        <p:spPr>
          <a:xfrm>
            <a:off x="838200" y="365126"/>
            <a:ext cx="10515600" cy="559214"/>
          </a:xfrm>
        </p:spPr>
        <p:txBody>
          <a:bodyPr>
            <a:normAutofit fontScale="90000"/>
          </a:bodyPr>
          <a:lstStyle/>
          <a:p>
            <a:r>
              <a:rPr lang="en-US" dirty="0"/>
              <a:t>Simple recurrent net</a:t>
            </a:r>
          </a:p>
        </p:txBody>
      </p:sp>
      <p:pic>
        <p:nvPicPr>
          <p:cNvPr id="5" name="Content Placeholder 4" descr="Diagram&#10;&#10;Description automatically generated">
            <a:extLst>
              <a:ext uri="{FF2B5EF4-FFF2-40B4-BE49-F238E27FC236}">
                <a16:creationId xmlns:a16="http://schemas.microsoft.com/office/drawing/2014/main" id="{9AAC7779-0EBA-B385-981D-8871279CBDF5}"/>
              </a:ext>
            </a:extLst>
          </p:cNvPr>
          <p:cNvPicPr>
            <a:picLocks noGrp="1" noChangeAspect="1"/>
          </p:cNvPicPr>
          <p:nvPr>
            <p:ph idx="1"/>
          </p:nvPr>
        </p:nvPicPr>
        <p:blipFill>
          <a:blip r:embed="rId3"/>
          <a:stretch>
            <a:fillRect/>
          </a:stretch>
        </p:blipFill>
        <p:spPr>
          <a:xfrm>
            <a:off x="573156" y="1105390"/>
            <a:ext cx="4749602" cy="4850910"/>
          </a:xfrm>
        </p:spPr>
      </p:pic>
      <p:sp>
        <p:nvSpPr>
          <p:cNvPr id="6" name="Rectangle 5">
            <a:extLst>
              <a:ext uri="{FF2B5EF4-FFF2-40B4-BE49-F238E27FC236}">
                <a16:creationId xmlns:a16="http://schemas.microsoft.com/office/drawing/2014/main" id="{B2F225AD-46BF-8E00-8845-C5A9AD7BC162}"/>
              </a:ext>
            </a:extLst>
          </p:cNvPr>
          <p:cNvSpPr/>
          <p:nvPr/>
        </p:nvSpPr>
        <p:spPr>
          <a:xfrm>
            <a:off x="344556" y="6081158"/>
            <a:ext cx="11751365" cy="646331"/>
          </a:xfrm>
          <a:prstGeom prst="rect">
            <a:avLst/>
          </a:prstGeom>
        </p:spPr>
        <p:txBody>
          <a:bodyPr wrap="square">
            <a:spAutoFit/>
          </a:bodyPr>
          <a:lstStyle/>
          <a:p>
            <a:r>
              <a:rPr lang="en-CA" b="0" i="0" u="none" strike="noStrike" dirty="0">
                <a:solidFill>
                  <a:srgbClr val="000000"/>
                </a:solidFill>
                <a:effectLst/>
                <a:latin typeface="-webkit-standard"/>
              </a:rPr>
              <a:t> </a:t>
            </a:r>
            <a:r>
              <a:rPr lang="en-CA" b="0" i="0" u="none" strike="noStrike" dirty="0" err="1">
                <a:solidFill>
                  <a:srgbClr val="000000"/>
                </a:solidFill>
                <a:effectLst/>
                <a:latin typeface="-webkit-standard"/>
              </a:rPr>
              <a:t>Servan</a:t>
            </a:r>
            <a:r>
              <a:rPr lang="en-CA" b="0" i="0" u="none" strike="noStrike" dirty="0">
                <a:solidFill>
                  <a:srgbClr val="000000"/>
                </a:solidFill>
                <a:effectLst/>
                <a:latin typeface="-webkit-standard"/>
              </a:rPr>
              <a:t>-Schreiber, D., </a:t>
            </a:r>
            <a:r>
              <a:rPr lang="en-CA" b="0" i="0" u="none" strike="noStrike" dirty="0" err="1">
                <a:solidFill>
                  <a:srgbClr val="000000"/>
                </a:solidFill>
                <a:effectLst/>
                <a:latin typeface="-webkit-standard"/>
              </a:rPr>
              <a:t>Cleeremans</a:t>
            </a:r>
            <a:r>
              <a:rPr lang="en-CA" b="0" i="0" u="none" strike="noStrike" dirty="0">
                <a:solidFill>
                  <a:srgbClr val="000000"/>
                </a:solidFill>
                <a:effectLst/>
                <a:latin typeface="-webkit-standard"/>
              </a:rPr>
              <a:t>, A., and McClelland, J. L. (1991). Graded state machines: The representation of temporal contingencies in simple recurrent networks. </a:t>
            </a:r>
            <a:r>
              <a:rPr lang="en-CA" b="0" i="1" u="none" strike="noStrike" dirty="0">
                <a:solidFill>
                  <a:srgbClr val="000000"/>
                </a:solidFill>
                <a:effectLst/>
                <a:latin typeface="-webkit-standard"/>
              </a:rPr>
              <a:t>Machine Learning</a:t>
            </a:r>
            <a:r>
              <a:rPr lang="en-CA" b="0" i="0" u="none" strike="noStrike" dirty="0">
                <a:solidFill>
                  <a:srgbClr val="000000"/>
                </a:solidFill>
                <a:effectLst/>
                <a:latin typeface="-webkit-standard"/>
              </a:rPr>
              <a:t>, 7:161–193.</a:t>
            </a:r>
            <a:endParaRPr lang="en-US" dirty="0"/>
          </a:p>
        </p:txBody>
      </p:sp>
      <p:pic>
        <p:nvPicPr>
          <p:cNvPr id="4" name="Picture 3" descr="Diagram&#10;&#10;Description automatically generated">
            <a:extLst>
              <a:ext uri="{FF2B5EF4-FFF2-40B4-BE49-F238E27FC236}">
                <a16:creationId xmlns:a16="http://schemas.microsoft.com/office/drawing/2014/main" id="{5D054410-4E6B-8092-A486-DA44B3F72EFF}"/>
              </a:ext>
            </a:extLst>
          </p:cNvPr>
          <p:cNvPicPr>
            <a:picLocks noChangeAspect="1"/>
          </p:cNvPicPr>
          <p:nvPr/>
        </p:nvPicPr>
        <p:blipFill>
          <a:blip r:embed="rId4"/>
          <a:stretch>
            <a:fillRect/>
          </a:stretch>
        </p:blipFill>
        <p:spPr>
          <a:xfrm>
            <a:off x="5873750" y="1049198"/>
            <a:ext cx="5570086" cy="4850910"/>
          </a:xfrm>
          <a:prstGeom prst="rect">
            <a:avLst/>
          </a:prstGeom>
        </p:spPr>
      </p:pic>
      <p:sp>
        <p:nvSpPr>
          <p:cNvPr id="7" name="TextBox 6">
            <a:extLst>
              <a:ext uri="{FF2B5EF4-FFF2-40B4-BE49-F238E27FC236}">
                <a16:creationId xmlns:a16="http://schemas.microsoft.com/office/drawing/2014/main" id="{2AEFB571-40F7-0EEF-14D2-278D6863E6B1}"/>
              </a:ext>
            </a:extLst>
          </p:cNvPr>
          <p:cNvSpPr txBox="1"/>
          <p:nvPr/>
        </p:nvSpPr>
        <p:spPr>
          <a:xfrm>
            <a:off x="124238" y="2316080"/>
            <a:ext cx="6096000" cy="369332"/>
          </a:xfrm>
          <a:prstGeom prst="rect">
            <a:avLst/>
          </a:prstGeom>
          <a:noFill/>
        </p:spPr>
        <p:txBody>
          <a:bodyPr wrap="square">
            <a:spAutoFit/>
          </a:bodyPr>
          <a:lstStyle/>
          <a:p>
            <a:r>
              <a:rPr lang="en-CA" sz="1800" b="0" i="1" u="none" strike="noStrike" kern="1200" dirty="0">
                <a:solidFill>
                  <a:schemeClr val="tx1"/>
                </a:solidFill>
                <a:effectLst/>
                <a:latin typeface="+mn-lt"/>
                <a:ea typeface="+mn-ea"/>
                <a:cs typeface="+mn-cs"/>
              </a:rPr>
              <a:t>Finding structure in time </a:t>
            </a:r>
            <a:r>
              <a:rPr lang="en-CA" sz="1800" b="0" i="0" u="none" strike="noStrike" kern="1200" dirty="0">
                <a:solidFill>
                  <a:schemeClr val="tx1"/>
                </a:solidFill>
                <a:effectLst/>
                <a:latin typeface="+mn-lt"/>
                <a:ea typeface="+mn-ea"/>
                <a:cs typeface="+mn-cs"/>
              </a:rPr>
              <a:t>(</a:t>
            </a:r>
            <a:r>
              <a:rPr lang="en-CA" sz="1800" b="0" i="0" kern="1200" dirty="0">
                <a:solidFill>
                  <a:schemeClr val="tx1"/>
                </a:solidFill>
                <a:effectLst/>
                <a:latin typeface="+mn-lt"/>
                <a:ea typeface="+mn-ea"/>
                <a:cs typeface="+mn-cs"/>
                <a:hlinkClick r:id="rId5"/>
              </a:rPr>
              <a:t>Elman</a:t>
            </a:r>
            <a:r>
              <a:rPr lang="en-CA" sz="1800" b="0" i="0" u="none" strike="noStrike" kern="1200" dirty="0">
                <a:solidFill>
                  <a:schemeClr val="tx1"/>
                </a:solidFill>
                <a:effectLst/>
                <a:latin typeface="+mn-lt"/>
                <a:ea typeface="+mn-ea"/>
                <a:cs typeface="+mn-cs"/>
              </a:rPr>
              <a:t>, </a:t>
            </a:r>
            <a:r>
              <a:rPr lang="en-CA" sz="1800" b="0" i="0" kern="1200" dirty="0">
                <a:solidFill>
                  <a:schemeClr val="tx1"/>
                </a:solidFill>
                <a:effectLst/>
                <a:latin typeface="+mn-lt"/>
                <a:ea typeface="+mn-ea"/>
                <a:cs typeface="+mn-cs"/>
                <a:hlinkClick r:id="rId5"/>
              </a:rPr>
              <a:t>1990</a:t>
            </a:r>
            <a:r>
              <a:rPr lang="en-CA" sz="1800" b="0" i="0" u="none" strike="noStrike" kern="1200" dirty="0">
                <a:solidFill>
                  <a:schemeClr val="tx1"/>
                </a:solidFill>
                <a:effectLst/>
                <a:latin typeface="+mn-lt"/>
                <a:ea typeface="+mn-ea"/>
                <a:cs typeface="+mn-cs"/>
              </a:rPr>
              <a:t>)</a:t>
            </a:r>
          </a:p>
        </p:txBody>
      </p:sp>
    </p:spTree>
    <p:extLst>
      <p:ext uri="{BB962C8B-B14F-4D97-AF65-F5344CB8AC3E}">
        <p14:creationId xmlns:p14="http://schemas.microsoft.com/office/powerpoint/2010/main" val="9232154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765F7-AB69-B513-D96E-4DB4EA68C0EE}"/>
              </a:ext>
            </a:extLst>
          </p:cNvPr>
          <p:cNvSpPr>
            <a:spLocks noGrp="1"/>
          </p:cNvSpPr>
          <p:nvPr>
            <p:ph type="title"/>
          </p:nvPr>
        </p:nvSpPr>
        <p:spPr>
          <a:xfrm>
            <a:off x="838200" y="365125"/>
            <a:ext cx="10960100" cy="714375"/>
          </a:xfrm>
        </p:spPr>
        <p:txBody>
          <a:bodyPr/>
          <a:lstStyle/>
          <a:p>
            <a:r>
              <a:rPr lang="en-US" dirty="0" err="1"/>
              <a:t>GLoVe</a:t>
            </a:r>
            <a:r>
              <a:rPr lang="en-US" dirty="0"/>
              <a:t>: Global Vectors for word representation</a:t>
            </a:r>
          </a:p>
        </p:txBody>
      </p:sp>
      <p:sp>
        <p:nvSpPr>
          <p:cNvPr id="3" name="Content Placeholder 2">
            <a:extLst>
              <a:ext uri="{FF2B5EF4-FFF2-40B4-BE49-F238E27FC236}">
                <a16:creationId xmlns:a16="http://schemas.microsoft.com/office/drawing/2014/main" id="{5967A7E6-33FA-2B87-082D-7197AC378C8E}"/>
              </a:ext>
            </a:extLst>
          </p:cNvPr>
          <p:cNvSpPr>
            <a:spLocks noGrp="1"/>
          </p:cNvSpPr>
          <p:nvPr>
            <p:ph idx="1"/>
          </p:nvPr>
        </p:nvSpPr>
        <p:spPr>
          <a:xfrm>
            <a:off x="838200" y="1422400"/>
            <a:ext cx="10515600" cy="4754563"/>
          </a:xfrm>
        </p:spPr>
        <p:txBody>
          <a:bodyPr/>
          <a:lstStyle/>
          <a:p>
            <a:r>
              <a:rPr lang="en-CA" dirty="0"/>
              <a:t>Fast training: Unlike window-based methods, where we used to optimize one window at a time (might train over the same co-occurrence multiple times), in </a:t>
            </a:r>
            <a:r>
              <a:rPr lang="en-CA" dirty="0" err="1"/>
              <a:t>GloVe</a:t>
            </a:r>
            <a:r>
              <a:rPr lang="en-CA" dirty="0"/>
              <a:t> we just optimize one count at a time.</a:t>
            </a:r>
          </a:p>
          <a:p>
            <a:r>
              <a:rPr lang="en-CA" dirty="0"/>
              <a:t>Scalable: Rare words in a huge corpora don’t occur very often, but </a:t>
            </a:r>
            <a:r>
              <a:rPr lang="en-CA" dirty="0" err="1"/>
              <a:t>GloVe</a:t>
            </a:r>
            <a:r>
              <a:rPr lang="en-CA" dirty="0"/>
              <a:t> allows us to capture the semantics irrespective of the number of occurrences of a word.</a:t>
            </a:r>
          </a:p>
          <a:p>
            <a:r>
              <a:rPr lang="en-CA" dirty="0"/>
              <a:t>Efficient use of statistics: It helps in the model performing well even on small corpus and small vector sizes.</a:t>
            </a:r>
          </a:p>
          <a:p>
            <a:endParaRPr lang="en-US" dirty="0"/>
          </a:p>
        </p:txBody>
      </p:sp>
      <p:sp>
        <p:nvSpPr>
          <p:cNvPr id="4" name="Rectangle 3">
            <a:extLst>
              <a:ext uri="{FF2B5EF4-FFF2-40B4-BE49-F238E27FC236}">
                <a16:creationId xmlns:a16="http://schemas.microsoft.com/office/drawing/2014/main" id="{EF2BA3ED-5507-F72E-3308-3D3F1C483A52}"/>
              </a:ext>
            </a:extLst>
          </p:cNvPr>
          <p:cNvSpPr/>
          <p:nvPr/>
        </p:nvSpPr>
        <p:spPr>
          <a:xfrm>
            <a:off x="1295400" y="5846544"/>
            <a:ext cx="6096000" cy="646331"/>
          </a:xfrm>
          <a:prstGeom prst="rect">
            <a:avLst/>
          </a:prstGeom>
        </p:spPr>
        <p:txBody>
          <a:bodyPr>
            <a:spAutoFit/>
          </a:bodyPr>
          <a:lstStyle/>
          <a:p>
            <a:r>
              <a:rPr lang="en-US" dirty="0">
                <a:highlight>
                  <a:srgbClr val="FFFF00"/>
                </a:highlight>
              </a:rPr>
              <a:t>https://</a:t>
            </a:r>
            <a:r>
              <a:rPr lang="en-US" dirty="0" err="1">
                <a:highlight>
                  <a:srgbClr val="FFFF00"/>
                </a:highlight>
              </a:rPr>
              <a:t>medium.com</a:t>
            </a:r>
            <a:r>
              <a:rPr lang="en-US" dirty="0">
                <a:highlight>
                  <a:srgbClr val="FFFF00"/>
                </a:highlight>
              </a:rPr>
              <a:t>/@</a:t>
            </a:r>
            <a:r>
              <a:rPr lang="en-US" dirty="0" err="1">
                <a:highlight>
                  <a:srgbClr val="FFFF00"/>
                </a:highlight>
              </a:rPr>
              <a:t>jonathan</a:t>
            </a:r>
            <a:r>
              <a:rPr lang="en-US" dirty="0">
                <a:highlight>
                  <a:srgbClr val="FFFF00"/>
                </a:highlight>
              </a:rPr>
              <a:t>-hui/nlp-word-embedding-glove-5e7f523999f6</a:t>
            </a:r>
          </a:p>
        </p:txBody>
      </p:sp>
    </p:spTree>
    <p:extLst>
      <p:ext uri="{BB962C8B-B14F-4D97-AF65-F5344CB8AC3E}">
        <p14:creationId xmlns:p14="http://schemas.microsoft.com/office/powerpoint/2010/main" val="35654928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CEAB0D-236C-72D8-A222-365E7073FE5C}"/>
              </a:ext>
            </a:extLst>
          </p:cNvPr>
          <p:cNvSpPr>
            <a:spLocks noGrp="1"/>
          </p:cNvSpPr>
          <p:nvPr>
            <p:ph type="title"/>
          </p:nvPr>
        </p:nvSpPr>
        <p:spPr>
          <a:xfrm>
            <a:off x="482600" y="275903"/>
            <a:ext cx="11176000" cy="688975"/>
          </a:xfrm>
        </p:spPr>
        <p:txBody>
          <a:bodyPr>
            <a:noAutofit/>
          </a:bodyPr>
          <a:lstStyle/>
          <a:p>
            <a:pPr algn="ctr"/>
            <a:r>
              <a:rPr lang="en-CA" sz="3600" dirty="0"/>
              <a:t>Simple Sentiment Classification Model</a:t>
            </a:r>
            <a:endParaRPr lang="en-US" sz="3600" dirty="0"/>
          </a:p>
        </p:txBody>
      </p:sp>
      <p:sp>
        <p:nvSpPr>
          <p:cNvPr id="3" name="Content Placeholder 2">
            <a:extLst>
              <a:ext uri="{FF2B5EF4-FFF2-40B4-BE49-F238E27FC236}">
                <a16:creationId xmlns:a16="http://schemas.microsoft.com/office/drawing/2014/main" id="{44B0A5EC-A905-83A4-3FA0-2D0EFB69AA42}"/>
              </a:ext>
            </a:extLst>
          </p:cNvPr>
          <p:cNvSpPr>
            <a:spLocks noGrp="1"/>
          </p:cNvSpPr>
          <p:nvPr>
            <p:ph idx="1"/>
          </p:nvPr>
        </p:nvSpPr>
        <p:spPr>
          <a:xfrm>
            <a:off x="457568" y="1956538"/>
            <a:ext cx="1485900" cy="2654301"/>
          </a:xfrm>
        </p:spPr>
        <p:txBody>
          <a:bodyPr/>
          <a:lstStyle/>
          <a:p>
            <a:pPr marL="0" indent="0">
              <a:buNone/>
            </a:pPr>
            <a:r>
              <a:rPr lang="en-US" dirty="0"/>
              <a:t>The	</a:t>
            </a:r>
          </a:p>
          <a:p>
            <a:pPr marL="0" indent="0">
              <a:buNone/>
            </a:pPr>
            <a:r>
              <a:rPr lang="en-US" dirty="0"/>
              <a:t>Service </a:t>
            </a:r>
          </a:p>
          <a:p>
            <a:pPr marL="0" indent="0">
              <a:buNone/>
            </a:pPr>
            <a:r>
              <a:rPr lang="en-US" dirty="0"/>
              <a:t>Is</a:t>
            </a:r>
          </a:p>
          <a:p>
            <a:pPr marL="0" indent="0">
              <a:buNone/>
            </a:pPr>
            <a:r>
              <a:rPr lang="en-US" dirty="0"/>
              <a:t>excellent</a:t>
            </a:r>
          </a:p>
        </p:txBody>
      </p:sp>
      <p:grpSp>
        <p:nvGrpSpPr>
          <p:cNvPr id="44" name="Group 43">
            <a:extLst>
              <a:ext uri="{FF2B5EF4-FFF2-40B4-BE49-F238E27FC236}">
                <a16:creationId xmlns:a16="http://schemas.microsoft.com/office/drawing/2014/main" id="{F9714136-BE6D-4C66-87E7-9A95A70F4EDA}"/>
              </a:ext>
            </a:extLst>
          </p:cNvPr>
          <p:cNvGrpSpPr/>
          <p:nvPr/>
        </p:nvGrpSpPr>
        <p:grpSpPr>
          <a:xfrm>
            <a:off x="1968500" y="1778739"/>
            <a:ext cx="8491475" cy="2374899"/>
            <a:chOff x="1968500" y="1092200"/>
            <a:chExt cx="8491475" cy="2374899"/>
          </a:xfrm>
        </p:grpSpPr>
        <p:grpSp>
          <p:nvGrpSpPr>
            <p:cNvPr id="43" name="Group 42">
              <a:extLst>
                <a:ext uri="{FF2B5EF4-FFF2-40B4-BE49-F238E27FC236}">
                  <a16:creationId xmlns:a16="http://schemas.microsoft.com/office/drawing/2014/main" id="{A77C0D39-99CD-D5B4-5A9E-EE07BA79DB84}"/>
                </a:ext>
              </a:extLst>
            </p:cNvPr>
            <p:cNvGrpSpPr/>
            <p:nvPr/>
          </p:nvGrpSpPr>
          <p:grpSpPr>
            <a:xfrm>
              <a:off x="1968500" y="1092200"/>
              <a:ext cx="8491475" cy="2374899"/>
              <a:chOff x="1968500" y="1092200"/>
              <a:chExt cx="8491475" cy="2374899"/>
            </a:xfrm>
          </p:grpSpPr>
          <p:sp>
            <p:nvSpPr>
              <p:cNvPr id="29" name="TextBox 28">
                <a:extLst>
                  <a:ext uri="{FF2B5EF4-FFF2-40B4-BE49-F238E27FC236}">
                    <a16:creationId xmlns:a16="http://schemas.microsoft.com/office/drawing/2014/main" id="{85F99B88-BA5A-6897-0044-32BB97A1FA42}"/>
                  </a:ext>
                </a:extLst>
              </p:cNvPr>
              <p:cNvSpPr txBox="1"/>
              <p:nvPr/>
            </p:nvSpPr>
            <p:spPr>
              <a:xfrm>
                <a:off x="6756400" y="2212974"/>
                <a:ext cx="1191416" cy="461665"/>
              </a:xfrm>
              <a:prstGeom prst="rect">
                <a:avLst/>
              </a:prstGeom>
              <a:noFill/>
            </p:spPr>
            <p:txBody>
              <a:bodyPr wrap="none" rtlCol="0">
                <a:spAutoFit/>
              </a:bodyPr>
              <a:lstStyle/>
              <a:p>
                <a:r>
                  <a:rPr lang="en-US" sz="2400" dirty="0"/>
                  <a:t>Average</a:t>
                </a:r>
              </a:p>
            </p:txBody>
          </p:sp>
          <p:grpSp>
            <p:nvGrpSpPr>
              <p:cNvPr id="42" name="Group 41">
                <a:extLst>
                  <a:ext uri="{FF2B5EF4-FFF2-40B4-BE49-F238E27FC236}">
                    <a16:creationId xmlns:a16="http://schemas.microsoft.com/office/drawing/2014/main" id="{A755E35E-C38E-EF50-5AD7-F69723DE279E}"/>
                  </a:ext>
                </a:extLst>
              </p:cNvPr>
              <p:cNvGrpSpPr/>
              <p:nvPr/>
            </p:nvGrpSpPr>
            <p:grpSpPr>
              <a:xfrm>
                <a:off x="1968500" y="1092200"/>
                <a:ext cx="7879548" cy="2374899"/>
                <a:chOff x="1968500" y="1092200"/>
                <a:chExt cx="7879548" cy="2374899"/>
              </a:xfrm>
            </p:grpSpPr>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F373215-7C8B-8F45-0EB8-CBFFFF7548EF}"/>
                        </a:ext>
                      </a:extLst>
                    </p:cNvPr>
                    <p:cNvSpPr txBox="1">
                      <a:spLocks/>
                    </p:cNvSpPr>
                    <p:nvPr/>
                  </p:nvSpPr>
                  <p:spPr>
                    <a:xfrm>
                      <a:off x="1968500" y="1092200"/>
                      <a:ext cx="1485900" cy="2311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3600" i="1" smtClean="0">
                                    <a:latin typeface="Cambria Math" panose="02040503050406030204" pitchFamily="18" charset="0"/>
                                  </a:rPr>
                                </m:ctrlPr>
                              </m:sSubPr>
                              <m:e>
                                <m:r>
                                  <a:rPr lang="en-CA" sz="3600" b="0" i="1" smtClean="0">
                                    <a:latin typeface="Cambria Math" panose="02040503050406030204" pitchFamily="18" charset="0"/>
                                  </a:rPr>
                                  <m:t>𝑜</m:t>
                                </m:r>
                              </m:e>
                              <m:sub>
                                <m:r>
                                  <a:rPr lang="en-CA" sz="3600" b="0" i="1" smtClean="0">
                                    <a:latin typeface="Cambria Math" panose="02040503050406030204" pitchFamily="18" charset="0"/>
                                  </a:rPr>
                                  <m:t>8828</m:t>
                                </m:r>
                              </m:sub>
                            </m:sSub>
                          </m:oMath>
                        </m:oMathPara>
                      </a14:m>
                      <a:endParaRPr lang="en-CA" sz="3600" i="1" dirty="0">
                        <a:latin typeface="Cambria Math" panose="02040503050406030204" pitchFamily="18" charset="0"/>
                      </a:endParaRPr>
                    </a:p>
                    <a:p>
                      <a:pPr marL="0" indent="0">
                        <a:buFont typeface="Arial" panose="020B0604020202020204" pitchFamily="34" charset="0"/>
                        <a:buNone/>
                      </a:pPr>
                      <a14:m>
                        <m:oMath xmlns:m="http://schemas.openxmlformats.org/officeDocument/2006/math">
                          <m:sSub>
                            <m:sSubPr>
                              <m:ctrlPr>
                                <a:rPr lang="en-US" sz="3600" i="1">
                                  <a:latin typeface="Cambria Math" panose="02040503050406030204" pitchFamily="18" charset="0"/>
                                </a:rPr>
                              </m:ctrlPr>
                            </m:sSubPr>
                            <m:e>
                              <m:r>
                                <a:rPr lang="en-CA" sz="3600" i="1">
                                  <a:latin typeface="Cambria Math" panose="02040503050406030204" pitchFamily="18" charset="0"/>
                                </a:rPr>
                                <m:t>𝑜</m:t>
                              </m:r>
                            </m:e>
                            <m:sub>
                              <m:r>
                                <a:rPr lang="en-CA" sz="3600" i="1">
                                  <a:latin typeface="Cambria Math" panose="02040503050406030204" pitchFamily="18" charset="0"/>
                                </a:rPr>
                                <m:t>8</m:t>
                              </m:r>
                              <m:r>
                                <a:rPr lang="en-CA" sz="3600" b="0" i="1" smtClean="0">
                                  <a:latin typeface="Cambria Math" panose="02040503050406030204" pitchFamily="18" charset="0"/>
                                </a:rPr>
                                <m:t>212</m:t>
                              </m:r>
                            </m:sub>
                          </m:sSub>
                        </m:oMath>
                      </a14:m>
                      <a:r>
                        <a:rPr lang="en-US" sz="3600" dirty="0"/>
                        <a:t> </a:t>
                      </a:r>
                      <a14:m>
                        <m:oMath xmlns:m="http://schemas.openxmlformats.org/officeDocument/2006/math">
                          <m:sSub>
                            <m:sSubPr>
                              <m:ctrlPr>
                                <a:rPr lang="en-US" sz="3600" i="1">
                                  <a:latin typeface="Cambria Math" panose="02040503050406030204" pitchFamily="18" charset="0"/>
                                </a:rPr>
                              </m:ctrlPr>
                            </m:sSubPr>
                            <m:e>
                              <m:r>
                                <a:rPr lang="en-CA" sz="3600" i="1">
                                  <a:latin typeface="Cambria Math" panose="02040503050406030204" pitchFamily="18" charset="0"/>
                                </a:rPr>
                                <m:t>𝑜</m:t>
                              </m:r>
                            </m:e>
                            <m:sub>
                              <m:r>
                                <a:rPr lang="en-CA" sz="3600" b="0" i="1" smtClean="0">
                                  <a:latin typeface="Cambria Math" panose="02040503050406030204" pitchFamily="18" charset="0"/>
                                </a:rPr>
                                <m:t>4694</m:t>
                              </m:r>
                            </m:sub>
                          </m:sSub>
                        </m:oMath>
                      </a14:m>
                      <a:endParaRPr lang="en-CA" sz="36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3600" i="1">
                                    <a:latin typeface="Cambria Math" panose="02040503050406030204" pitchFamily="18" charset="0"/>
                                  </a:rPr>
                                </m:ctrlPr>
                              </m:sSubPr>
                              <m:e>
                                <m:r>
                                  <a:rPr lang="en-CA" sz="3600" i="1">
                                    <a:latin typeface="Cambria Math" panose="02040503050406030204" pitchFamily="18" charset="0"/>
                                  </a:rPr>
                                  <m:t>𝑜</m:t>
                                </m:r>
                              </m:e>
                              <m:sub>
                                <m:r>
                                  <a:rPr lang="en-CA" sz="3600" b="0" i="1" smtClean="0">
                                    <a:latin typeface="Cambria Math" panose="02040503050406030204" pitchFamily="18" charset="0"/>
                                  </a:rPr>
                                  <m:t>2396</m:t>
                                </m:r>
                              </m:sub>
                            </m:sSub>
                          </m:oMath>
                        </m:oMathPara>
                      </a14:m>
                      <a:endParaRPr lang="en-US" sz="3600" dirty="0"/>
                    </a:p>
                  </p:txBody>
                </p:sp>
              </mc:Choice>
              <mc:Fallback xmlns="">
                <p:sp>
                  <p:nvSpPr>
                    <p:cNvPr id="4" name="Content Placeholder 2">
                      <a:extLst>
                        <a:ext uri="{FF2B5EF4-FFF2-40B4-BE49-F238E27FC236}">
                          <a16:creationId xmlns:a16="http://schemas.microsoft.com/office/drawing/2014/main" id="{1F373215-7C8B-8F45-0EB8-CBFFFF7548EF}"/>
                        </a:ext>
                      </a:extLst>
                    </p:cNvPr>
                    <p:cNvSpPr txBox="1">
                      <a:spLocks noRot="1" noChangeAspect="1" noMove="1" noResize="1" noEditPoints="1" noAdjustHandles="1" noChangeArrowheads="1" noChangeShapeType="1" noTextEdit="1"/>
                    </p:cNvSpPr>
                    <p:nvPr/>
                  </p:nvSpPr>
                  <p:spPr>
                    <a:xfrm>
                      <a:off x="1968500" y="1092200"/>
                      <a:ext cx="1485900" cy="2311400"/>
                    </a:xfrm>
                    <a:prstGeom prst="rect">
                      <a:avLst/>
                    </a:prstGeom>
                    <a:blipFill>
                      <a:blip r:embed="rId3"/>
                      <a:stretch>
                        <a:fillRect l="-1695"/>
                      </a:stretch>
                    </a:blipFill>
                  </p:spPr>
                  <p:txBody>
                    <a:bodyPr/>
                    <a:lstStyle/>
                    <a:p>
                      <a:r>
                        <a:rPr lang="en-US">
                          <a:noFill/>
                        </a:rPr>
                        <a:t> </a:t>
                      </a:r>
                    </a:p>
                  </p:txBody>
                </p:sp>
              </mc:Fallback>
            </mc:AlternateContent>
            <p:grpSp>
              <p:nvGrpSpPr>
                <p:cNvPr id="12" name="Group 11">
                  <a:extLst>
                    <a:ext uri="{FF2B5EF4-FFF2-40B4-BE49-F238E27FC236}">
                      <a16:creationId xmlns:a16="http://schemas.microsoft.com/office/drawing/2014/main" id="{2857B001-BA6C-EC63-22E2-28D502398CB6}"/>
                    </a:ext>
                  </a:extLst>
                </p:cNvPr>
                <p:cNvGrpSpPr/>
                <p:nvPr/>
              </p:nvGrpSpPr>
              <p:grpSpPr>
                <a:xfrm>
                  <a:off x="3251200" y="1473200"/>
                  <a:ext cx="584200" cy="1638300"/>
                  <a:chOff x="3251200" y="1473200"/>
                  <a:chExt cx="584200" cy="1638300"/>
                </a:xfrm>
              </p:grpSpPr>
              <p:cxnSp>
                <p:nvCxnSpPr>
                  <p:cNvPr id="6" name="Straight Arrow Connector 5">
                    <a:extLst>
                      <a:ext uri="{FF2B5EF4-FFF2-40B4-BE49-F238E27FC236}">
                        <a16:creationId xmlns:a16="http://schemas.microsoft.com/office/drawing/2014/main" id="{40EBABBB-DC54-4142-5ED6-4A447FC56EEA}"/>
                      </a:ext>
                    </a:extLst>
                  </p:cNvPr>
                  <p:cNvCxnSpPr/>
                  <p:nvPr/>
                </p:nvCxnSpPr>
                <p:spPr>
                  <a:xfrm>
                    <a:off x="3263900" y="1473200"/>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C3DC554-2623-41F7-14BA-EAF65B2E31A8}"/>
                      </a:ext>
                    </a:extLst>
                  </p:cNvPr>
                  <p:cNvCxnSpPr/>
                  <p:nvPr/>
                </p:nvCxnSpPr>
                <p:spPr>
                  <a:xfrm>
                    <a:off x="3263900" y="2032000"/>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0887098-973A-4418-AF83-1C6491BF7C2F}"/>
                      </a:ext>
                    </a:extLst>
                  </p:cNvPr>
                  <p:cNvCxnSpPr/>
                  <p:nvPr/>
                </p:nvCxnSpPr>
                <p:spPr>
                  <a:xfrm>
                    <a:off x="3263900" y="2597150"/>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6CD1121-3F58-9EF1-4C44-5F93F6036CB6}"/>
                      </a:ext>
                    </a:extLst>
                  </p:cNvPr>
                  <p:cNvCxnSpPr/>
                  <p:nvPr/>
                </p:nvCxnSpPr>
                <p:spPr>
                  <a:xfrm>
                    <a:off x="3251200" y="3111500"/>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F6FB8B01-C371-C376-02A4-FC580788A196}"/>
                    </a:ext>
                  </a:extLst>
                </p:cNvPr>
                <p:cNvGrpSpPr/>
                <p:nvPr/>
              </p:nvGrpSpPr>
              <p:grpSpPr>
                <a:xfrm>
                  <a:off x="3822700" y="1155699"/>
                  <a:ext cx="6025348" cy="2311400"/>
                  <a:chOff x="3822700" y="1155699"/>
                  <a:chExt cx="6025348" cy="2311400"/>
                </a:xfrm>
              </p:grpSpPr>
              <p:sp>
                <p:nvSpPr>
                  <p:cNvPr id="11" name="Content Placeholder 2">
                    <a:extLst>
                      <a:ext uri="{FF2B5EF4-FFF2-40B4-BE49-F238E27FC236}">
                        <a16:creationId xmlns:a16="http://schemas.microsoft.com/office/drawing/2014/main" id="{2E0C042F-6415-21D3-2C69-D0C1711231FE}"/>
                      </a:ext>
                    </a:extLst>
                  </p:cNvPr>
                  <p:cNvSpPr txBox="1">
                    <a:spLocks/>
                  </p:cNvSpPr>
                  <p:nvPr/>
                </p:nvSpPr>
                <p:spPr>
                  <a:xfrm>
                    <a:off x="3822700" y="1269999"/>
                    <a:ext cx="927100" cy="215900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E</a:t>
                    </a:r>
                  </a:p>
                  <a:p>
                    <a:pPr marL="0" indent="0">
                      <a:buFont typeface="Arial" panose="020B0604020202020204" pitchFamily="34" charset="0"/>
                      <a:buNone/>
                    </a:pPr>
                    <a:r>
                      <a:rPr lang="en-US" dirty="0"/>
                      <a:t>E</a:t>
                    </a:r>
                  </a:p>
                  <a:p>
                    <a:pPr marL="0" indent="0">
                      <a:buFont typeface="Arial" panose="020B0604020202020204" pitchFamily="34" charset="0"/>
                      <a:buNone/>
                    </a:pPr>
                    <a:r>
                      <a:rPr lang="en-US" dirty="0"/>
                      <a:t>E</a:t>
                    </a:r>
                  </a:p>
                  <a:p>
                    <a:pPr marL="0" indent="0">
                      <a:buFont typeface="Arial" panose="020B0604020202020204" pitchFamily="34" charset="0"/>
                      <a:buNone/>
                    </a:pPr>
                    <a:r>
                      <a:rPr lang="en-US" dirty="0"/>
                      <a:t>E</a:t>
                    </a:r>
                  </a:p>
                </p:txBody>
              </p:sp>
              <p:grpSp>
                <p:nvGrpSpPr>
                  <p:cNvPr id="13" name="Group 12">
                    <a:extLst>
                      <a:ext uri="{FF2B5EF4-FFF2-40B4-BE49-F238E27FC236}">
                        <a16:creationId xmlns:a16="http://schemas.microsoft.com/office/drawing/2014/main" id="{2C120CCC-F2AA-97D8-3ABB-15FDEA205CDB}"/>
                      </a:ext>
                    </a:extLst>
                  </p:cNvPr>
                  <p:cNvGrpSpPr/>
                  <p:nvPr/>
                </p:nvGrpSpPr>
                <p:grpSpPr>
                  <a:xfrm>
                    <a:off x="4203700" y="1473200"/>
                    <a:ext cx="584200" cy="1638300"/>
                    <a:chOff x="3251200" y="1473200"/>
                    <a:chExt cx="584200" cy="1638300"/>
                  </a:xfrm>
                </p:grpSpPr>
                <p:cxnSp>
                  <p:nvCxnSpPr>
                    <p:cNvPr id="14" name="Straight Arrow Connector 13">
                      <a:extLst>
                        <a:ext uri="{FF2B5EF4-FFF2-40B4-BE49-F238E27FC236}">
                          <a16:creationId xmlns:a16="http://schemas.microsoft.com/office/drawing/2014/main" id="{612AFB85-C3F4-5E5B-4ACB-F2CD718A1C56}"/>
                        </a:ext>
                      </a:extLst>
                    </p:cNvPr>
                    <p:cNvCxnSpPr/>
                    <p:nvPr/>
                  </p:nvCxnSpPr>
                  <p:spPr>
                    <a:xfrm>
                      <a:off x="3263900" y="1473200"/>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8D87D0F7-A558-469E-328B-839D6B572605}"/>
                        </a:ext>
                      </a:extLst>
                    </p:cNvPr>
                    <p:cNvCxnSpPr/>
                    <p:nvPr/>
                  </p:nvCxnSpPr>
                  <p:spPr>
                    <a:xfrm>
                      <a:off x="3263900" y="2032000"/>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A02473B4-7BBB-E9D3-D154-32882CF0DEA0}"/>
                        </a:ext>
                      </a:extLst>
                    </p:cNvPr>
                    <p:cNvCxnSpPr/>
                    <p:nvPr/>
                  </p:nvCxnSpPr>
                  <p:spPr>
                    <a:xfrm>
                      <a:off x="3263900" y="2597150"/>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2CA914F-D4DC-013D-5FAE-030604DEAD0D}"/>
                        </a:ext>
                      </a:extLst>
                    </p:cNvPr>
                    <p:cNvCxnSpPr/>
                    <p:nvPr/>
                  </p:nvCxnSpPr>
                  <p:spPr>
                    <a:xfrm>
                      <a:off x="3251200" y="3111500"/>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E53110E-2DFF-D47D-6B19-4800B099C86A}"/>
                      </a:ext>
                    </a:extLst>
                  </p:cNvPr>
                  <p:cNvGrpSpPr/>
                  <p:nvPr/>
                </p:nvGrpSpPr>
                <p:grpSpPr>
                  <a:xfrm>
                    <a:off x="4775200" y="1155699"/>
                    <a:ext cx="5072848" cy="2311400"/>
                    <a:chOff x="4775200" y="1155699"/>
                    <a:chExt cx="5072848" cy="2311400"/>
                  </a:xfrm>
                </p:grpSpPr>
                <mc:AlternateContent xmlns:mc="http://schemas.openxmlformats.org/markup-compatibility/2006" xmlns:a14="http://schemas.microsoft.com/office/drawing/2010/main">
                  <mc:Choice Requires="a14">
                    <p:sp>
                      <p:nvSpPr>
                        <p:cNvPr id="18" name="Content Placeholder 2">
                          <a:extLst>
                            <a:ext uri="{FF2B5EF4-FFF2-40B4-BE49-F238E27FC236}">
                              <a16:creationId xmlns:a16="http://schemas.microsoft.com/office/drawing/2014/main" id="{6CB17FEB-DD49-DCBF-9844-120A5566DD2B}"/>
                            </a:ext>
                          </a:extLst>
                        </p:cNvPr>
                        <p:cNvSpPr txBox="1">
                          <a:spLocks/>
                        </p:cNvSpPr>
                        <p:nvPr/>
                      </p:nvSpPr>
                      <p:spPr>
                        <a:xfrm>
                          <a:off x="4775200" y="1155699"/>
                          <a:ext cx="1485900" cy="23114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left"/>
                              </m:oMathParaPr>
                              <m:oMath xmlns:m="http://schemas.openxmlformats.org/officeDocument/2006/math">
                                <m:sSub>
                                  <m:sSubPr>
                                    <m:ctrlPr>
                                      <a:rPr lang="en-US" sz="3600" i="1" smtClean="0">
                                        <a:latin typeface="Cambria Math" panose="02040503050406030204" pitchFamily="18" charset="0"/>
                                      </a:rPr>
                                    </m:ctrlPr>
                                  </m:sSubPr>
                                  <m:e>
                                    <m:r>
                                      <a:rPr lang="en-CA" sz="3600" b="0" i="1" smtClean="0">
                                        <a:latin typeface="Cambria Math" panose="02040503050406030204" pitchFamily="18" charset="0"/>
                                      </a:rPr>
                                      <m:t>𝑒</m:t>
                                    </m:r>
                                  </m:e>
                                  <m:sub>
                                    <m:r>
                                      <a:rPr lang="en-CA" sz="3600" b="0" i="1" smtClean="0">
                                        <a:latin typeface="Cambria Math" panose="02040503050406030204" pitchFamily="18" charset="0"/>
                                      </a:rPr>
                                      <m:t>8828</m:t>
                                    </m:r>
                                  </m:sub>
                                </m:sSub>
                              </m:oMath>
                            </m:oMathPara>
                          </a14:m>
                          <a:endParaRPr lang="en-CA" sz="3600" i="1" dirty="0">
                            <a:latin typeface="Cambria Math" panose="02040503050406030204" pitchFamily="18" charset="0"/>
                          </a:endParaRPr>
                        </a:p>
                        <a:p>
                          <a:pPr marL="0" indent="0">
                            <a:buFont typeface="Arial" panose="020B0604020202020204" pitchFamily="34" charset="0"/>
                            <a:buNone/>
                          </a:pPr>
                          <a14:m>
                            <m:oMath xmlns:m="http://schemas.openxmlformats.org/officeDocument/2006/math">
                              <m:sSub>
                                <m:sSubPr>
                                  <m:ctrlPr>
                                    <a:rPr lang="en-US" sz="3600" i="1">
                                      <a:latin typeface="Cambria Math" panose="02040503050406030204" pitchFamily="18" charset="0"/>
                                    </a:rPr>
                                  </m:ctrlPr>
                                </m:sSubPr>
                                <m:e>
                                  <m:r>
                                    <a:rPr lang="en-CA" sz="3600" b="0" i="1" smtClean="0">
                                      <a:latin typeface="Cambria Math" panose="02040503050406030204" pitchFamily="18" charset="0"/>
                                    </a:rPr>
                                    <m:t>𝑒</m:t>
                                  </m:r>
                                </m:e>
                                <m:sub>
                                  <m:r>
                                    <a:rPr lang="en-CA" sz="3600" i="1">
                                      <a:latin typeface="Cambria Math" panose="02040503050406030204" pitchFamily="18" charset="0"/>
                                    </a:rPr>
                                    <m:t>8</m:t>
                                  </m:r>
                                  <m:r>
                                    <a:rPr lang="en-CA" sz="3600" b="0" i="1" smtClean="0">
                                      <a:latin typeface="Cambria Math" panose="02040503050406030204" pitchFamily="18" charset="0"/>
                                    </a:rPr>
                                    <m:t>212</m:t>
                                  </m:r>
                                </m:sub>
                              </m:sSub>
                            </m:oMath>
                          </a14:m>
                          <a:r>
                            <a:rPr lang="en-US" sz="3600" dirty="0"/>
                            <a:t> </a:t>
                          </a:r>
                          <a14:m>
                            <m:oMath xmlns:m="http://schemas.openxmlformats.org/officeDocument/2006/math">
                              <m:sSub>
                                <m:sSubPr>
                                  <m:ctrlPr>
                                    <a:rPr lang="en-US" sz="3600" i="1">
                                      <a:latin typeface="Cambria Math" panose="02040503050406030204" pitchFamily="18" charset="0"/>
                                    </a:rPr>
                                  </m:ctrlPr>
                                </m:sSubPr>
                                <m:e>
                                  <m:r>
                                    <a:rPr lang="en-CA" sz="3600" b="0" i="1" smtClean="0">
                                      <a:latin typeface="Cambria Math" panose="02040503050406030204" pitchFamily="18" charset="0"/>
                                    </a:rPr>
                                    <m:t>𝑒</m:t>
                                  </m:r>
                                </m:e>
                                <m:sub>
                                  <m:r>
                                    <a:rPr lang="en-CA" sz="3600" b="0" i="1" smtClean="0">
                                      <a:latin typeface="Cambria Math" panose="02040503050406030204" pitchFamily="18" charset="0"/>
                                    </a:rPr>
                                    <m:t>4694</m:t>
                                  </m:r>
                                </m:sub>
                              </m:sSub>
                            </m:oMath>
                          </a14:m>
                          <a:endParaRPr lang="en-CA" sz="360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en-US" sz="3600" i="1">
                                        <a:latin typeface="Cambria Math" panose="02040503050406030204" pitchFamily="18" charset="0"/>
                                      </a:rPr>
                                    </m:ctrlPr>
                                  </m:sSubPr>
                                  <m:e>
                                    <m:r>
                                      <a:rPr lang="en-CA" sz="3600" b="0" i="1" smtClean="0">
                                        <a:latin typeface="Cambria Math" panose="02040503050406030204" pitchFamily="18" charset="0"/>
                                      </a:rPr>
                                      <m:t>𝑒</m:t>
                                    </m:r>
                                  </m:e>
                                  <m:sub>
                                    <m:r>
                                      <a:rPr lang="en-CA" sz="3600" b="0" i="1" smtClean="0">
                                        <a:latin typeface="Cambria Math" panose="02040503050406030204" pitchFamily="18" charset="0"/>
                                      </a:rPr>
                                      <m:t>2396</m:t>
                                    </m:r>
                                  </m:sub>
                                </m:sSub>
                              </m:oMath>
                            </m:oMathPara>
                          </a14:m>
                          <a:endParaRPr lang="en-US" sz="3600" dirty="0"/>
                        </a:p>
                      </p:txBody>
                    </p:sp>
                  </mc:Choice>
                  <mc:Fallback xmlns="">
                    <p:sp>
                      <p:nvSpPr>
                        <p:cNvPr id="18" name="Content Placeholder 2">
                          <a:extLst>
                            <a:ext uri="{FF2B5EF4-FFF2-40B4-BE49-F238E27FC236}">
                              <a16:creationId xmlns:a16="http://schemas.microsoft.com/office/drawing/2014/main" id="{6CB17FEB-DD49-DCBF-9844-120A5566DD2B}"/>
                            </a:ext>
                          </a:extLst>
                        </p:cNvPr>
                        <p:cNvSpPr txBox="1">
                          <a:spLocks noRot="1" noChangeAspect="1" noMove="1" noResize="1" noEditPoints="1" noAdjustHandles="1" noChangeArrowheads="1" noChangeShapeType="1" noTextEdit="1"/>
                        </p:cNvSpPr>
                        <p:nvPr/>
                      </p:nvSpPr>
                      <p:spPr>
                        <a:xfrm>
                          <a:off x="4775200" y="1155699"/>
                          <a:ext cx="1485900" cy="2311400"/>
                        </a:xfrm>
                        <a:prstGeom prst="rect">
                          <a:avLst/>
                        </a:prstGeom>
                        <a:blipFill>
                          <a:blip r:embed="rId4"/>
                          <a:stretch>
                            <a:fillRect l="-847"/>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C6780C40-522B-F0BE-6B73-85FAECABDBA2}"/>
                        </a:ext>
                      </a:extLst>
                    </p:cNvPr>
                    <p:cNvGrpSpPr/>
                    <p:nvPr/>
                  </p:nvGrpSpPr>
                  <p:grpSpPr>
                    <a:xfrm>
                      <a:off x="5943600" y="1530349"/>
                      <a:ext cx="685800" cy="1638300"/>
                      <a:chOff x="3251200" y="1473200"/>
                      <a:chExt cx="685800" cy="1638300"/>
                    </a:xfrm>
                  </p:grpSpPr>
                  <p:cxnSp>
                    <p:nvCxnSpPr>
                      <p:cNvPr id="20" name="Straight Arrow Connector 19">
                        <a:extLst>
                          <a:ext uri="{FF2B5EF4-FFF2-40B4-BE49-F238E27FC236}">
                            <a16:creationId xmlns:a16="http://schemas.microsoft.com/office/drawing/2014/main" id="{F9259C26-7B17-179E-7BE0-BE99A74C76FF}"/>
                          </a:ext>
                        </a:extLst>
                      </p:cNvPr>
                      <p:cNvCxnSpPr>
                        <a:cxnSpLocks/>
                      </p:cNvCxnSpPr>
                      <p:nvPr/>
                    </p:nvCxnSpPr>
                    <p:spPr>
                      <a:xfrm>
                        <a:off x="3263900" y="1473200"/>
                        <a:ext cx="673100" cy="5905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51D19DB-2BD0-BA53-2310-3606E3E36144}"/>
                          </a:ext>
                        </a:extLst>
                      </p:cNvPr>
                      <p:cNvCxnSpPr>
                        <a:cxnSpLocks/>
                      </p:cNvCxnSpPr>
                      <p:nvPr/>
                    </p:nvCxnSpPr>
                    <p:spPr>
                      <a:xfrm>
                        <a:off x="3263900" y="2032000"/>
                        <a:ext cx="673100" cy="2476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5EC0B10-BA73-86E4-34DF-8AD11CB0F1F0}"/>
                          </a:ext>
                        </a:extLst>
                      </p:cNvPr>
                      <p:cNvCxnSpPr>
                        <a:cxnSpLocks/>
                      </p:cNvCxnSpPr>
                      <p:nvPr/>
                    </p:nvCxnSpPr>
                    <p:spPr>
                      <a:xfrm flipV="1">
                        <a:off x="3263900" y="2381250"/>
                        <a:ext cx="673100" cy="2159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A34BE86-40B9-88AA-808F-71C48CCFF1F1}"/>
                          </a:ext>
                        </a:extLst>
                      </p:cNvPr>
                      <p:cNvCxnSpPr>
                        <a:cxnSpLocks/>
                      </p:cNvCxnSpPr>
                      <p:nvPr/>
                    </p:nvCxnSpPr>
                    <p:spPr>
                      <a:xfrm flipV="1">
                        <a:off x="3251200" y="2628901"/>
                        <a:ext cx="685800" cy="4825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cxnSp>
                  <p:nvCxnSpPr>
                    <p:cNvPr id="30" name="Straight Arrow Connector 29">
                      <a:extLst>
                        <a:ext uri="{FF2B5EF4-FFF2-40B4-BE49-F238E27FC236}">
                          <a16:creationId xmlns:a16="http://schemas.microsoft.com/office/drawing/2014/main" id="{0E1CD998-21E3-1391-0DD1-31C1B845766F}"/>
                        </a:ext>
                      </a:extLst>
                    </p:cNvPr>
                    <p:cNvCxnSpPr/>
                    <p:nvPr/>
                  </p:nvCxnSpPr>
                  <p:spPr>
                    <a:xfrm>
                      <a:off x="7947816" y="2438399"/>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Donut 30">
                      <a:extLst>
                        <a:ext uri="{FF2B5EF4-FFF2-40B4-BE49-F238E27FC236}">
                          <a16:creationId xmlns:a16="http://schemas.microsoft.com/office/drawing/2014/main" id="{A4A43362-4F19-1797-50A6-E56AD9A6FC87}"/>
                        </a:ext>
                      </a:extLst>
                    </p:cNvPr>
                    <p:cNvSpPr/>
                    <p:nvPr/>
                  </p:nvSpPr>
                  <p:spPr>
                    <a:xfrm>
                      <a:off x="8552648" y="2089149"/>
                      <a:ext cx="723900" cy="714375"/>
                    </a:xfrm>
                    <a:prstGeom prst="donut">
                      <a:avLst>
                        <a:gd name="adj" fmla="val 86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2" name="Straight Arrow Connector 31">
                      <a:extLst>
                        <a:ext uri="{FF2B5EF4-FFF2-40B4-BE49-F238E27FC236}">
                          <a16:creationId xmlns:a16="http://schemas.microsoft.com/office/drawing/2014/main" id="{2725B2B0-3F3B-7F51-3CFD-92B118A334F5}"/>
                        </a:ext>
                      </a:extLst>
                    </p:cNvPr>
                    <p:cNvCxnSpPr/>
                    <p:nvPr/>
                  </p:nvCxnSpPr>
                  <p:spPr>
                    <a:xfrm>
                      <a:off x="9276548" y="2438398"/>
                      <a:ext cx="5715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grpSp>
          </p:gr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FE2ECDA-2AC8-75EF-4754-57DBEAB91D76}"/>
                      </a:ext>
                    </a:extLst>
                  </p:cNvPr>
                  <p:cNvSpPr txBox="1"/>
                  <p:nvPr/>
                </p:nvSpPr>
                <p:spPr>
                  <a:xfrm>
                    <a:off x="9987025" y="2151417"/>
                    <a:ext cx="472950"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CA" sz="2800" b="0" i="1" smtClean="0">
                                  <a:latin typeface="Cambria Math" panose="02040503050406030204" pitchFamily="18" charset="0"/>
                                </a:rPr>
                                <m:t>𝑦</m:t>
                              </m:r>
                            </m:e>
                          </m:acc>
                        </m:oMath>
                      </m:oMathPara>
                    </a14:m>
                    <a:endParaRPr lang="en-US" sz="2800" dirty="0"/>
                  </a:p>
                </p:txBody>
              </p:sp>
            </mc:Choice>
            <mc:Fallback xmlns="">
              <p:sp>
                <p:nvSpPr>
                  <p:cNvPr id="33" name="TextBox 32">
                    <a:extLst>
                      <a:ext uri="{FF2B5EF4-FFF2-40B4-BE49-F238E27FC236}">
                        <a16:creationId xmlns:a16="http://schemas.microsoft.com/office/drawing/2014/main" id="{4FE2ECDA-2AC8-75EF-4754-57DBEAB91D76}"/>
                      </a:ext>
                    </a:extLst>
                  </p:cNvPr>
                  <p:cNvSpPr txBox="1">
                    <a:spLocks noRot="1" noChangeAspect="1" noMove="1" noResize="1" noEditPoints="1" noAdjustHandles="1" noChangeArrowheads="1" noChangeShapeType="1" noTextEdit="1"/>
                  </p:cNvSpPr>
                  <p:nvPr/>
                </p:nvSpPr>
                <p:spPr>
                  <a:xfrm>
                    <a:off x="9987025" y="2151417"/>
                    <a:ext cx="472950" cy="523220"/>
                  </a:xfrm>
                  <a:prstGeom prst="rect">
                    <a:avLst/>
                  </a:prstGeom>
                  <a:blipFill>
                    <a:blip r:embed="rId5"/>
                    <a:stretch>
                      <a:fillRect t="-7143" b="-9524"/>
                    </a:stretch>
                  </a:blipFill>
                </p:spPr>
                <p:txBody>
                  <a:bodyPr/>
                  <a:lstStyle/>
                  <a:p>
                    <a:r>
                      <a:rPr lang="en-US">
                        <a:noFill/>
                      </a:rPr>
                      <a:t> </a:t>
                    </a:r>
                  </a:p>
                </p:txBody>
              </p:sp>
            </mc:Fallback>
          </mc:AlternateContent>
        </p:grpSp>
        <p:sp>
          <p:nvSpPr>
            <p:cNvPr id="34" name="TextBox 33">
              <a:extLst>
                <a:ext uri="{FF2B5EF4-FFF2-40B4-BE49-F238E27FC236}">
                  <a16:creationId xmlns:a16="http://schemas.microsoft.com/office/drawing/2014/main" id="{496EA9A2-D78B-9F00-0131-480CFA7E3934}"/>
                </a:ext>
              </a:extLst>
            </p:cNvPr>
            <p:cNvSpPr txBox="1"/>
            <p:nvPr/>
          </p:nvSpPr>
          <p:spPr>
            <a:xfrm>
              <a:off x="7810500" y="1315300"/>
              <a:ext cx="1207703" cy="830997"/>
            </a:xfrm>
            <a:prstGeom prst="rect">
              <a:avLst/>
            </a:prstGeom>
            <a:noFill/>
          </p:spPr>
          <p:txBody>
            <a:bodyPr wrap="none" rtlCol="0">
              <a:spAutoFit/>
            </a:bodyPr>
            <a:lstStyle/>
            <a:p>
              <a:r>
                <a:rPr lang="en-US" sz="2400" dirty="0" err="1"/>
                <a:t>Softmax</a:t>
              </a:r>
              <a:endParaRPr lang="en-US" sz="2400" dirty="0"/>
            </a:p>
            <a:p>
              <a:r>
                <a:rPr lang="en-US" sz="2400" dirty="0"/>
                <a:t>1-5</a:t>
              </a:r>
            </a:p>
          </p:txBody>
        </p:sp>
      </p:grpSp>
      <p:sp>
        <p:nvSpPr>
          <p:cNvPr id="35" name="TextBox 34">
            <a:extLst>
              <a:ext uri="{FF2B5EF4-FFF2-40B4-BE49-F238E27FC236}">
                <a16:creationId xmlns:a16="http://schemas.microsoft.com/office/drawing/2014/main" id="{27C38AC8-7563-9E09-0960-3106A0DF7E64}"/>
              </a:ext>
            </a:extLst>
          </p:cNvPr>
          <p:cNvSpPr txBox="1"/>
          <p:nvPr/>
        </p:nvSpPr>
        <p:spPr>
          <a:xfrm>
            <a:off x="0" y="5454652"/>
            <a:ext cx="12280900" cy="523220"/>
          </a:xfrm>
          <a:prstGeom prst="rect">
            <a:avLst/>
          </a:prstGeom>
          <a:noFill/>
        </p:spPr>
        <p:txBody>
          <a:bodyPr wrap="square" rtlCol="0">
            <a:spAutoFit/>
          </a:bodyPr>
          <a:lstStyle/>
          <a:p>
            <a:r>
              <a:rPr lang="en-US" sz="2800" dirty="0"/>
              <a:t>This company lacks </a:t>
            </a:r>
            <a:r>
              <a:rPr lang="en-US" sz="2800" dirty="0">
                <a:highlight>
                  <a:srgbClr val="FFFF00"/>
                </a:highlight>
              </a:rPr>
              <a:t>good</a:t>
            </a:r>
            <a:r>
              <a:rPr lang="en-US" sz="2800" dirty="0"/>
              <a:t> management, </a:t>
            </a:r>
            <a:r>
              <a:rPr lang="en-US" sz="2800" dirty="0">
                <a:highlight>
                  <a:srgbClr val="FFFF00"/>
                </a:highlight>
              </a:rPr>
              <a:t>good</a:t>
            </a:r>
            <a:r>
              <a:rPr lang="en-US" sz="2800" dirty="0"/>
              <a:t> customer service, and </a:t>
            </a:r>
            <a:r>
              <a:rPr lang="en-US" sz="2800" dirty="0">
                <a:highlight>
                  <a:srgbClr val="FFFF00"/>
                </a:highlight>
              </a:rPr>
              <a:t>good </a:t>
            </a:r>
            <a:r>
              <a:rPr lang="en-US" sz="2800" dirty="0"/>
              <a:t>product</a:t>
            </a:r>
          </a:p>
        </p:txBody>
      </p:sp>
      <p:pic>
        <p:nvPicPr>
          <p:cNvPr id="37" name="Picture 36" descr="Icon&#10;&#10;Description automatically generated">
            <a:extLst>
              <a:ext uri="{FF2B5EF4-FFF2-40B4-BE49-F238E27FC236}">
                <a16:creationId xmlns:a16="http://schemas.microsoft.com/office/drawing/2014/main" id="{D1FF6733-F60A-6622-0EE8-CCB97165A319}"/>
              </a:ext>
            </a:extLst>
          </p:cNvPr>
          <p:cNvPicPr>
            <a:picLocks noChangeAspect="1"/>
          </p:cNvPicPr>
          <p:nvPr/>
        </p:nvPicPr>
        <p:blipFill>
          <a:blip r:embed="rId6"/>
          <a:stretch>
            <a:fillRect/>
          </a:stretch>
        </p:blipFill>
        <p:spPr>
          <a:xfrm>
            <a:off x="482600" y="1225661"/>
            <a:ext cx="2272635" cy="470093"/>
          </a:xfrm>
          <a:prstGeom prst="rect">
            <a:avLst/>
          </a:prstGeom>
        </p:spPr>
      </p:pic>
      <p:pic>
        <p:nvPicPr>
          <p:cNvPr id="39" name="Picture 38" descr="Shape&#10;&#10;Description automatically generated">
            <a:extLst>
              <a:ext uri="{FF2B5EF4-FFF2-40B4-BE49-F238E27FC236}">
                <a16:creationId xmlns:a16="http://schemas.microsoft.com/office/drawing/2014/main" id="{165FEF76-3F10-1F72-10EF-30438F80B393}"/>
              </a:ext>
            </a:extLst>
          </p:cNvPr>
          <p:cNvPicPr>
            <a:picLocks noChangeAspect="1"/>
          </p:cNvPicPr>
          <p:nvPr/>
        </p:nvPicPr>
        <p:blipFill>
          <a:blip r:embed="rId7"/>
          <a:stretch>
            <a:fillRect/>
          </a:stretch>
        </p:blipFill>
        <p:spPr>
          <a:xfrm>
            <a:off x="242452" y="4693293"/>
            <a:ext cx="2241200" cy="481315"/>
          </a:xfrm>
          <a:prstGeom prst="rect">
            <a:avLst/>
          </a:prstGeom>
        </p:spPr>
      </p:pic>
    </p:spTree>
    <p:extLst>
      <p:ext uri="{BB962C8B-B14F-4D97-AF65-F5344CB8AC3E}">
        <p14:creationId xmlns:p14="http://schemas.microsoft.com/office/powerpoint/2010/main" val="31128524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3E8AD-5500-39F5-14AC-E3A5B123E274}"/>
              </a:ext>
            </a:extLst>
          </p:cNvPr>
          <p:cNvSpPr>
            <a:spLocks noGrp="1"/>
          </p:cNvSpPr>
          <p:nvPr>
            <p:ph type="title"/>
          </p:nvPr>
        </p:nvSpPr>
        <p:spPr/>
        <p:txBody>
          <a:bodyPr/>
          <a:lstStyle/>
          <a:p>
            <a:r>
              <a:rPr lang="en-CA" dirty="0"/>
              <a:t>Simple Sentiment Classification Model– Many to one RNN</a:t>
            </a:r>
            <a:endParaRPr lang="en-US" dirty="0"/>
          </a:p>
        </p:txBody>
      </p:sp>
      <p:grpSp>
        <p:nvGrpSpPr>
          <p:cNvPr id="28" name="Group 27">
            <a:extLst>
              <a:ext uri="{FF2B5EF4-FFF2-40B4-BE49-F238E27FC236}">
                <a16:creationId xmlns:a16="http://schemas.microsoft.com/office/drawing/2014/main" id="{106FD974-A522-F343-9C3F-5AD8254F2307}"/>
              </a:ext>
            </a:extLst>
          </p:cNvPr>
          <p:cNvGrpSpPr/>
          <p:nvPr/>
        </p:nvGrpSpPr>
        <p:grpSpPr>
          <a:xfrm>
            <a:off x="2160052" y="1191350"/>
            <a:ext cx="7889004" cy="3192718"/>
            <a:chOff x="1769433" y="2621894"/>
            <a:chExt cx="7889004" cy="3192718"/>
          </a:xfrm>
        </p:grpSpPr>
        <p:grpSp>
          <p:nvGrpSpPr>
            <p:cNvPr id="4" name="Group 3">
              <a:extLst>
                <a:ext uri="{FF2B5EF4-FFF2-40B4-BE49-F238E27FC236}">
                  <a16:creationId xmlns:a16="http://schemas.microsoft.com/office/drawing/2014/main" id="{8E4D4E3D-F163-B521-5CD0-5BCC229A3A70}"/>
                </a:ext>
              </a:extLst>
            </p:cNvPr>
            <p:cNvGrpSpPr/>
            <p:nvPr/>
          </p:nvGrpSpPr>
          <p:grpSpPr>
            <a:xfrm>
              <a:off x="1769433" y="2621894"/>
              <a:ext cx="7889004" cy="3192718"/>
              <a:chOff x="135044" y="746618"/>
              <a:chExt cx="5454207" cy="2088823"/>
            </a:xfrm>
          </p:grpSpPr>
          <p:cxnSp>
            <p:nvCxnSpPr>
              <p:cNvPr id="5" name="Straight Arrow Connector 4">
                <a:extLst>
                  <a:ext uri="{FF2B5EF4-FFF2-40B4-BE49-F238E27FC236}">
                    <a16:creationId xmlns:a16="http://schemas.microsoft.com/office/drawing/2014/main" id="{B393AB40-1B4A-AA54-ADE2-E0E14BFC6294}"/>
                  </a:ext>
                </a:extLst>
              </p:cNvPr>
              <p:cNvCxnSpPr>
                <a:cxnSpLocks/>
              </p:cNvCxnSpPr>
              <p:nvPr/>
            </p:nvCxnSpPr>
            <p:spPr>
              <a:xfrm flipV="1">
                <a:off x="1528514" y="2297871"/>
                <a:ext cx="13646" cy="26438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97F0E5FE-BA2B-0956-BF0F-D449F4B8AA2E}"/>
                  </a:ext>
                </a:extLst>
              </p:cNvPr>
              <p:cNvSpPr/>
              <p:nvPr/>
            </p:nvSpPr>
            <p:spPr>
              <a:xfrm>
                <a:off x="4951165" y="1722502"/>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C9AEA6C-FAE4-83AB-E752-D1E180267AE2}"/>
                      </a:ext>
                    </a:extLst>
                  </p:cNvPr>
                  <p:cNvSpPr txBox="1"/>
                  <p:nvPr/>
                </p:nvSpPr>
                <p:spPr>
                  <a:xfrm>
                    <a:off x="1117726" y="2583867"/>
                    <a:ext cx="848868" cy="2416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17" name="TextBox 16">
                    <a:extLst>
                      <a:ext uri="{FF2B5EF4-FFF2-40B4-BE49-F238E27FC236}">
                        <a16:creationId xmlns:a16="http://schemas.microsoft.com/office/drawing/2014/main" id="{C886164A-46A6-EE2C-3528-12C2F6225E61}"/>
                      </a:ext>
                    </a:extLst>
                  </p:cNvPr>
                  <p:cNvSpPr txBox="1">
                    <a:spLocks noRot="1" noChangeAspect="1" noMove="1" noResize="1" noEditPoints="1" noAdjustHandles="1" noChangeArrowheads="1" noChangeShapeType="1" noTextEdit="1"/>
                  </p:cNvSpPr>
                  <p:nvPr/>
                </p:nvSpPr>
                <p:spPr>
                  <a:xfrm>
                    <a:off x="1117726" y="2583867"/>
                    <a:ext cx="848868" cy="24163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5DFFF4B-7BCA-27BC-2EFD-38CB9DEDDBC3}"/>
                      </a:ext>
                    </a:extLst>
                  </p:cNvPr>
                  <p:cNvSpPr txBox="1"/>
                  <p:nvPr/>
                </p:nvSpPr>
                <p:spPr>
                  <a:xfrm>
                    <a:off x="135044" y="1775953"/>
                    <a:ext cx="72077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0</m:t>
                              </m:r>
                              <m:r>
                                <a:rPr lang="en-CA" sz="2400" i="1">
                                  <a:latin typeface="Cambria Math" panose="02040503050406030204" pitchFamily="18" charset="0"/>
                                </a:rPr>
                                <m:t>&gt;</m:t>
                              </m:r>
                            </m:sup>
                          </m:sSup>
                        </m:oMath>
                      </m:oMathPara>
                    </a14:m>
                    <a:endParaRPr lang="en-US" sz="2400" dirty="0"/>
                  </a:p>
                </p:txBody>
              </p:sp>
            </mc:Choice>
            <mc:Fallback xmlns="">
              <p:sp>
                <p:nvSpPr>
                  <p:cNvPr id="18" name="TextBox 17">
                    <a:extLst>
                      <a:ext uri="{FF2B5EF4-FFF2-40B4-BE49-F238E27FC236}">
                        <a16:creationId xmlns:a16="http://schemas.microsoft.com/office/drawing/2014/main" id="{7FAEDE2D-6A9F-D499-8B8C-435856EE1858}"/>
                      </a:ext>
                    </a:extLst>
                  </p:cNvPr>
                  <p:cNvSpPr txBox="1">
                    <a:spLocks noRot="1" noChangeAspect="1" noMove="1" noResize="1" noEditPoints="1" noAdjustHandles="1" noChangeArrowheads="1" noChangeShapeType="1" noTextEdit="1"/>
                  </p:cNvSpPr>
                  <p:nvPr/>
                </p:nvSpPr>
                <p:spPr>
                  <a:xfrm>
                    <a:off x="135044" y="1775953"/>
                    <a:ext cx="720775" cy="369332"/>
                  </a:xfrm>
                  <a:prstGeom prst="rect">
                    <a:avLst/>
                  </a:prstGeom>
                  <a:blipFill>
                    <a:blip r:embed="rId5"/>
                    <a:stretch>
                      <a:fillRect/>
                    </a:stretch>
                  </a:blipFill>
                </p:spPr>
                <p:txBody>
                  <a:bodyPr/>
                  <a:lstStyle/>
                  <a:p>
                    <a:r>
                      <a:rPr lang="en-US">
                        <a:noFill/>
                      </a:rPr>
                      <a:t> </a:t>
                    </a:r>
                  </a:p>
                </p:txBody>
              </p:sp>
            </mc:Fallback>
          </mc:AlternateContent>
          <p:cxnSp>
            <p:nvCxnSpPr>
              <p:cNvPr id="10" name="Straight Arrow Connector 9">
                <a:extLst>
                  <a:ext uri="{FF2B5EF4-FFF2-40B4-BE49-F238E27FC236}">
                    <a16:creationId xmlns:a16="http://schemas.microsoft.com/office/drawing/2014/main" id="{3243B903-1AF4-32C0-3725-9C9547B4AC23}"/>
                  </a:ext>
                </a:extLst>
              </p:cNvPr>
              <p:cNvCxnSpPr>
                <a:cxnSpLocks/>
                <a:stCxn id="9" idx="3"/>
              </p:cNvCxnSpPr>
              <p:nvPr/>
            </p:nvCxnSpPr>
            <p:spPr>
              <a:xfrm>
                <a:off x="855819" y="1960619"/>
                <a:ext cx="53468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E9057F90-5090-C6E2-5FB8-60BE80687731}"/>
                      </a:ext>
                    </a:extLst>
                  </p:cNvPr>
                  <p:cNvSpPr/>
                  <p:nvPr/>
                </p:nvSpPr>
                <p:spPr>
                  <a:xfrm>
                    <a:off x="1390501" y="177595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i="1">
                                  <a:latin typeface="Cambria Math" panose="02040503050406030204" pitchFamily="18" charset="0"/>
                                </a:rPr>
                                <m:t>𝑎</m:t>
                              </m:r>
                            </m:e>
                            <m:sup>
                              <m:r>
                                <a:rPr lang="en-CA" sz="2400" i="1">
                                  <a:latin typeface="Cambria Math" panose="02040503050406030204" pitchFamily="18" charset="0"/>
                                </a:rPr>
                                <m:t>&lt;</m:t>
                              </m:r>
                              <m:r>
                                <a:rPr lang="en-CA" sz="2400" b="0" i="1" smtClean="0">
                                  <a:latin typeface="Cambria Math" panose="02040503050406030204" pitchFamily="18" charset="0"/>
                                </a:rPr>
                                <m:t>1</m:t>
                              </m:r>
                              <m:r>
                                <a:rPr lang="en-CA" sz="2400" i="1">
                                  <a:latin typeface="Cambria Math" panose="02040503050406030204" pitchFamily="18" charset="0"/>
                                </a:rPr>
                                <m:t>&gt;</m:t>
                              </m:r>
                            </m:sup>
                          </m:sSup>
                        </m:oMath>
                      </m:oMathPara>
                    </a14:m>
                    <a:endParaRPr lang="en-US" sz="2400" dirty="0"/>
                  </a:p>
                </p:txBody>
              </p:sp>
            </mc:Choice>
            <mc:Fallback xmlns="">
              <p:sp>
                <p:nvSpPr>
                  <p:cNvPr id="20" name="Rectangle 19">
                    <a:extLst>
                      <a:ext uri="{FF2B5EF4-FFF2-40B4-BE49-F238E27FC236}">
                        <a16:creationId xmlns:a16="http://schemas.microsoft.com/office/drawing/2014/main" id="{9BBA1DCA-A707-50D0-A596-03D250718999}"/>
                      </a:ext>
                    </a:extLst>
                  </p:cNvPr>
                  <p:cNvSpPr>
                    <a:spLocks noRot="1" noChangeAspect="1" noMove="1" noResize="1" noEditPoints="1" noAdjustHandles="1" noChangeArrowheads="1" noChangeShapeType="1" noTextEdit="1"/>
                  </p:cNvSpPr>
                  <p:nvPr/>
                </p:nvSpPr>
                <p:spPr>
                  <a:xfrm>
                    <a:off x="1390501" y="1775953"/>
                    <a:ext cx="524024" cy="481472"/>
                  </a:xfrm>
                  <a:prstGeom prst="rect">
                    <a:avLst/>
                  </a:prstGeom>
                  <a:blipFill>
                    <a:blip r:embed="rId6"/>
                    <a:stretch>
                      <a:fillRect l="-6557"/>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6D5DEEF2-AA1F-798C-B1C7-601D475A0679}"/>
                  </a:ext>
                </a:extLst>
              </p:cNvPr>
              <p:cNvSpPr/>
              <p:nvPr/>
            </p:nvSpPr>
            <p:spPr>
              <a:xfrm>
                <a:off x="2393694" y="1782183"/>
                <a:ext cx="524024" cy="481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807615D6-05B8-910F-7620-FCE0DF651FDA}"/>
                  </a:ext>
                </a:extLst>
              </p:cNvPr>
              <p:cNvCxnSpPr>
                <a:cxnSpLocks/>
              </p:cNvCxnSpPr>
              <p:nvPr/>
            </p:nvCxnSpPr>
            <p:spPr>
              <a:xfrm>
                <a:off x="2967045" y="1983345"/>
                <a:ext cx="376230" cy="476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683A7B3-EFDE-147D-D9F4-AF933435D6C9}"/>
                      </a:ext>
                    </a:extLst>
                  </p:cNvPr>
                  <p:cNvSpPr txBox="1"/>
                  <p:nvPr/>
                </p:nvSpPr>
                <p:spPr>
                  <a:xfrm>
                    <a:off x="2277855" y="2593807"/>
                    <a:ext cx="499207" cy="241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oMath>
                      </m:oMathPara>
                    </a14:m>
                    <a:endParaRPr lang="en-US" sz="2400" dirty="0"/>
                  </a:p>
                </p:txBody>
              </p:sp>
            </mc:Choice>
            <mc:Fallback xmlns="">
              <p:sp>
                <p:nvSpPr>
                  <p:cNvPr id="23" name="TextBox 22">
                    <a:extLst>
                      <a:ext uri="{FF2B5EF4-FFF2-40B4-BE49-F238E27FC236}">
                        <a16:creationId xmlns:a16="http://schemas.microsoft.com/office/drawing/2014/main" id="{163DF698-97EB-5805-06C4-AA9345979AD7}"/>
                      </a:ext>
                    </a:extLst>
                  </p:cNvPr>
                  <p:cNvSpPr txBox="1">
                    <a:spLocks noRot="1" noChangeAspect="1" noMove="1" noResize="1" noEditPoints="1" noAdjustHandles="1" noChangeArrowheads="1" noChangeShapeType="1" noTextEdit="1"/>
                  </p:cNvSpPr>
                  <p:nvPr/>
                </p:nvSpPr>
                <p:spPr>
                  <a:xfrm>
                    <a:off x="2277855" y="2593807"/>
                    <a:ext cx="499207" cy="241634"/>
                  </a:xfrm>
                  <a:prstGeom prst="rect">
                    <a:avLst/>
                  </a:prstGeom>
                  <a:blipFill>
                    <a:blip r:embed="rId7"/>
                    <a:stretch>
                      <a:fillRect l="-5172" r="-1724"/>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86C93F65-2FDF-CEAF-9D6A-BFEBD38536D8}"/>
                  </a:ext>
                </a:extLst>
              </p:cNvPr>
              <p:cNvCxnSpPr>
                <a:cxnSpLocks/>
              </p:cNvCxnSpPr>
              <p:nvPr/>
            </p:nvCxnSpPr>
            <p:spPr>
              <a:xfrm flipH="1" flipV="1">
                <a:off x="2660536" y="2290534"/>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FC91F44-EF04-AE77-8035-E6C5989A70F0}"/>
                      </a:ext>
                    </a:extLst>
                  </p:cNvPr>
                  <p:cNvSpPr txBox="1"/>
                  <p:nvPr/>
                </p:nvSpPr>
                <p:spPr>
                  <a:xfrm>
                    <a:off x="4951165" y="2537127"/>
                    <a:ext cx="482317" cy="2416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oMath>
                      </m:oMathPara>
                    </a14:m>
                    <a:endParaRPr lang="en-US" sz="2400" dirty="0"/>
                  </a:p>
                </p:txBody>
              </p:sp>
            </mc:Choice>
            <mc:Fallback xmlns="">
              <p:sp>
                <p:nvSpPr>
                  <p:cNvPr id="28" name="TextBox 27">
                    <a:extLst>
                      <a:ext uri="{FF2B5EF4-FFF2-40B4-BE49-F238E27FC236}">
                        <a16:creationId xmlns:a16="http://schemas.microsoft.com/office/drawing/2014/main" id="{C3C540F7-049E-5303-DD33-E2ECE8F3ACA8}"/>
                      </a:ext>
                    </a:extLst>
                  </p:cNvPr>
                  <p:cNvSpPr txBox="1">
                    <a:spLocks noRot="1" noChangeAspect="1" noMove="1" noResize="1" noEditPoints="1" noAdjustHandles="1" noChangeArrowheads="1" noChangeShapeType="1" noTextEdit="1"/>
                  </p:cNvSpPr>
                  <p:nvPr/>
                </p:nvSpPr>
                <p:spPr>
                  <a:xfrm>
                    <a:off x="4951165" y="2537127"/>
                    <a:ext cx="482317" cy="241634"/>
                  </a:xfrm>
                  <a:prstGeom prst="rect">
                    <a:avLst/>
                  </a:prstGeom>
                  <a:blipFill>
                    <a:blip r:embed="rId10"/>
                    <a:stretch>
                      <a:fillRect l="-3571" r="-3571"/>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E1B7B7B3-3E0A-A8C8-69E5-B0FC56B42238}"/>
                  </a:ext>
                </a:extLst>
              </p:cNvPr>
              <p:cNvCxnSpPr>
                <a:cxnSpLocks/>
              </p:cNvCxnSpPr>
              <p:nvPr/>
            </p:nvCxnSpPr>
            <p:spPr>
              <a:xfrm flipH="1" flipV="1">
                <a:off x="5206472" y="2216925"/>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5EDDB8B-2BF8-2DFA-6C7E-6E48109C5470}"/>
                  </a:ext>
                </a:extLst>
              </p:cNvPr>
              <p:cNvCxnSpPr>
                <a:cxnSpLocks/>
              </p:cNvCxnSpPr>
              <p:nvPr/>
            </p:nvCxnSpPr>
            <p:spPr>
              <a:xfrm flipH="1" flipV="1">
                <a:off x="5199788" y="1437499"/>
                <a:ext cx="5144" cy="2567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0402D62-9CE2-307F-90C0-6879D0373ADE}"/>
                      </a:ext>
                    </a:extLst>
                  </p:cNvPr>
                  <p:cNvSpPr txBox="1"/>
                  <p:nvPr/>
                </p:nvSpPr>
                <p:spPr>
                  <a:xfrm>
                    <a:off x="4833980" y="746618"/>
                    <a:ext cx="755271" cy="24163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highlight>
                                    <a:srgbClr val="00FF00"/>
                                  </a:highlight>
                                  <a:latin typeface="Cambria Math" panose="02040503050406030204" pitchFamily="18" charset="0"/>
                                </a:rPr>
                              </m:ctrlPr>
                            </m:accPr>
                            <m:e>
                              <m:r>
                                <a:rPr lang="en-CA" sz="2400" b="0" i="1" smtClean="0">
                                  <a:highlight>
                                    <a:srgbClr val="00FF00"/>
                                  </a:highlight>
                                  <a:latin typeface="Cambria Math" panose="02040503050406030204" pitchFamily="18" charset="0"/>
                                </a:rPr>
                                <m:t>𝑦</m:t>
                              </m:r>
                            </m:e>
                          </m:acc>
                        </m:oMath>
                      </m:oMathPara>
                    </a14:m>
                    <a:endParaRPr lang="en-US" sz="2400" dirty="0">
                      <a:highlight>
                        <a:srgbClr val="00FF00"/>
                      </a:highlight>
                    </a:endParaRPr>
                  </a:p>
                </p:txBody>
              </p:sp>
            </mc:Choice>
            <mc:Fallback xmlns="">
              <p:sp>
                <p:nvSpPr>
                  <p:cNvPr id="22" name="TextBox 21">
                    <a:extLst>
                      <a:ext uri="{FF2B5EF4-FFF2-40B4-BE49-F238E27FC236}">
                        <a16:creationId xmlns:a16="http://schemas.microsoft.com/office/drawing/2014/main" id="{C0402D62-9CE2-307F-90C0-6879D0373ADE}"/>
                      </a:ext>
                    </a:extLst>
                  </p:cNvPr>
                  <p:cNvSpPr txBox="1">
                    <a:spLocks noRot="1" noChangeAspect="1" noMove="1" noResize="1" noEditPoints="1" noAdjustHandles="1" noChangeArrowheads="1" noChangeShapeType="1" noTextEdit="1"/>
                  </p:cNvSpPr>
                  <p:nvPr/>
                </p:nvSpPr>
                <p:spPr>
                  <a:xfrm>
                    <a:off x="4833980" y="746618"/>
                    <a:ext cx="755271" cy="241634"/>
                  </a:xfrm>
                  <a:prstGeom prst="rect">
                    <a:avLst/>
                  </a:prstGeom>
                  <a:blipFill>
                    <a:blip r:embed="rId11"/>
                    <a:stretch>
                      <a:fillRect t="-13333" b="-26667"/>
                    </a:stretch>
                  </a:blipFill>
                </p:spPr>
                <p:txBody>
                  <a:bodyPr/>
                  <a:lstStyle/>
                  <a:p>
                    <a:r>
                      <a:rPr lang="en-US">
                        <a:noFill/>
                      </a:rPr>
                      <a:t> </a:t>
                    </a:r>
                  </a:p>
                </p:txBody>
              </p:sp>
            </mc:Fallback>
          </mc:AlternateContent>
        </p:grpSp>
        <p:cxnSp>
          <p:nvCxnSpPr>
            <p:cNvPr id="23" name="Straight Arrow Connector 22">
              <a:extLst>
                <a:ext uri="{FF2B5EF4-FFF2-40B4-BE49-F238E27FC236}">
                  <a16:creationId xmlns:a16="http://schemas.microsoft.com/office/drawing/2014/main" id="{BD075F83-094A-351E-62AA-4A9DD2F6248F}"/>
                </a:ext>
              </a:extLst>
            </p:cNvPr>
            <p:cNvCxnSpPr>
              <a:cxnSpLocks/>
            </p:cNvCxnSpPr>
            <p:nvPr/>
          </p:nvCxnSpPr>
          <p:spPr>
            <a:xfrm>
              <a:off x="4414634" y="4500358"/>
              <a:ext cx="544182" cy="7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BC8AF9F-7326-ADDF-BB3A-AF91C1022789}"/>
                    </a:ext>
                  </a:extLst>
                </p:cNvPr>
                <p:cNvSpPr txBox="1"/>
                <p:nvPr/>
              </p:nvSpPr>
              <p:spPr>
                <a:xfrm>
                  <a:off x="6555938" y="4280914"/>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oMath>
                    </m:oMathPara>
                  </a14:m>
                  <a:endParaRPr lang="en-US" sz="2400" dirty="0"/>
                </a:p>
              </p:txBody>
            </p:sp>
          </mc:Choice>
          <mc:Fallback xmlns="">
            <p:sp>
              <p:nvSpPr>
                <p:cNvPr id="24" name="TextBox 23">
                  <a:extLst>
                    <a:ext uri="{FF2B5EF4-FFF2-40B4-BE49-F238E27FC236}">
                      <a16:creationId xmlns:a16="http://schemas.microsoft.com/office/drawing/2014/main" id="{9BC8AF9F-7326-ADDF-BB3A-AF91C1022789}"/>
                    </a:ext>
                  </a:extLst>
                </p:cNvPr>
                <p:cNvSpPr txBox="1">
                  <a:spLocks noRot="1" noChangeAspect="1" noMove="1" noResize="1" noEditPoints="1" noAdjustHandles="1" noChangeArrowheads="1" noChangeShapeType="1" noTextEdit="1"/>
                </p:cNvSpPr>
                <p:nvPr/>
              </p:nvSpPr>
              <p:spPr>
                <a:xfrm>
                  <a:off x="6555938" y="4280914"/>
                  <a:ext cx="299762" cy="369332"/>
                </a:xfrm>
                <a:prstGeom prst="rect">
                  <a:avLst/>
                </a:prstGeom>
                <a:blipFill>
                  <a:blip r:embed="rId12"/>
                  <a:stretch>
                    <a:fillRect/>
                  </a:stretch>
                </a:blipFill>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F4388A4E-6242-2E09-99FD-1B0DC470B3F3}"/>
                </a:ext>
              </a:extLst>
            </p:cNvPr>
            <p:cNvCxnSpPr>
              <a:cxnSpLocks/>
            </p:cNvCxnSpPr>
            <p:nvPr/>
          </p:nvCxnSpPr>
          <p:spPr>
            <a:xfrm>
              <a:off x="8004718" y="4563168"/>
              <a:ext cx="544182" cy="728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7AA98F2-87B7-5F2C-A09D-D39AF144DE6E}"/>
                    </a:ext>
                  </a:extLst>
                </p:cNvPr>
                <p:cNvSpPr txBox="1"/>
                <p:nvPr/>
              </p:nvSpPr>
              <p:spPr>
                <a:xfrm>
                  <a:off x="7259098" y="4292800"/>
                  <a:ext cx="29976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m:t>
                        </m:r>
                      </m:oMath>
                    </m:oMathPara>
                  </a14:m>
                  <a:endParaRPr lang="en-US" sz="2400" dirty="0"/>
                </a:p>
              </p:txBody>
            </p:sp>
          </mc:Choice>
          <mc:Fallback xmlns="">
            <p:sp>
              <p:nvSpPr>
                <p:cNvPr id="26" name="TextBox 25">
                  <a:extLst>
                    <a:ext uri="{FF2B5EF4-FFF2-40B4-BE49-F238E27FC236}">
                      <a16:creationId xmlns:a16="http://schemas.microsoft.com/office/drawing/2014/main" id="{37AA98F2-87B7-5F2C-A09D-D39AF144DE6E}"/>
                    </a:ext>
                  </a:extLst>
                </p:cNvPr>
                <p:cNvSpPr txBox="1">
                  <a:spLocks noRot="1" noChangeAspect="1" noMove="1" noResize="1" noEditPoints="1" noAdjustHandles="1" noChangeArrowheads="1" noChangeShapeType="1" noTextEdit="1"/>
                </p:cNvSpPr>
                <p:nvPr/>
              </p:nvSpPr>
              <p:spPr>
                <a:xfrm>
                  <a:off x="7259098" y="4292800"/>
                  <a:ext cx="299762" cy="369332"/>
                </a:xfrm>
                <a:prstGeom prst="rect">
                  <a:avLst/>
                </a:prstGeom>
                <a:blipFill>
                  <a:blip r:embed="rId13"/>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7" name="Rectangle 26">
                <a:extLst>
                  <a:ext uri="{FF2B5EF4-FFF2-40B4-BE49-F238E27FC236}">
                    <a16:creationId xmlns:a16="http://schemas.microsoft.com/office/drawing/2014/main" id="{A4B1269A-C45C-90DD-BD88-7962BFC6FAE6}"/>
                  </a:ext>
                </a:extLst>
              </p:cNvPr>
              <p:cNvSpPr/>
              <p:nvPr/>
            </p:nvSpPr>
            <p:spPr>
              <a:xfrm>
                <a:off x="3797039" y="4181963"/>
                <a:ext cx="8137962" cy="461665"/>
              </a:xfrm>
              <a:prstGeom prst="rect">
                <a:avLst/>
              </a:prstGeom>
            </p:spPr>
            <p:txBody>
              <a:bodyPr wrap="square">
                <a:spAutoFit/>
              </a:bodyPr>
              <a:lstStyle/>
              <a:p>
                <a14:m>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𝑒</m:t>
                        </m:r>
                      </m:e>
                      <m:sub>
                        <m:r>
                          <a:rPr lang="en-CA" sz="2400" b="0" i="1" smtClean="0">
                            <a:latin typeface="Cambria Math" panose="02040503050406030204" pitchFamily="18" charset="0"/>
                          </a:rPr>
                          <m:t>8982</m:t>
                        </m:r>
                      </m:sub>
                    </m:sSub>
                  </m:oMath>
                </a14:m>
                <a:r>
                  <a:rPr lang="en-US" sz="2400" dirty="0"/>
                  <a:t> </a:t>
                </a:r>
                <a14:m>
                  <m:oMath xmlns:m="http://schemas.openxmlformats.org/officeDocument/2006/math">
                    <m:sSub>
                      <m:sSubPr>
                        <m:ctrlPr>
                          <a:rPr lang="en-US" sz="2400" i="1">
                            <a:latin typeface="Cambria Math" panose="02040503050406030204" pitchFamily="18" charset="0"/>
                          </a:rPr>
                        </m:ctrlPr>
                      </m:sSubPr>
                      <m:e>
                        <m:r>
                          <a:rPr lang="en-CA" sz="2400" b="0" i="1" smtClean="0">
                            <a:latin typeface="Cambria Math" panose="02040503050406030204" pitchFamily="18" charset="0"/>
                          </a:rPr>
                          <m:t>         </m:t>
                        </m:r>
                        <m:r>
                          <a:rPr lang="en-CA" sz="2400" i="1">
                            <a:latin typeface="Cambria Math" panose="02040503050406030204" pitchFamily="18" charset="0"/>
                          </a:rPr>
                          <m:t>𝑒</m:t>
                        </m:r>
                      </m:e>
                      <m:sub>
                        <m:r>
                          <a:rPr lang="en-CA" sz="2400" i="1">
                            <a:latin typeface="Cambria Math" panose="02040503050406030204" pitchFamily="18" charset="0"/>
                          </a:rPr>
                          <m:t>8</m:t>
                        </m:r>
                        <m:r>
                          <a:rPr lang="en-CA" sz="2400" b="0" i="1" smtClean="0">
                            <a:latin typeface="Cambria Math" panose="02040503050406030204" pitchFamily="18" charset="0"/>
                          </a:rPr>
                          <m:t>2</m:t>
                        </m:r>
                        <m:r>
                          <a:rPr lang="en-CA" sz="2400" i="1">
                            <a:latin typeface="Cambria Math" panose="02040503050406030204" pitchFamily="18" charset="0"/>
                          </a:rPr>
                          <m:t>2</m:t>
                        </m:r>
                      </m:sub>
                    </m:sSub>
                    <m:r>
                      <a:rPr lang="en-CA" sz="2400" b="0" i="0" smtClean="0">
                        <a:latin typeface="Cambria Math" panose="02040503050406030204" pitchFamily="18" charset="0"/>
                      </a:rPr>
                      <m:t> </m:t>
                    </m:r>
                    <m:sSub>
                      <m:sSubPr>
                        <m:ctrlPr>
                          <a:rPr lang="en-US" sz="2400" i="1">
                            <a:latin typeface="Cambria Math" panose="02040503050406030204" pitchFamily="18" charset="0"/>
                          </a:rPr>
                        </m:ctrlPr>
                      </m:sSubPr>
                      <m:e>
                        <m:r>
                          <a:rPr lang="en-CA" sz="2400" i="1">
                            <a:latin typeface="Cambria Math" panose="02040503050406030204" pitchFamily="18" charset="0"/>
                          </a:rPr>
                          <m:t>         </m:t>
                        </m:r>
                        <m:r>
                          <a:rPr lang="en-CA" sz="2400" i="1">
                            <a:latin typeface="Cambria Math" panose="02040503050406030204" pitchFamily="18" charset="0"/>
                          </a:rPr>
                          <m:t>𝑒</m:t>
                        </m:r>
                      </m:e>
                      <m:sub>
                        <m:r>
                          <a:rPr lang="en-CA" sz="2400" b="0" i="1" smtClean="0">
                            <a:latin typeface="Cambria Math" panose="02040503050406030204" pitchFamily="18" charset="0"/>
                          </a:rPr>
                          <m:t>3767</m:t>
                        </m:r>
                      </m:sub>
                    </m:sSub>
                  </m:oMath>
                </a14:m>
                <a:r>
                  <a:rPr lang="en-US" sz="2400" dirty="0"/>
                  <a:t>.       ….                </a:t>
                </a:r>
                <a14:m>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𝑒</m:t>
                        </m:r>
                      </m:e>
                      <m:sub>
                        <m:r>
                          <a:rPr lang="en-CA" sz="2400" b="0" i="1" smtClean="0">
                            <a:latin typeface="Cambria Math" panose="02040503050406030204" pitchFamily="18" charset="0"/>
                          </a:rPr>
                          <m:t>6572</m:t>
                        </m:r>
                      </m:sub>
                    </m:sSub>
                  </m:oMath>
                </a14:m>
                <a:endParaRPr lang="en-US" sz="2400" dirty="0"/>
              </a:p>
            </p:txBody>
          </p:sp>
        </mc:Choice>
        <mc:Fallback xmlns="">
          <p:sp>
            <p:nvSpPr>
              <p:cNvPr id="27" name="Rectangle 26">
                <a:extLst>
                  <a:ext uri="{FF2B5EF4-FFF2-40B4-BE49-F238E27FC236}">
                    <a16:creationId xmlns:a16="http://schemas.microsoft.com/office/drawing/2014/main" id="{A4B1269A-C45C-90DD-BD88-7962BFC6FAE6}"/>
                  </a:ext>
                </a:extLst>
              </p:cNvPr>
              <p:cNvSpPr>
                <a:spLocks noRot="1" noChangeAspect="1" noMove="1" noResize="1" noEditPoints="1" noAdjustHandles="1" noChangeArrowheads="1" noChangeShapeType="1" noTextEdit="1"/>
              </p:cNvSpPr>
              <p:nvPr/>
            </p:nvSpPr>
            <p:spPr>
              <a:xfrm>
                <a:off x="3797039" y="4181963"/>
                <a:ext cx="8137962" cy="461665"/>
              </a:xfrm>
              <a:prstGeom prst="rect">
                <a:avLst/>
              </a:prstGeom>
              <a:blipFill>
                <a:blip r:embed="rId14"/>
                <a:stretch>
                  <a:fillRect t="-8108" b="-29730"/>
                </a:stretch>
              </a:blipFill>
            </p:spPr>
            <p:txBody>
              <a:bodyPr/>
              <a:lstStyle/>
              <a:p>
                <a:r>
                  <a:rPr lang="en-US">
                    <a:noFill/>
                  </a:rPr>
                  <a:t> </a:t>
                </a:r>
              </a:p>
            </p:txBody>
          </p:sp>
        </mc:Fallback>
      </mc:AlternateContent>
      <p:grpSp>
        <p:nvGrpSpPr>
          <p:cNvPr id="38" name="Group 37">
            <a:extLst>
              <a:ext uri="{FF2B5EF4-FFF2-40B4-BE49-F238E27FC236}">
                <a16:creationId xmlns:a16="http://schemas.microsoft.com/office/drawing/2014/main" id="{5EE8554E-E2DC-D391-1551-B5B3983386B0}"/>
              </a:ext>
            </a:extLst>
          </p:cNvPr>
          <p:cNvGrpSpPr/>
          <p:nvPr/>
        </p:nvGrpSpPr>
        <p:grpSpPr>
          <a:xfrm>
            <a:off x="4106508" y="5791804"/>
            <a:ext cx="5297815" cy="431800"/>
            <a:chOff x="4077058" y="5346700"/>
            <a:chExt cx="5297815" cy="431800"/>
          </a:xfrm>
        </p:grpSpPr>
        <p:cxnSp>
          <p:nvCxnSpPr>
            <p:cNvPr id="30" name="Straight Arrow Connector 29">
              <a:extLst>
                <a:ext uri="{FF2B5EF4-FFF2-40B4-BE49-F238E27FC236}">
                  <a16:creationId xmlns:a16="http://schemas.microsoft.com/office/drawing/2014/main" id="{E556C8D0-CC78-7766-5EF9-185A9C1B3100}"/>
                </a:ext>
              </a:extLst>
            </p:cNvPr>
            <p:cNvCxnSpPr>
              <a:cxnSpLocks/>
            </p:cNvCxnSpPr>
            <p:nvPr/>
          </p:nvCxnSpPr>
          <p:spPr>
            <a:xfrm flipV="1">
              <a:off x="4077058" y="54102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4B36935-9F4C-2F5F-FB87-6245804C20A8}"/>
                </a:ext>
              </a:extLst>
            </p:cNvPr>
            <p:cNvCxnSpPr>
              <a:cxnSpLocks/>
            </p:cNvCxnSpPr>
            <p:nvPr/>
          </p:nvCxnSpPr>
          <p:spPr>
            <a:xfrm flipV="1">
              <a:off x="5562958" y="54102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EFBE22-CBF2-BA68-D44A-999FED2CD9C6}"/>
                </a:ext>
              </a:extLst>
            </p:cNvPr>
            <p:cNvCxnSpPr>
              <a:cxnSpLocks/>
            </p:cNvCxnSpPr>
            <p:nvPr/>
          </p:nvCxnSpPr>
          <p:spPr>
            <a:xfrm flipV="1">
              <a:off x="6985358" y="54102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934FC9BE-DE62-BFAC-7558-1009794F14E4}"/>
                </a:ext>
              </a:extLst>
            </p:cNvPr>
            <p:cNvCxnSpPr>
              <a:cxnSpLocks/>
            </p:cNvCxnSpPr>
            <p:nvPr/>
          </p:nvCxnSpPr>
          <p:spPr>
            <a:xfrm flipV="1">
              <a:off x="7866020" y="54102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E8F044B-D0F9-726D-F1EF-6897DE28C8A8}"/>
                </a:ext>
              </a:extLst>
            </p:cNvPr>
            <p:cNvCxnSpPr>
              <a:cxnSpLocks/>
            </p:cNvCxnSpPr>
            <p:nvPr/>
          </p:nvCxnSpPr>
          <p:spPr>
            <a:xfrm flipV="1">
              <a:off x="9374873" y="53467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36" name="TextBox 35">
            <a:extLst>
              <a:ext uri="{FF2B5EF4-FFF2-40B4-BE49-F238E27FC236}">
                <a16:creationId xmlns:a16="http://schemas.microsoft.com/office/drawing/2014/main" id="{E6F4CC82-693E-5C76-460D-62482C36594D}"/>
              </a:ext>
            </a:extLst>
          </p:cNvPr>
          <p:cNvSpPr txBox="1"/>
          <p:nvPr/>
        </p:nvSpPr>
        <p:spPr>
          <a:xfrm>
            <a:off x="3877435" y="5250816"/>
            <a:ext cx="5711820" cy="523220"/>
          </a:xfrm>
          <a:prstGeom prst="rect">
            <a:avLst/>
          </a:prstGeom>
          <a:noFill/>
        </p:spPr>
        <p:txBody>
          <a:bodyPr wrap="none" rtlCol="0">
            <a:spAutoFit/>
          </a:bodyPr>
          <a:lstStyle/>
          <a:p>
            <a:r>
              <a:rPr lang="en-US" sz="2800" dirty="0"/>
              <a:t>E	       E		  E	  E	         E</a:t>
            </a:r>
          </a:p>
        </p:txBody>
      </p:sp>
      <p:sp>
        <p:nvSpPr>
          <p:cNvPr id="37" name="Rectangle 36">
            <a:extLst>
              <a:ext uri="{FF2B5EF4-FFF2-40B4-BE49-F238E27FC236}">
                <a16:creationId xmlns:a16="http://schemas.microsoft.com/office/drawing/2014/main" id="{4017905A-18A2-85A4-1AFB-E817D68A40E2}"/>
              </a:ext>
            </a:extLst>
          </p:cNvPr>
          <p:cNvSpPr/>
          <p:nvPr/>
        </p:nvSpPr>
        <p:spPr>
          <a:xfrm>
            <a:off x="3797039" y="6269424"/>
            <a:ext cx="8137962" cy="461665"/>
          </a:xfrm>
          <a:prstGeom prst="rect">
            <a:avLst/>
          </a:prstGeom>
        </p:spPr>
        <p:txBody>
          <a:bodyPr wrap="square">
            <a:spAutoFit/>
          </a:bodyPr>
          <a:lstStyle/>
          <a:p>
            <a:r>
              <a:rPr lang="en-US" sz="2400" dirty="0"/>
              <a:t>This         company         lacks   good    ….     product</a:t>
            </a:r>
          </a:p>
        </p:txBody>
      </p:sp>
      <p:grpSp>
        <p:nvGrpSpPr>
          <p:cNvPr id="45" name="Group 44">
            <a:extLst>
              <a:ext uri="{FF2B5EF4-FFF2-40B4-BE49-F238E27FC236}">
                <a16:creationId xmlns:a16="http://schemas.microsoft.com/office/drawing/2014/main" id="{910D61B8-86D9-1C4C-3446-626CF0476E71}"/>
              </a:ext>
            </a:extLst>
          </p:cNvPr>
          <p:cNvGrpSpPr/>
          <p:nvPr/>
        </p:nvGrpSpPr>
        <p:grpSpPr>
          <a:xfrm>
            <a:off x="4053034" y="4787222"/>
            <a:ext cx="5297815" cy="431800"/>
            <a:chOff x="4077058" y="5346700"/>
            <a:chExt cx="5297815" cy="431800"/>
          </a:xfrm>
        </p:grpSpPr>
        <p:cxnSp>
          <p:nvCxnSpPr>
            <p:cNvPr id="46" name="Straight Arrow Connector 45">
              <a:extLst>
                <a:ext uri="{FF2B5EF4-FFF2-40B4-BE49-F238E27FC236}">
                  <a16:creationId xmlns:a16="http://schemas.microsoft.com/office/drawing/2014/main" id="{39238809-5BD0-8ECE-1289-35C66D4BFA68}"/>
                </a:ext>
              </a:extLst>
            </p:cNvPr>
            <p:cNvCxnSpPr>
              <a:cxnSpLocks/>
            </p:cNvCxnSpPr>
            <p:nvPr/>
          </p:nvCxnSpPr>
          <p:spPr>
            <a:xfrm flipV="1">
              <a:off x="4077058" y="54102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B256521-DFF5-2105-A065-9E413EC36D06}"/>
                </a:ext>
              </a:extLst>
            </p:cNvPr>
            <p:cNvCxnSpPr>
              <a:cxnSpLocks/>
            </p:cNvCxnSpPr>
            <p:nvPr/>
          </p:nvCxnSpPr>
          <p:spPr>
            <a:xfrm flipV="1">
              <a:off x="5562958" y="54102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73472E7-C969-8D8B-96CC-476E5D6639C9}"/>
                </a:ext>
              </a:extLst>
            </p:cNvPr>
            <p:cNvCxnSpPr>
              <a:cxnSpLocks/>
            </p:cNvCxnSpPr>
            <p:nvPr/>
          </p:nvCxnSpPr>
          <p:spPr>
            <a:xfrm flipV="1">
              <a:off x="6985358" y="54102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FCF6B91-9EEB-9EB0-6863-1D0C968EBC52}"/>
                </a:ext>
              </a:extLst>
            </p:cNvPr>
            <p:cNvCxnSpPr>
              <a:cxnSpLocks/>
            </p:cNvCxnSpPr>
            <p:nvPr/>
          </p:nvCxnSpPr>
          <p:spPr>
            <a:xfrm flipV="1">
              <a:off x="7866020" y="54102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29243254-212B-1ED3-4BC9-B4D9A1642F79}"/>
                </a:ext>
              </a:extLst>
            </p:cNvPr>
            <p:cNvCxnSpPr>
              <a:cxnSpLocks/>
            </p:cNvCxnSpPr>
            <p:nvPr/>
          </p:nvCxnSpPr>
          <p:spPr>
            <a:xfrm flipV="1">
              <a:off x="9374873" y="5346700"/>
              <a:ext cx="0" cy="3683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51" name="Donut 50">
            <a:extLst>
              <a:ext uri="{FF2B5EF4-FFF2-40B4-BE49-F238E27FC236}">
                <a16:creationId xmlns:a16="http://schemas.microsoft.com/office/drawing/2014/main" id="{AFC5FA8D-E2D0-45AE-D8E6-9F7112683E81}"/>
              </a:ext>
            </a:extLst>
          </p:cNvPr>
          <p:cNvSpPr/>
          <p:nvPr/>
        </p:nvSpPr>
        <p:spPr>
          <a:xfrm>
            <a:off x="9245600" y="1830988"/>
            <a:ext cx="482600" cy="472853"/>
          </a:xfrm>
          <a:prstGeom prst="donut">
            <a:avLst>
              <a:gd name="adj" fmla="val 61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2" name="Straight Arrow Connector 51">
            <a:extLst>
              <a:ext uri="{FF2B5EF4-FFF2-40B4-BE49-F238E27FC236}">
                <a16:creationId xmlns:a16="http://schemas.microsoft.com/office/drawing/2014/main" id="{151557C0-270F-C1AF-890B-A6A0338F60B6}"/>
              </a:ext>
            </a:extLst>
          </p:cNvPr>
          <p:cNvCxnSpPr>
            <a:cxnSpLocks/>
          </p:cNvCxnSpPr>
          <p:nvPr/>
        </p:nvCxnSpPr>
        <p:spPr>
          <a:xfrm flipH="1" flipV="1">
            <a:off x="9485734" y="1484268"/>
            <a:ext cx="7440" cy="3923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350466AB-13E3-311F-6539-9256B1D34A09}"/>
              </a:ext>
            </a:extLst>
          </p:cNvPr>
          <p:cNvSpPr txBox="1"/>
          <p:nvPr/>
        </p:nvSpPr>
        <p:spPr>
          <a:xfrm>
            <a:off x="8046233" y="1813381"/>
            <a:ext cx="1199367" cy="461665"/>
          </a:xfrm>
          <a:prstGeom prst="rect">
            <a:avLst/>
          </a:prstGeom>
          <a:noFill/>
        </p:spPr>
        <p:txBody>
          <a:bodyPr wrap="none" rtlCol="0">
            <a:spAutoFit/>
          </a:bodyPr>
          <a:lstStyle/>
          <a:p>
            <a:r>
              <a:rPr lang="en-US" sz="2400" dirty="0" err="1"/>
              <a:t>Softmax</a:t>
            </a:r>
            <a:endParaRPr lang="en-US" sz="2400" dirty="0"/>
          </a:p>
        </p:txBody>
      </p:sp>
    </p:spTree>
    <p:extLst>
      <p:ext uri="{BB962C8B-B14F-4D97-AF65-F5344CB8AC3E}">
        <p14:creationId xmlns:p14="http://schemas.microsoft.com/office/powerpoint/2010/main" val="26654161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598D9-583A-C67E-6CCC-C144963FB0AF}"/>
              </a:ext>
            </a:extLst>
          </p:cNvPr>
          <p:cNvSpPr>
            <a:spLocks noGrp="1"/>
          </p:cNvSpPr>
          <p:nvPr>
            <p:ph type="title"/>
          </p:nvPr>
        </p:nvSpPr>
        <p:spPr>
          <a:xfrm>
            <a:off x="838200" y="209665"/>
            <a:ext cx="10515600" cy="739775"/>
          </a:xfrm>
        </p:spPr>
        <p:txBody>
          <a:bodyPr/>
          <a:lstStyle/>
          <a:p>
            <a:r>
              <a:rPr lang="en-CA" b="1" dirty="0"/>
              <a:t>Sequence to sequence model-Basic</a:t>
            </a:r>
            <a:endParaRPr lang="en-US" dirty="0"/>
          </a:p>
        </p:txBody>
      </p:sp>
      <p:pic>
        <p:nvPicPr>
          <p:cNvPr id="5" name="Content Placeholder 4" descr="Diagram&#10;&#10;Description automatically generated with low confidence">
            <a:extLst>
              <a:ext uri="{FF2B5EF4-FFF2-40B4-BE49-F238E27FC236}">
                <a16:creationId xmlns:a16="http://schemas.microsoft.com/office/drawing/2014/main" id="{4FFCE774-FB00-D241-7383-B068CB0616E6}"/>
              </a:ext>
            </a:extLst>
          </p:cNvPr>
          <p:cNvPicPr>
            <a:picLocks noGrp="1" noChangeAspect="1"/>
          </p:cNvPicPr>
          <p:nvPr>
            <p:ph idx="1"/>
          </p:nvPr>
        </p:nvPicPr>
        <p:blipFill>
          <a:blip r:embed="rId3"/>
          <a:stretch>
            <a:fillRect/>
          </a:stretch>
        </p:blipFill>
        <p:spPr>
          <a:xfrm>
            <a:off x="0" y="949440"/>
            <a:ext cx="9207687" cy="4794291"/>
          </a:xfrm>
        </p:spPr>
      </p:pic>
      <p:sp>
        <p:nvSpPr>
          <p:cNvPr id="6" name="TextBox 5">
            <a:extLst>
              <a:ext uri="{FF2B5EF4-FFF2-40B4-BE49-F238E27FC236}">
                <a16:creationId xmlns:a16="http://schemas.microsoft.com/office/drawing/2014/main" id="{1CEAABFA-84ED-8032-1283-3BCACEA2DDA1}"/>
              </a:ext>
            </a:extLst>
          </p:cNvPr>
          <p:cNvSpPr txBox="1"/>
          <p:nvPr/>
        </p:nvSpPr>
        <p:spPr>
          <a:xfrm>
            <a:off x="355600" y="6007100"/>
            <a:ext cx="10917348" cy="923330"/>
          </a:xfrm>
          <a:prstGeom prst="rect">
            <a:avLst/>
          </a:prstGeom>
          <a:noFill/>
        </p:spPr>
        <p:txBody>
          <a:bodyPr wrap="none" rtlCol="0">
            <a:spAutoFit/>
          </a:bodyPr>
          <a:lstStyle/>
          <a:p>
            <a:r>
              <a:rPr lang="en-US" dirty="0"/>
              <a:t>Source: </a:t>
            </a:r>
            <a:r>
              <a:rPr lang="en-US" dirty="0">
                <a:hlinkClick r:id="rId4"/>
              </a:rPr>
              <a:t>https://towardsdatascience.com/sequence-to-sequence-model-introduction-and-concepts-44d9b41cd42d</a:t>
            </a:r>
            <a:endParaRPr lang="en-US" dirty="0"/>
          </a:p>
          <a:p>
            <a:r>
              <a:rPr lang="en-US" dirty="0" err="1"/>
              <a:t>Sutskever</a:t>
            </a:r>
            <a:r>
              <a:rPr lang="en-US" dirty="0"/>
              <a:t> et al., 2014 Sequence to sequence learning with neural networks</a:t>
            </a:r>
          </a:p>
          <a:p>
            <a:r>
              <a:rPr lang="en-US" dirty="0"/>
              <a:t>Cho et. Al., 2014 Learning phrase representations using RNN encoder-decoder for statistical machine translation</a:t>
            </a:r>
          </a:p>
        </p:txBody>
      </p:sp>
      <p:sp>
        <p:nvSpPr>
          <p:cNvPr id="7" name="Rectangle 6">
            <a:extLst>
              <a:ext uri="{FF2B5EF4-FFF2-40B4-BE49-F238E27FC236}">
                <a16:creationId xmlns:a16="http://schemas.microsoft.com/office/drawing/2014/main" id="{BF72C000-E9AA-32A6-5548-308B1B98930F}"/>
              </a:ext>
            </a:extLst>
          </p:cNvPr>
          <p:cNvSpPr/>
          <p:nvPr/>
        </p:nvSpPr>
        <p:spPr>
          <a:xfrm>
            <a:off x="9215736" y="2418210"/>
            <a:ext cx="2976264" cy="461665"/>
          </a:xfrm>
          <a:prstGeom prst="rect">
            <a:avLst/>
          </a:prstGeom>
        </p:spPr>
        <p:txBody>
          <a:bodyPr wrap="none">
            <a:spAutoFit/>
          </a:bodyPr>
          <a:lstStyle/>
          <a:p>
            <a:r>
              <a:rPr lang="en-US" sz="2400" dirty="0"/>
              <a:t>I like vanilla ice cream.</a:t>
            </a:r>
          </a:p>
        </p:txBody>
      </p:sp>
      <p:sp>
        <p:nvSpPr>
          <p:cNvPr id="8" name="Rectangle 7">
            <a:extLst>
              <a:ext uri="{FF2B5EF4-FFF2-40B4-BE49-F238E27FC236}">
                <a16:creationId xmlns:a16="http://schemas.microsoft.com/office/drawing/2014/main" id="{8A4F48B6-86F9-8F68-2A74-373C7AFC64C6}"/>
              </a:ext>
            </a:extLst>
          </p:cNvPr>
          <p:cNvSpPr/>
          <p:nvPr/>
        </p:nvSpPr>
        <p:spPr>
          <a:xfrm>
            <a:off x="9215736" y="1568409"/>
            <a:ext cx="2482283" cy="461665"/>
          </a:xfrm>
          <a:prstGeom prst="rect">
            <a:avLst/>
          </a:prstGeom>
        </p:spPr>
        <p:txBody>
          <a:bodyPr wrap="none">
            <a:spAutoFit/>
          </a:bodyPr>
          <a:lstStyle/>
          <a:p>
            <a:r>
              <a:rPr lang="de-DE" sz="2400" dirty="0"/>
              <a:t>Ich mag Vanilleeis.</a:t>
            </a:r>
            <a:endParaRPr lang="en-US" sz="2400" dirty="0"/>
          </a:p>
        </p:txBody>
      </p:sp>
    </p:spTree>
    <p:extLst>
      <p:ext uri="{BB962C8B-B14F-4D97-AF65-F5344CB8AC3E}">
        <p14:creationId xmlns:p14="http://schemas.microsoft.com/office/powerpoint/2010/main" val="2273119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32E24-C995-DBE7-31E8-A4E5C2B5DDE2}"/>
              </a:ext>
            </a:extLst>
          </p:cNvPr>
          <p:cNvSpPr>
            <a:spLocks noGrp="1"/>
          </p:cNvSpPr>
          <p:nvPr>
            <p:ph type="title"/>
          </p:nvPr>
        </p:nvSpPr>
        <p:spPr>
          <a:xfrm>
            <a:off x="368300" y="365125"/>
            <a:ext cx="11595100" cy="671513"/>
          </a:xfrm>
        </p:spPr>
        <p:txBody>
          <a:bodyPr>
            <a:normAutofit/>
          </a:bodyPr>
          <a:lstStyle/>
          <a:p>
            <a:r>
              <a:rPr lang="en-US" sz="3600" dirty="0"/>
              <a:t>Machine translation as building a conditional language model</a:t>
            </a:r>
          </a:p>
        </p:txBody>
      </p:sp>
      <p:pic>
        <p:nvPicPr>
          <p:cNvPr id="5" name="Content Placeholder 4" descr="Diagram&#10;&#10;Description automatically generated">
            <a:extLst>
              <a:ext uri="{FF2B5EF4-FFF2-40B4-BE49-F238E27FC236}">
                <a16:creationId xmlns:a16="http://schemas.microsoft.com/office/drawing/2014/main" id="{D7E36888-12C7-E0AE-A97B-88DB6A7187B9}"/>
              </a:ext>
            </a:extLst>
          </p:cNvPr>
          <p:cNvPicPr>
            <a:picLocks noGrp="1" noChangeAspect="1"/>
          </p:cNvPicPr>
          <p:nvPr>
            <p:ph idx="1"/>
          </p:nvPr>
        </p:nvPicPr>
        <p:blipFill>
          <a:blip r:embed="rId3"/>
          <a:stretch>
            <a:fillRect/>
          </a:stretch>
        </p:blipFill>
        <p:spPr>
          <a:xfrm>
            <a:off x="3105850" y="1414790"/>
            <a:ext cx="4521200" cy="2032000"/>
          </a:xfrm>
        </p:spPr>
      </p:pic>
      <p:pic>
        <p:nvPicPr>
          <p:cNvPr id="7" name="Picture 6" descr="A picture containing text, clock&#10;&#10;Description automatically generated">
            <a:extLst>
              <a:ext uri="{FF2B5EF4-FFF2-40B4-BE49-F238E27FC236}">
                <a16:creationId xmlns:a16="http://schemas.microsoft.com/office/drawing/2014/main" id="{4F2400C9-9155-9925-6EAE-7BB9A8EC68D6}"/>
              </a:ext>
            </a:extLst>
          </p:cNvPr>
          <p:cNvPicPr>
            <a:picLocks noChangeAspect="1"/>
          </p:cNvPicPr>
          <p:nvPr/>
        </p:nvPicPr>
        <p:blipFill>
          <a:blip r:embed="rId4"/>
          <a:stretch>
            <a:fillRect/>
          </a:stretch>
        </p:blipFill>
        <p:spPr>
          <a:xfrm>
            <a:off x="3105850" y="4171950"/>
            <a:ext cx="6705600" cy="1943100"/>
          </a:xfrm>
          <a:prstGeom prst="rect">
            <a:avLst/>
          </a:prstGeom>
        </p:spPr>
      </p:pic>
      <p:sp>
        <p:nvSpPr>
          <p:cNvPr id="8" name="TextBox 7">
            <a:extLst>
              <a:ext uri="{FF2B5EF4-FFF2-40B4-BE49-F238E27FC236}">
                <a16:creationId xmlns:a16="http://schemas.microsoft.com/office/drawing/2014/main" id="{A273D20F-8CDB-3317-6B82-7957EE51C332}"/>
              </a:ext>
            </a:extLst>
          </p:cNvPr>
          <p:cNvSpPr txBox="1"/>
          <p:nvPr/>
        </p:nvSpPr>
        <p:spPr>
          <a:xfrm>
            <a:off x="177800" y="2081074"/>
            <a:ext cx="2595839" cy="523220"/>
          </a:xfrm>
          <a:prstGeom prst="rect">
            <a:avLst/>
          </a:prstGeom>
          <a:noFill/>
        </p:spPr>
        <p:txBody>
          <a:bodyPr wrap="none" rtlCol="0">
            <a:spAutoFit/>
          </a:bodyPr>
          <a:lstStyle/>
          <a:p>
            <a:r>
              <a:rPr lang="en-US" sz="2800" dirty="0"/>
              <a:t>Language Model</a:t>
            </a:r>
          </a:p>
        </p:txBody>
      </p:sp>
      <p:sp>
        <p:nvSpPr>
          <p:cNvPr id="9" name="TextBox 8">
            <a:extLst>
              <a:ext uri="{FF2B5EF4-FFF2-40B4-BE49-F238E27FC236}">
                <a16:creationId xmlns:a16="http://schemas.microsoft.com/office/drawing/2014/main" id="{DF661211-CD48-0AC5-B4CA-8D9DDD426FA0}"/>
              </a:ext>
            </a:extLst>
          </p:cNvPr>
          <p:cNvSpPr txBox="1"/>
          <p:nvPr/>
        </p:nvSpPr>
        <p:spPr>
          <a:xfrm>
            <a:off x="0" y="4881890"/>
            <a:ext cx="3105850" cy="523220"/>
          </a:xfrm>
          <a:prstGeom prst="rect">
            <a:avLst/>
          </a:prstGeom>
          <a:noFill/>
        </p:spPr>
        <p:txBody>
          <a:bodyPr wrap="none" rtlCol="0">
            <a:spAutoFit/>
          </a:bodyPr>
          <a:lstStyle/>
          <a:p>
            <a:r>
              <a:rPr lang="en-US" sz="2800" dirty="0"/>
              <a:t>Machine translation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1EEC99A-42A9-03B4-C269-D946766C3397}"/>
                  </a:ext>
                </a:extLst>
              </p:cNvPr>
              <p:cNvSpPr txBox="1"/>
              <p:nvPr/>
            </p:nvSpPr>
            <p:spPr>
              <a:xfrm>
                <a:off x="4711700" y="3594109"/>
                <a:ext cx="1966244"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b="0" i="1" smtClean="0">
                              <a:latin typeface="Cambria Math" panose="02040503050406030204" pitchFamily="18" charset="0"/>
                            </a:rPr>
                            <m:t>&lt;2&gt;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𝑦</m:t>
                              </m:r>
                            </m:e>
                          </m:acc>
                        </m:e>
                        <m:sup>
                          <m:r>
                            <a:rPr lang="en-CA" sz="2400" b="0" i="1" smtClean="0">
                              <a:latin typeface="Cambria Math" panose="02040503050406030204" pitchFamily="18" charset="0"/>
                            </a:rPr>
                            <m:t>&lt;1&gt;</m:t>
                          </m:r>
                        </m:sup>
                      </m:sSup>
                    </m:oMath>
                  </m:oMathPara>
                </a14:m>
                <a:endParaRPr lang="en-US" sz="2400" dirty="0"/>
              </a:p>
            </p:txBody>
          </p:sp>
        </mc:Choice>
        <mc:Fallback xmlns="">
          <p:sp>
            <p:nvSpPr>
              <p:cNvPr id="10" name="TextBox 9">
                <a:extLst>
                  <a:ext uri="{FF2B5EF4-FFF2-40B4-BE49-F238E27FC236}">
                    <a16:creationId xmlns:a16="http://schemas.microsoft.com/office/drawing/2014/main" id="{31EEC99A-42A9-03B4-C269-D946766C3397}"/>
                  </a:ext>
                </a:extLst>
              </p:cNvPr>
              <p:cNvSpPr txBox="1">
                <a:spLocks noRot="1" noChangeAspect="1" noMove="1" noResize="1" noEditPoints="1" noAdjustHandles="1" noChangeArrowheads="1" noChangeShapeType="1" noTextEdit="1"/>
              </p:cNvSpPr>
              <p:nvPr/>
            </p:nvSpPr>
            <p:spPr>
              <a:xfrm>
                <a:off x="4711700" y="3594109"/>
                <a:ext cx="1966244" cy="461665"/>
              </a:xfrm>
              <a:prstGeom prst="rect">
                <a:avLst/>
              </a:prstGeom>
              <a:blipFill>
                <a:blip r:embed="rId5"/>
                <a:stretch>
                  <a:fillRect t="-2703" b="-10811"/>
                </a:stretch>
              </a:blipFill>
            </p:spPr>
            <p:txBody>
              <a:bodyPr/>
              <a:lstStyle/>
              <a:p>
                <a:r>
                  <a:rPr lang="en-US">
                    <a:noFill/>
                  </a:rPr>
                  <a:t> </a:t>
                </a:r>
              </a:p>
            </p:txBody>
          </p:sp>
        </mc:Fallback>
      </mc:AlternateContent>
      <p:sp>
        <p:nvSpPr>
          <p:cNvPr id="11" name="Rounded Rectangle 10">
            <a:extLst>
              <a:ext uri="{FF2B5EF4-FFF2-40B4-BE49-F238E27FC236}">
                <a16:creationId xmlns:a16="http://schemas.microsoft.com/office/drawing/2014/main" id="{8DC28465-CA7A-88C2-32CD-FF72ADCABCD4}"/>
              </a:ext>
            </a:extLst>
          </p:cNvPr>
          <p:cNvSpPr/>
          <p:nvPr/>
        </p:nvSpPr>
        <p:spPr>
          <a:xfrm>
            <a:off x="6677944" y="4171950"/>
            <a:ext cx="3266156" cy="1943100"/>
          </a:xfrm>
          <a:prstGeom prst="round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1">
            <a:extLst>
              <a:ext uri="{FF2B5EF4-FFF2-40B4-BE49-F238E27FC236}">
                <a16:creationId xmlns:a16="http://schemas.microsoft.com/office/drawing/2014/main" id="{12B4FFCC-7A36-8125-F251-CD8C980F7326}"/>
              </a:ext>
            </a:extLst>
          </p:cNvPr>
          <p:cNvSpPr/>
          <p:nvPr/>
        </p:nvSpPr>
        <p:spPr>
          <a:xfrm>
            <a:off x="4188744" y="1364312"/>
            <a:ext cx="3438306" cy="2032000"/>
          </a:xfrm>
          <a:prstGeom prst="roundRect">
            <a:avLst/>
          </a:prstGeom>
          <a:solidFill>
            <a:srgbClr val="FF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2CBBC8A-9E06-63DA-41DE-FDFFC39A3633}"/>
                  </a:ext>
                </a:extLst>
              </p:cNvPr>
              <p:cNvSpPr txBox="1"/>
              <p:nvPr/>
            </p:nvSpPr>
            <p:spPr>
              <a:xfrm>
                <a:off x="4711700" y="6343399"/>
                <a:ext cx="4457631" cy="3764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𝑝</m:t>
                      </m:r>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&lt;1&gt;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𝑇</m:t>
                              </m:r>
                            </m:e>
                            <m:sub>
                              <m:r>
                                <a:rPr lang="en-CA" sz="2400" b="0" i="1" smtClean="0">
                                  <a:latin typeface="Cambria Math" panose="02040503050406030204" pitchFamily="18" charset="0"/>
                                </a:rPr>
                                <m:t>𝑦</m:t>
                              </m:r>
                            </m:sub>
                          </m:sSub>
                          <m:r>
                            <a:rPr lang="en-CA" sz="2400" b="0" i="1" smtClean="0">
                              <a:latin typeface="Cambria Math" panose="02040503050406030204" pitchFamily="18" charset="0"/>
                            </a:rPr>
                            <m:t>&gt;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b="0" i="1" smtClean="0">
                              <a:latin typeface="Cambria Math" panose="02040503050406030204" pitchFamily="18" charset="0"/>
                            </a:rPr>
                            <m:t>&lt;1&gt;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𝑥</m:t>
                          </m:r>
                        </m:e>
                        <m:sup>
                          <m:r>
                            <a:rPr lang="en-CA" sz="2400" b="0" i="1" smtClean="0">
                              <a:latin typeface="Cambria Math" panose="02040503050406030204" pitchFamily="18" charset="0"/>
                            </a:rPr>
                            <m:t>&lt;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𝑇</m:t>
                              </m:r>
                            </m:e>
                            <m:sub>
                              <m:r>
                                <a:rPr lang="en-CA" sz="2400" b="0" i="1" smtClean="0">
                                  <a:latin typeface="Cambria Math" panose="02040503050406030204" pitchFamily="18" charset="0"/>
                                </a:rPr>
                                <m:t>𝑥</m:t>
                              </m:r>
                            </m:sub>
                          </m:sSub>
                          <m:r>
                            <a:rPr lang="en-CA" sz="2400" b="0" i="1" smtClean="0">
                              <a:latin typeface="Cambria Math" panose="02040503050406030204" pitchFamily="18" charset="0"/>
                            </a:rPr>
                            <m:t>&gt;</m:t>
                          </m:r>
                        </m:sup>
                      </m:sSup>
                      <m:r>
                        <a:rPr lang="en-CA" sz="2400" b="0" i="1" smtClean="0">
                          <a:latin typeface="Cambria Math" panose="02040503050406030204" pitchFamily="18" charset="0"/>
                        </a:rPr>
                        <m:t>)</m:t>
                      </m:r>
                    </m:oMath>
                  </m:oMathPara>
                </a14:m>
                <a:endParaRPr lang="en-US" sz="2400" dirty="0"/>
              </a:p>
            </p:txBody>
          </p:sp>
        </mc:Choice>
        <mc:Fallback xmlns="">
          <p:sp>
            <p:nvSpPr>
              <p:cNvPr id="13" name="TextBox 12">
                <a:extLst>
                  <a:ext uri="{FF2B5EF4-FFF2-40B4-BE49-F238E27FC236}">
                    <a16:creationId xmlns:a16="http://schemas.microsoft.com/office/drawing/2014/main" id="{F2CBBC8A-9E06-63DA-41DE-FDFFC39A3633}"/>
                  </a:ext>
                </a:extLst>
              </p:cNvPr>
              <p:cNvSpPr txBox="1">
                <a:spLocks noRot="1" noChangeAspect="1" noMove="1" noResize="1" noEditPoints="1" noAdjustHandles="1" noChangeArrowheads="1" noChangeShapeType="1" noTextEdit="1"/>
              </p:cNvSpPr>
              <p:nvPr/>
            </p:nvSpPr>
            <p:spPr>
              <a:xfrm>
                <a:off x="4711700" y="6343399"/>
                <a:ext cx="4457631" cy="376450"/>
              </a:xfrm>
              <a:prstGeom prst="rect">
                <a:avLst/>
              </a:prstGeom>
              <a:blipFill>
                <a:blip r:embed="rId6"/>
                <a:stretch>
                  <a:fillRect l="-1140" r="-1994" b="-33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3DB993DB-F7B9-94BE-8E06-2CC1AD548636}"/>
              </a:ext>
            </a:extLst>
          </p:cNvPr>
          <p:cNvSpPr txBox="1"/>
          <p:nvPr/>
        </p:nvSpPr>
        <p:spPr>
          <a:xfrm>
            <a:off x="9811450" y="6343399"/>
            <a:ext cx="2020553" cy="369332"/>
          </a:xfrm>
          <a:prstGeom prst="rect">
            <a:avLst/>
          </a:prstGeom>
          <a:noFill/>
        </p:spPr>
        <p:txBody>
          <a:bodyPr wrap="none" rtlCol="0">
            <a:spAutoFit/>
          </a:bodyPr>
          <a:lstStyle/>
          <a:p>
            <a:r>
              <a:rPr lang="en-US" dirty="0"/>
              <a:t>Source: Andrew NG</a:t>
            </a:r>
          </a:p>
        </p:txBody>
      </p:sp>
      <p:sp>
        <p:nvSpPr>
          <p:cNvPr id="15" name="Rectangle 14">
            <a:extLst>
              <a:ext uri="{FF2B5EF4-FFF2-40B4-BE49-F238E27FC236}">
                <a16:creationId xmlns:a16="http://schemas.microsoft.com/office/drawing/2014/main" id="{3ADC01A7-2813-E91D-1F7A-881751C9ECA2}"/>
              </a:ext>
            </a:extLst>
          </p:cNvPr>
          <p:cNvSpPr/>
          <p:nvPr/>
        </p:nvSpPr>
        <p:spPr>
          <a:xfrm>
            <a:off x="8455968" y="2863285"/>
            <a:ext cx="2482283" cy="461665"/>
          </a:xfrm>
          <a:prstGeom prst="rect">
            <a:avLst/>
          </a:prstGeom>
        </p:spPr>
        <p:txBody>
          <a:bodyPr wrap="none">
            <a:spAutoFit/>
          </a:bodyPr>
          <a:lstStyle/>
          <a:p>
            <a:r>
              <a:rPr lang="de-DE" sz="2400" dirty="0"/>
              <a:t>Ich mag Vanilleeis.</a:t>
            </a:r>
            <a:endParaRPr lang="en-US" sz="2400" dirty="0"/>
          </a:p>
        </p:txBody>
      </p:sp>
      <p:sp>
        <p:nvSpPr>
          <p:cNvPr id="16" name="Rectangle 15">
            <a:extLst>
              <a:ext uri="{FF2B5EF4-FFF2-40B4-BE49-F238E27FC236}">
                <a16:creationId xmlns:a16="http://schemas.microsoft.com/office/drawing/2014/main" id="{C92FF223-B304-1A4C-B2B6-4E6AB2DA4BC4}"/>
              </a:ext>
            </a:extLst>
          </p:cNvPr>
          <p:cNvSpPr/>
          <p:nvPr/>
        </p:nvSpPr>
        <p:spPr>
          <a:xfrm>
            <a:off x="8455968" y="3481936"/>
            <a:ext cx="2976264" cy="461665"/>
          </a:xfrm>
          <a:prstGeom prst="rect">
            <a:avLst/>
          </a:prstGeom>
        </p:spPr>
        <p:txBody>
          <a:bodyPr wrap="none">
            <a:spAutoFit/>
          </a:bodyPr>
          <a:lstStyle/>
          <a:p>
            <a:r>
              <a:rPr lang="en-US" sz="2400" dirty="0"/>
              <a:t>I like vanilla ice cream.</a:t>
            </a:r>
          </a:p>
        </p:txBody>
      </p:sp>
    </p:spTree>
    <p:extLst>
      <p:ext uri="{BB962C8B-B14F-4D97-AF65-F5344CB8AC3E}">
        <p14:creationId xmlns:p14="http://schemas.microsoft.com/office/powerpoint/2010/main" val="218201421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D1E5A2-B086-97B7-DB9D-591483BF1713}"/>
              </a:ext>
            </a:extLst>
          </p:cNvPr>
          <p:cNvSpPr>
            <a:spLocks noGrp="1"/>
          </p:cNvSpPr>
          <p:nvPr>
            <p:ph type="title"/>
          </p:nvPr>
        </p:nvSpPr>
        <p:spPr>
          <a:xfrm>
            <a:off x="838200" y="365125"/>
            <a:ext cx="4305300" cy="650875"/>
          </a:xfrm>
        </p:spPr>
        <p:txBody>
          <a:bodyPr>
            <a:normAutofit fontScale="90000"/>
          </a:bodyPr>
          <a:lstStyle/>
          <a:p>
            <a:r>
              <a:rPr lang="en-US" dirty="0"/>
              <a:t>BEAM search</a:t>
            </a:r>
          </a:p>
        </p:txBody>
      </p:sp>
      <p:sp>
        <p:nvSpPr>
          <p:cNvPr id="3" name="Content Placeholder 2">
            <a:extLst>
              <a:ext uri="{FF2B5EF4-FFF2-40B4-BE49-F238E27FC236}">
                <a16:creationId xmlns:a16="http://schemas.microsoft.com/office/drawing/2014/main" id="{5BF19295-C72D-EDD9-E90A-393BF7789A6A}"/>
              </a:ext>
            </a:extLst>
          </p:cNvPr>
          <p:cNvSpPr>
            <a:spLocks noGrp="1"/>
          </p:cNvSpPr>
          <p:nvPr>
            <p:ph idx="1"/>
          </p:nvPr>
        </p:nvSpPr>
        <p:spPr>
          <a:xfrm>
            <a:off x="374650" y="1130301"/>
            <a:ext cx="4305300" cy="5495924"/>
          </a:xfrm>
        </p:spPr>
        <p:txBody>
          <a:bodyPr>
            <a:normAutofit/>
          </a:bodyPr>
          <a:lstStyle/>
          <a:p>
            <a:r>
              <a:rPr lang="en-CA" dirty="0"/>
              <a:t>Greedy decoding: selects the best candidate conditional on input sequence for each output time step. For longer sentence it is sub-optimal</a:t>
            </a:r>
          </a:p>
          <a:p>
            <a:r>
              <a:rPr lang="en-CA" dirty="0"/>
              <a:t>Beam search: selects multiple options conditional on input sequence at each timestep.  Beam Width B decide the number of alternatives.</a:t>
            </a:r>
            <a:endParaRPr lang="en-US" dirty="0"/>
          </a:p>
        </p:txBody>
      </p:sp>
      <p:pic>
        <p:nvPicPr>
          <p:cNvPr id="5" name="Picture 4" descr="Diagram&#10;&#10;Description automatically generated">
            <a:extLst>
              <a:ext uri="{FF2B5EF4-FFF2-40B4-BE49-F238E27FC236}">
                <a16:creationId xmlns:a16="http://schemas.microsoft.com/office/drawing/2014/main" id="{AFAD94E6-C5E8-906B-F7D8-A7A4F870BFB8}"/>
              </a:ext>
            </a:extLst>
          </p:cNvPr>
          <p:cNvPicPr>
            <a:picLocks noChangeAspect="1"/>
          </p:cNvPicPr>
          <p:nvPr/>
        </p:nvPicPr>
        <p:blipFill>
          <a:blip r:embed="rId2"/>
          <a:stretch>
            <a:fillRect/>
          </a:stretch>
        </p:blipFill>
        <p:spPr>
          <a:xfrm>
            <a:off x="4965700" y="298450"/>
            <a:ext cx="7048500" cy="6261100"/>
          </a:xfrm>
          <a:prstGeom prst="rect">
            <a:avLst/>
          </a:prstGeom>
        </p:spPr>
      </p:pic>
      <p:sp>
        <p:nvSpPr>
          <p:cNvPr id="6" name="TextBox 5">
            <a:extLst>
              <a:ext uri="{FF2B5EF4-FFF2-40B4-BE49-F238E27FC236}">
                <a16:creationId xmlns:a16="http://schemas.microsoft.com/office/drawing/2014/main" id="{44289ABA-1498-3889-B32B-6B6C15BC6C77}"/>
              </a:ext>
            </a:extLst>
          </p:cNvPr>
          <p:cNvSpPr txBox="1"/>
          <p:nvPr/>
        </p:nvSpPr>
        <p:spPr>
          <a:xfrm>
            <a:off x="374650" y="6374884"/>
            <a:ext cx="8931356" cy="369332"/>
          </a:xfrm>
          <a:prstGeom prst="rect">
            <a:avLst/>
          </a:prstGeom>
          <a:noFill/>
        </p:spPr>
        <p:txBody>
          <a:bodyPr wrap="none" rtlCol="0">
            <a:spAutoFit/>
          </a:bodyPr>
          <a:lstStyle/>
          <a:p>
            <a:r>
              <a:rPr lang="en-US" dirty="0"/>
              <a:t>Source: https://</a:t>
            </a:r>
            <a:r>
              <a:rPr lang="en-US" dirty="0" err="1"/>
              <a:t>towardsdatascience.com</a:t>
            </a:r>
            <a:r>
              <a:rPr lang="en-US" dirty="0"/>
              <a:t>/the-three-decoding-methods-for-nlp-23ca59cb1e9d</a:t>
            </a:r>
          </a:p>
        </p:txBody>
      </p:sp>
    </p:spTree>
    <p:extLst>
      <p:ext uri="{BB962C8B-B14F-4D97-AF65-F5344CB8AC3E}">
        <p14:creationId xmlns:p14="http://schemas.microsoft.com/office/powerpoint/2010/main" val="303424888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D8C3B-07F7-6B65-5C10-79068D393407}"/>
              </a:ext>
            </a:extLst>
          </p:cNvPr>
          <p:cNvSpPr>
            <a:spLocks noGrp="1"/>
          </p:cNvSpPr>
          <p:nvPr>
            <p:ph type="title"/>
          </p:nvPr>
        </p:nvSpPr>
        <p:spPr>
          <a:xfrm>
            <a:off x="838200" y="365125"/>
            <a:ext cx="10515600" cy="549275"/>
          </a:xfrm>
        </p:spPr>
        <p:txBody>
          <a:bodyPr>
            <a:normAutofit fontScale="90000"/>
          </a:bodyPr>
          <a:lstStyle/>
          <a:p>
            <a:r>
              <a:rPr lang="en-US" dirty="0"/>
              <a:t>Length normalization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AC6382D-B175-5589-B2D4-C9B2CBE18D2A}"/>
                  </a:ext>
                </a:extLst>
              </p:cNvPr>
              <p:cNvSpPr>
                <a:spLocks noGrp="1"/>
              </p:cNvSpPr>
              <p:nvPr>
                <p:ph idx="1"/>
              </p:nvPr>
            </p:nvSpPr>
            <p:spPr>
              <a:xfrm>
                <a:off x="647700" y="2942199"/>
                <a:ext cx="11645900" cy="549276"/>
              </a:xfrm>
            </p:spPr>
            <p:txBody>
              <a:bodyPr>
                <a:normAutofit/>
              </a:bodyPr>
              <a:lstStyle/>
              <a:p>
                <a:pPr marL="0" indent="0">
                  <a:buNone/>
                </a:pPr>
                <a14:m>
                  <m:oMath xmlns:m="http://schemas.openxmlformats.org/officeDocument/2006/math">
                    <m:r>
                      <a:rPr lang="en-CA" sz="2400" b="0" i="1" smtClean="0">
                        <a:latin typeface="Cambria Math" panose="02040503050406030204" pitchFamily="18" charset="0"/>
                      </a:rPr>
                      <m:t>𝑝</m:t>
                    </m:r>
                    <m:d>
                      <m:dPr>
                        <m:ctrlPr>
                          <a:rPr lang="en-CA" sz="2400" b="0" i="1" smtClean="0">
                            <a:latin typeface="Cambria Math" panose="02040503050406030204" pitchFamily="18" charset="0"/>
                          </a:rPr>
                        </m:ctrlPr>
                      </m:dPr>
                      <m:e>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&lt;1&gt;</m:t>
                            </m:r>
                          </m:sup>
                        </m:sSup>
                        <m:r>
                          <a:rPr lang="en-CA" sz="2400" i="1">
                            <a:latin typeface="Cambria Math" panose="02040503050406030204" pitchFamily="18" charset="0"/>
                          </a:rPr>
                          <m:t>,…,</m:t>
                        </m:r>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&lt;</m:t>
                            </m:r>
                            <m:r>
                              <a:rPr lang="en-CA" sz="2400" i="1">
                                <a:latin typeface="Cambria Math" panose="02040503050406030204" pitchFamily="18" charset="0"/>
                              </a:rPr>
                              <m:t>𝑡</m:t>
                            </m:r>
                            <m:r>
                              <a:rPr lang="en-CA" sz="2400" i="1">
                                <a:latin typeface="Cambria Math" panose="02040503050406030204" pitchFamily="18" charset="0"/>
                              </a:rPr>
                              <m:t>−1&gt;</m:t>
                            </m:r>
                          </m:sup>
                        </m:sSup>
                      </m:e>
                      <m:e>
                        <m:r>
                          <a:rPr lang="en-CA" sz="2400" b="0" i="1" smtClean="0">
                            <a:latin typeface="Cambria Math" panose="02040503050406030204" pitchFamily="18" charset="0"/>
                          </a:rPr>
                          <m:t>𝑥</m:t>
                        </m:r>
                      </m:e>
                    </m:d>
                    <m:r>
                      <a:rPr lang="en-CA" sz="2400" b="0" i="1" smtClean="0">
                        <a:latin typeface="Cambria Math" panose="02040503050406030204" pitchFamily="18" charset="0"/>
                      </a:rPr>
                      <m:t>=</m:t>
                    </m:r>
                    <m:r>
                      <a:rPr lang="en-CA" sz="2400" b="0" i="1" smtClean="0">
                        <a:latin typeface="Cambria Math" panose="02040503050406030204" pitchFamily="18" charset="0"/>
                      </a:rPr>
                      <m:t>𝑝</m:t>
                    </m:r>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&lt;1&gt;</m:t>
                        </m:r>
                      </m:sup>
                    </m:sSup>
                    <m:r>
                      <a:rPr lang="en-CA" sz="2400" b="0" i="1" smtClean="0">
                        <a:latin typeface="Cambria Math" panose="02040503050406030204" pitchFamily="18" charset="0"/>
                      </a:rPr>
                      <m:t>|</m:t>
                    </m:r>
                    <m:r>
                      <a:rPr lang="en-CA" sz="2400" b="0" i="1" smtClean="0">
                        <a:latin typeface="Cambria Math" panose="02040503050406030204" pitchFamily="18" charset="0"/>
                      </a:rPr>
                      <m:t>𝑥</m:t>
                    </m:r>
                    <m:r>
                      <a:rPr lang="en-CA" sz="2400" b="0" i="1" smtClean="0">
                        <a:latin typeface="Cambria Math" panose="02040503050406030204" pitchFamily="18" charset="0"/>
                      </a:rPr>
                      <m:t>)</m:t>
                    </m:r>
                  </m:oMath>
                </a14:m>
                <a:r>
                  <a:rPr lang="en-CA" sz="2400" dirty="0"/>
                  <a:t> </a:t>
                </a:r>
                <a14:m>
                  <m:oMath xmlns:m="http://schemas.openxmlformats.org/officeDocument/2006/math">
                    <m:r>
                      <a:rPr lang="en-CA" sz="2400" i="1">
                        <a:latin typeface="Cambria Math" panose="02040503050406030204" pitchFamily="18" charset="0"/>
                      </a:rPr>
                      <m:t>𝑝</m:t>
                    </m:r>
                    <m:d>
                      <m:dPr>
                        <m:ctrlPr>
                          <a:rPr lang="en-CA" sz="2400" i="1">
                            <a:latin typeface="Cambria Math" panose="02040503050406030204" pitchFamily="18" charset="0"/>
                          </a:rPr>
                        </m:ctrlPr>
                      </m:dPr>
                      <m:e>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&lt;</m:t>
                            </m:r>
                            <m:r>
                              <a:rPr lang="en-CA" sz="2400" b="0" i="1" smtClean="0">
                                <a:latin typeface="Cambria Math" panose="02040503050406030204" pitchFamily="18" charset="0"/>
                              </a:rPr>
                              <m:t>2</m:t>
                            </m:r>
                            <m:r>
                              <a:rPr lang="en-CA" sz="2400" i="1">
                                <a:latin typeface="Cambria Math" panose="02040503050406030204" pitchFamily="18" charset="0"/>
                              </a:rPr>
                              <m:t>&gt;</m:t>
                            </m:r>
                          </m:sup>
                        </m:sSup>
                      </m:e>
                      <m:e>
                        <m:r>
                          <a:rPr lang="en-CA" sz="2400" i="1">
                            <a:latin typeface="Cambria Math" panose="02040503050406030204" pitchFamily="18" charset="0"/>
                          </a:rPr>
                          <m:t>𝑥</m:t>
                        </m:r>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&lt;1&gt;</m:t>
                            </m:r>
                          </m:sup>
                        </m:sSup>
                      </m:e>
                    </m:d>
                    <m:r>
                      <a:rPr lang="en-CA" sz="2400" b="0" i="1" smtClean="0">
                        <a:latin typeface="Cambria Math" panose="02040503050406030204" pitchFamily="18" charset="0"/>
                      </a:rPr>
                      <m:t>…</m:t>
                    </m:r>
                    <m:r>
                      <a:rPr lang="en-CA" sz="2400" i="1">
                        <a:latin typeface="Cambria Math" panose="02040503050406030204" pitchFamily="18" charset="0"/>
                      </a:rPr>
                      <m:t>𝑝</m:t>
                    </m:r>
                    <m:r>
                      <a:rPr lang="en-CA" sz="2400" i="1">
                        <a:latin typeface="Cambria Math" panose="02040503050406030204" pitchFamily="18" charset="0"/>
                      </a:rPr>
                      <m:t>(</m:t>
                    </m:r>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&lt;</m:t>
                        </m:r>
                        <m:r>
                          <a:rPr lang="en-CA" sz="2400" b="0" i="1" smtClean="0">
                            <a:latin typeface="Cambria Math" panose="02040503050406030204" pitchFamily="18" charset="0"/>
                          </a:rPr>
                          <m:t>𝑡</m:t>
                        </m:r>
                        <m:r>
                          <a:rPr lang="en-CA" sz="2400" i="1">
                            <a:latin typeface="Cambria Math" panose="02040503050406030204" pitchFamily="18" charset="0"/>
                          </a:rPr>
                          <m:t>&gt;</m:t>
                        </m:r>
                      </m:sup>
                    </m:sSup>
                    <m:r>
                      <a:rPr lang="en-CA" sz="2400" i="1">
                        <a:latin typeface="Cambria Math" panose="02040503050406030204" pitchFamily="18" charset="0"/>
                      </a:rPr>
                      <m:t>|</m:t>
                    </m:r>
                    <m:r>
                      <a:rPr lang="en-CA" sz="2400" i="1">
                        <a:latin typeface="Cambria Math" panose="02040503050406030204" pitchFamily="18" charset="0"/>
                      </a:rPr>
                      <m:t>𝑥</m:t>
                    </m:r>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&lt;1&gt;</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&lt;</m:t>
                        </m:r>
                        <m:r>
                          <a:rPr lang="en-CA" sz="2400" b="0" i="1" smtClean="0">
                            <a:latin typeface="Cambria Math" panose="02040503050406030204" pitchFamily="18" charset="0"/>
                          </a:rPr>
                          <m:t>𝑡</m:t>
                        </m:r>
                        <m:r>
                          <a:rPr lang="en-CA" sz="2400" b="0" i="1" smtClean="0">
                            <a:latin typeface="Cambria Math" panose="02040503050406030204" pitchFamily="18" charset="0"/>
                          </a:rPr>
                          <m:t>−1&gt;</m:t>
                        </m:r>
                      </m:sup>
                    </m:sSup>
                    <m:r>
                      <a:rPr lang="en-CA" sz="2400" i="1">
                        <a:latin typeface="Cambria Math" panose="02040503050406030204" pitchFamily="18" charset="0"/>
                      </a:rPr>
                      <m:t>)</m:t>
                    </m:r>
                  </m:oMath>
                </a14:m>
                <a:endParaRPr lang="en-US" sz="2400" dirty="0"/>
              </a:p>
            </p:txBody>
          </p:sp>
        </mc:Choice>
        <mc:Fallback xmlns="">
          <p:sp>
            <p:nvSpPr>
              <p:cNvPr id="3" name="Content Placeholder 2">
                <a:extLst>
                  <a:ext uri="{FF2B5EF4-FFF2-40B4-BE49-F238E27FC236}">
                    <a16:creationId xmlns:a16="http://schemas.microsoft.com/office/drawing/2014/main" id="{6AC6382D-B175-5589-B2D4-C9B2CBE18D2A}"/>
                  </a:ext>
                </a:extLst>
              </p:cNvPr>
              <p:cNvSpPr>
                <a:spLocks noGrp="1" noRot="1" noChangeAspect="1" noMove="1" noResize="1" noEditPoints="1" noAdjustHandles="1" noChangeArrowheads="1" noChangeShapeType="1" noTextEdit="1"/>
              </p:cNvSpPr>
              <p:nvPr>
                <p:ph idx="1"/>
              </p:nvPr>
            </p:nvSpPr>
            <p:spPr>
              <a:xfrm>
                <a:off x="647700" y="2942199"/>
                <a:ext cx="11645900" cy="549276"/>
              </a:xfrm>
              <a:blipFill>
                <a:blip r:embed="rId3"/>
                <a:stretch>
                  <a:fillRect l="-1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F445834-99FD-2E5A-8BA5-9D6BDCEB25B9}"/>
                  </a:ext>
                </a:extLst>
              </p:cNvPr>
              <p:cNvSpPr txBox="1"/>
              <p:nvPr/>
            </p:nvSpPr>
            <p:spPr>
              <a:xfrm>
                <a:off x="838200" y="1193800"/>
                <a:ext cx="6300123" cy="1338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CA" sz="2800" i="1">
                              <a:latin typeface="Cambria Math" panose="02040503050406030204" pitchFamily="18" charset="0"/>
                            </a:rPr>
                          </m:ctrlPr>
                        </m:funcPr>
                        <m:fName>
                          <m:r>
                            <m:rPr>
                              <m:sty m:val="p"/>
                            </m:rPr>
                            <a:rPr lang="en-CA" sz="2800">
                              <a:latin typeface="Cambria Math" panose="02040503050406030204" pitchFamily="18" charset="0"/>
                            </a:rPr>
                            <m:t>arg</m:t>
                          </m:r>
                        </m:fName>
                        <m:e>
                          <m:func>
                            <m:funcPr>
                              <m:ctrlPr>
                                <a:rPr lang="en-CA" sz="2800" i="1">
                                  <a:latin typeface="Cambria Math" panose="02040503050406030204" pitchFamily="18" charset="0"/>
                                </a:rPr>
                              </m:ctrlPr>
                            </m:funcPr>
                            <m:fName>
                              <m:limLow>
                                <m:limLowPr>
                                  <m:ctrlPr>
                                    <a:rPr lang="en-CA" sz="2800" i="1">
                                      <a:latin typeface="Cambria Math" panose="02040503050406030204" pitchFamily="18" charset="0"/>
                                    </a:rPr>
                                  </m:ctrlPr>
                                </m:limLowPr>
                                <m:e>
                                  <m:r>
                                    <m:rPr>
                                      <m:sty m:val="p"/>
                                    </m:rPr>
                                    <a:rPr lang="en-CA" sz="2800">
                                      <a:latin typeface="Cambria Math" panose="02040503050406030204" pitchFamily="18" charset="0"/>
                                    </a:rPr>
                                    <m:t>max</m:t>
                                  </m:r>
                                </m:e>
                                <m:lim>
                                  <m:r>
                                    <a:rPr lang="en-CA" sz="2800" i="1">
                                      <a:latin typeface="Cambria Math" panose="02040503050406030204" pitchFamily="18" charset="0"/>
                                    </a:rPr>
                                    <m:t>𝑦</m:t>
                                  </m:r>
                                </m:lim>
                              </m:limLow>
                            </m:fName>
                            <m:e>
                              <m:nary>
                                <m:naryPr>
                                  <m:chr m:val="∏"/>
                                  <m:ctrlPr>
                                    <a:rPr lang="en-CA" sz="2800" i="1">
                                      <a:latin typeface="Cambria Math" panose="02040503050406030204" pitchFamily="18" charset="0"/>
                                    </a:rPr>
                                  </m:ctrlPr>
                                </m:naryPr>
                                <m:sub>
                                  <m:r>
                                    <m:rPr>
                                      <m:brk m:alnAt="23"/>
                                    </m:rPr>
                                    <a:rPr lang="en-CA" sz="2800" i="1">
                                      <a:latin typeface="Cambria Math" panose="02040503050406030204" pitchFamily="18" charset="0"/>
                                    </a:rPr>
                                    <m:t>𝑡</m:t>
                                  </m:r>
                                  <m:r>
                                    <a:rPr lang="en-CA" sz="2800" i="1">
                                      <a:latin typeface="Cambria Math" panose="02040503050406030204" pitchFamily="18" charset="0"/>
                                    </a:rPr>
                                    <m:t>=1</m:t>
                                  </m:r>
                                </m:sub>
                                <m:sup>
                                  <m:sSub>
                                    <m:sSubPr>
                                      <m:ctrlPr>
                                        <a:rPr lang="en-CA" sz="2800" i="1">
                                          <a:latin typeface="Cambria Math" panose="02040503050406030204" pitchFamily="18" charset="0"/>
                                        </a:rPr>
                                      </m:ctrlPr>
                                    </m:sSubPr>
                                    <m:e>
                                      <m:r>
                                        <a:rPr lang="en-CA" sz="2800" i="1">
                                          <a:latin typeface="Cambria Math" panose="02040503050406030204" pitchFamily="18" charset="0"/>
                                        </a:rPr>
                                        <m:t>𝑇</m:t>
                                      </m:r>
                                    </m:e>
                                    <m:sub>
                                      <m:r>
                                        <a:rPr lang="en-CA" sz="2800" i="1">
                                          <a:latin typeface="Cambria Math" panose="02040503050406030204" pitchFamily="18" charset="0"/>
                                        </a:rPr>
                                        <m:t>𝑦</m:t>
                                      </m:r>
                                    </m:sub>
                                  </m:sSub>
                                </m:sup>
                                <m:e>
                                  <m:r>
                                    <a:rPr lang="en-CA" sz="2800" i="1">
                                      <a:latin typeface="Cambria Math" panose="02040503050406030204" pitchFamily="18" charset="0"/>
                                    </a:rPr>
                                    <m:t>𝑃</m:t>
                                  </m:r>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m:t>
                                  </m:r>
                                  <m:r>
                                    <a:rPr lang="en-CA" sz="2800" i="1">
                                      <a:latin typeface="Cambria Math" panose="02040503050406030204" pitchFamily="18" charset="0"/>
                                    </a:rPr>
                                    <m:t>𝑥</m:t>
                                  </m:r>
                                  <m:r>
                                    <a:rPr lang="en-CA" sz="2800" i="1">
                                      <a:latin typeface="Cambria Math" panose="02040503050406030204" pitchFamily="18" charset="0"/>
                                    </a:rPr>
                                    <m:t>, </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&lt;1&gt;</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−1&gt;</m:t>
                                      </m:r>
                                    </m:sup>
                                  </m:sSup>
                                  <m:r>
                                    <a:rPr lang="en-CA" sz="2800" i="1">
                                      <a:latin typeface="Cambria Math" panose="02040503050406030204" pitchFamily="18" charset="0"/>
                                    </a:rPr>
                                    <m:t>)</m:t>
                                  </m:r>
                                </m:e>
                              </m:nary>
                            </m:e>
                          </m:func>
                        </m:e>
                      </m:func>
                    </m:oMath>
                  </m:oMathPara>
                </a14:m>
                <a:endParaRPr lang="en-US" sz="2800" dirty="0"/>
              </a:p>
            </p:txBody>
          </p:sp>
        </mc:Choice>
        <mc:Fallback xmlns="">
          <p:sp>
            <p:nvSpPr>
              <p:cNvPr id="4" name="TextBox 3">
                <a:extLst>
                  <a:ext uri="{FF2B5EF4-FFF2-40B4-BE49-F238E27FC236}">
                    <a16:creationId xmlns:a16="http://schemas.microsoft.com/office/drawing/2014/main" id="{3F445834-99FD-2E5A-8BA5-9D6BDCEB25B9}"/>
                  </a:ext>
                </a:extLst>
              </p:cNvPr>
              <p:cNvSpPr txBox="1">
                <a:spLocks noRot="1" noChangeAspect="1" noMove="1" noResize="1" noEditPoints="1" noAdjustHandles="1" noChangeArrowheads="1" noChangeShapeType="1" noTextEdit="1"/>
              </p:cNvSpPr>
              <p:nvPr/>
            </p:nvSpPr>
            <p:spPr>
              <a:xfrm>
                <a:off x="838200" y="1193800"/>
                <a:ext cx="6300123" cy="1338443"/>
              </a:xfrm>
              <a:prstGeom prst="rect">
                <a:avLst/>
              </a:prstGeom>
              <a:blipFill>
                <a:blip r:embed="rId4"/>
                <a:stretch>
                  <a:fillRect t="-97170" b="-15377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C37C30E-3C24-65B4-F560-BD79C9F09A0F}"/>
                  </a:ext>
                </a:extLst>
              </p:cNvPr>
              <p:cNvSpPr txBox="1"/>
              <p:nvPr/>
            </p:nvSpPr>
            <p:spPr>
              <a:xfrm>
                <a:off x="838200" y="3574005"/>
                <a:ext cx="6758581" cy="1338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CA" sz="2800" i="1" smtClean="0">
                              <a:latin typeface="Cambria Math" panose="02040503050406030204" pitchFamily="18" charset="0"/>
                            </a:rPr>
                          </m:ctrlPr>
                        </m:funcPr>
                        <m:fName>
                          <m:r>
                            <m:rPr>
                              <m:sty m:val="p"/>
                            </m:rPr>
                            <a:rPr lang="en-CA" sz="2800">
                              <a:latin typeface="Cambria Math" panose="02040503050406030204" pitchFamily="18" charset="0"/>
                            </a:rPr>
                            <m:t>arg</m:t>
                          </m:r>
                        </m:fName>
                        <m:e>
                          <m:func>
                            <m:funcPr>
                              <m:ctrlPr>
                                <a:rPr lang="en-CA" sz="2800" i="1">
                                  <a:latin typeface="Cambria Math" panose="02040503050406030204" pitchFamily="18" charset="0"/>
                                </a:rPr>
                              </m:ctrlPr>
                            </m:funcPr>
                            <m:fName>
                              <m:limLow>
                                <m:limLowPr>
                                  <m:ctrlPr>
                                    <a:rPr lang="en-CA" sz="2800" i="1">
                                      <a:latin typeface="Cambria Math" panose="02040503050406030204" pitchFamily="18" charset="0"/>
                                    </a:rPr>
                                  </m:ctrlPr>
                                </m:limLowPr>
                                <m:e>
                                  <m:r>
                                    <m:rPr>
                                      <m:sty m:val="p"/>
                                    </m:rPr>
                                    <a:rPr lang="en-CA" sz="2800">
                                      <a:latin typeface="Cambria Math" panose="02040503050406030204" pitchFamily="18" charset="0"/>
                                    </a:rPr>
                                    <m:t>max</m:t>
                                  </m:r>
                                </m:e>
                                <m:lim>
                                  <m:r>
                                    <a:rPr lang="en-CA" sz="2800" i="1">
                                      <a:latin typeface="Cambria Math" panose="02040503050406030204" pitchFamily="18" charset="0"/>
                                    </a:rPr>
                                    <m:t>𝑦</m:t>
                                  </m:r>
                                </m:lim>
                              </m:limLow>
                            </m:fName>
                            <m:e>
                              <m:nary>
                                <m:naryPr>
                                  <m:chr m:val="∑"/>
                                  <m:ctrlPr>
                                    <a:rPr lang="en-CA" sz="2800" i="1" smtClean="0">
                                      <a:latin typeface="Cambria Math" panose="02040503050406030204" pitchFamily="18" charset="0"/>
                                    </a:rPr>
                                  </m:ctrlPr>
                                </m:naryPr>
                                <m:sub>
                                  <m:r>
                                    <m:rPr>
                                      <m:brk m:alnAt="23"/>
                                    </m:rPr>
                                    <a:rPr lang="en-CA" sz="2800" b="0" i="1" smtClean="0">
                                      <a:latin typeface="Cambria Math" panose="02040503050406030204" pitchFamily="18" charset="0"/>
                                    </a:rPr>
                                    <m:t>𝑡</m:t>
                                  </m:r>
                                  <m:r>
                                    <a:rPr lang="en-CA" sz="2800" b="0" i="1" smtClean="0">
                                      <a:latin typeface="Cambria Math" panose="02040503050406030204" pitchFamily="18" charset="0"/>
                                    </a:rPr>
                                    <m:t>=1</m:t>
                                  </m:r>
                                </m:sub>
                                <m:sup>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𝑦</m:t>
                                      </m:r>
                                    </m:sub>
                                  </m:sSub>
                                </m:sup>
                                <m:e>
                                  <m:r>
                                    <a:rPr lang="en-CA" sz="2800" b="0" i="1" smtClean="0">
                                      <a:latin typeface="Cambria Math" panose="02040503050406030204" pitchFamily="18" charset="0"/>
                                    </a:rPr>
                                    <m:t>𝑙𝑜𝑔</m:t>
                                  </m:r>
                                  <m:r>
                                    <a:rPr lang="en-CA" sz="2800" i="1">
                                      <a:latin typeface="Cambria Math" panose="02040503050406030204" pitchFamily="18" charset="0"/>
                                    </a:rPr>
                                    <m:t>𝑃</m:t>
                                  </m:r>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m:t>
                                  </m:r>
                                  <m:r>
                                    <a:rPr lang="en-CA" sz="2800" i="1">
                                      <a:latin typeface="Cambria Math" panose="02040503050406030204" pitchFamily="18" charset="0"/>
                                    </a:rPr>
                                    <m:t>𝑥</m:t>
                                  </m:r>
                                  <m:r>
                                    <a:rPr lang="en-CA" sz="2800" i="1">
                                      <a:latin typeface="Cambria Math" panose="02040503050406030204" pitchFamily="18" charset="0"/>
                                    </a:rPr>
                                    <m:t>, </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&lt;1&gt;</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−1&gt;</m:t>
                                      </m:r>
                                    </m:sup>
                                  </m:sSup>
                                  <m:r>
                                    <a:rPr lang="en-CA" sz="2800" b="0" i="1" smtClean="0">
                                      <a:latin typeface="Cambria Math" panose="02040503050406030204" pitchFamily="18" charset="0"/>
                                    </a:rPr>
                                    <m:t>)</m:t>
                                  </m:r>
                                </m:e>
                              </m:nary>
                            </m:e>
                          </m:func>
                        </m:e>
                      </m:func>
                    </m:oMath>
                  </m:oMathPara>
                </a14:m>
                <a:endParaRPr lang="en-US" sz="2800" dirty="0"/>
              </a:p>
            </p:txBody>
          </p:sp>
        </mc:Choice>
        <mc:Fallback xmlns="">
          <p:sp>
            <p:nvSpPr>
              <p:cNvPr id="5" name="TextBox 4">
                <a:extLst>
                  <a:ext uri="{FF2B5EF4-FFF2-40B4-BE49-F238E27FC236}">
                    <a16:creationId xmlns:a16="http://schemas.microsoft.com/office/drawing/2014/main" id="{8C37C30E-3C24-65B4-F560-BD79C9F09A0F}"/>
                  </a:ext>
                </a:extLst>
              </p:cNvPr>
              <p:cNvSpPr txBox="1">
                <a:spLocks noRot="1" noChangeAspect="1" noMove="1" noResize="1" noEditPoints="1" noAdjustHandles="1" noChangeArrowheads="1" noChangeShapeType="1" noTextEdit="1"/>
              </p:cNvSpPr>
              <p:nvPr/>
            </p:nvSpPr>
            <p:spPr>
              <a:xfrm>
                <a:off x="838200" y="3574005"/>
                <a:ext cx="6758581" cy="1338443"/>
              </a:xfrm>
              <a:prstGeom prst="rect">
                <a:avLst/>
              </a:prstGeom>
              <a:blipFill>
                <a:blip r:embed="rId5"/>
                <a:stretch>
                  <a:fillRect t="-97170" b="-1547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F2F9763-9855-191D-68B8-1E900C3E5E5F}"/>
                  </a:ext>
                </a:extLst>
              </p:cNvPr>
              <p:cNvSpPr txBox="1"/>
              <p:nvPr/>
            </p:nvSpPr>
            <p:spPr>
              <a:xfrm>
                <a:off x="838200" y="4994978"/>
                <a:ext cx="7403950" cy="133844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unc>
                        <m:funcPr>
                          <m:ctrlPr>
                            <a:rPr lang="en-CA" sz="2800" i="1" smtClean="0">
                              <a:latin typeface="Cambria Math" panose="02040503050406030204" pitchFamily="18" charset="0"/>
                            </a:rPr>
                          </m:ctrlPr>
                        </m:funcPr>
                        <m:fName>
                          <m:r>
                            <m:rPr>
                              <m:sty m:val="p"/>
                            </m:rPr>
                            <a:rPr lang="en-CA" sz="2800">
                              <a:latin typeface="Cambria Math" panose="02040503050406030204" pitchFamily="18" charset="0"/>
                            </a:rPr>
                            <m:t>arg</m:t>
                          </m:r>
                        </m:fName>
                        <m:e>
                          <m:func>
                            <m:funcPr>
                              <m:ctrlPr>
                                <a:rPr lang="en-CA" sz="2800" i="1">
                                  <a:latin typeface="Cambria Math" panose="02040503050406030204" pitchFamily="18" charset="0"/>
                                </a:rPr>
                              </m:ctrlPr>
                            </m:funcPr>
                            <m:fName>
                              <m:limLow>
                                <m:limLowPr>
                                  <m:ctrlPr>
                                    <a:rPr lang="en-CA" sz="2800" i="1">
                                      <a:latin typeface="Cambria Math" panose="02040503050406030204" pitchFamily="18" charset="0"/>
                                    </a:rPr>
                                  </m:ctrlPr>
                                </m:limLowPr>
                                <m:e>
                                  <m:r>
                                    <m:rPr>
                                      <m:sty m:val="p"/>
                                    </m:rPr>
                                    <a:rPr lang="en-CA" sz="2800">
                                      <a:latin typeface="Cambria Math" panose="02040503050406030204" pitchFamily="18" charset="0"/>
                                    </a:rPr>
                                    <m:t>max</m:t>
                                  </m:r>
                                </m:e>
                                <m:lim>
                                  <m:r>
                                    <a:rPr lang="en-CA" sz="2800" i="1">
                                      <a:latin typeface="Cambria Math" panose="02040503050406030204" pitchFamily="18" charset="0"/>
                                    </a:rPr>
                                    <m:t>𝑦</m:t>
                                  </m:r>
                                </m:lim>
                              </m:limLow>
                              <m:f>
                                <m:fPr>
                                  <m:ctrlPr>
                                    <a:rPr lang="en-CA" sz="2800" i="1" smtClean="0">
                                      <a:latin typeface="Cambria Math" panose="02040503050406030204" pitchFamily="18" charset="0"/>
                                    </a:rPr>
                                  </m:ctrlPr>
                                </m:fPr>
                                <m:num>
                                  <m:r>
                                    <a:rPr lang="en-CA" sz="2800" b="0" i="1" smtClean="0">
                                      <a:latin typeface="Cambria Math" panose="02040503050406030204" pitchFamily="18" charset="0"/>
                                    </a:rPr>
                                    <m:t>1</m:t>
                                  </m:r>
                                </m:num>
                                <m:den>
                                  <m:sSubSup>
                                    <m:sSubSupPr>
                                      <m:ctrlPr>
                                        <a:rPr lang="en-CA" sz="2800" i="1" smtClean="0">
                                          <a:latin typeface="Cambria Math" panose="02040503050406030204" pitchFamily="18" charset="0"/>
                                        </a:rPr>
                                      </m:ctrlPr>
                                    </m:sSubSupPr>
                                    <m:e>
                                      <m:r>
                                        <a:rPr lang="en-CA" sz="2800" b="0" i="1" smtClean="0">
                                          <a:latin typeface="Cambria Math" panose="02040503050406030204" pitchFamily="18" charset="0"/>
                                        </a:rPr>
                                        <m:t>𝑇</m:t>
                                      </m:r>
                                    </m:e>
                                    <m:sub>
                                      <m:r>
                                        <a:rPr lang="en-CA" sz="2800" b="0" i="1" smtClean="0">
                                          <a:latin typeface="Cambria Math" panose="02040503050406030204" pitchFamily="18" charset="0"/>
                                        </a:rPr>
                                        <m:t>𝑦</m:t>
                                      </m:r>
                                    </m:sub>
                                    <m:sup>
                                      <m:r>
                                        <a:rPr lang="en-CA" sz="2800" i="1" smtClean="0">
                                          <a:latin typeface="Cambria Math" panose="02040503050406030204" pitchFamily="18" charset="0"/>
                                          <a:ea typeface="Cambria Math" panose="02040503050406030204" pitchFamily="18" charset="0"/>
                                        </a:rPr>
                                        <m:t>𝛼</m:t>
                                      </m:r>
                                    </m:sup>
                                  </m:sSubSup>
                                </m:den>
                              </m:f>
                            </m:fName>
                            <m:e>
                              <m:nary>
                                <m:naryPr>
                                  <m:chr m:val="∑"/>
                                  <m:ctrlPr>
                                    <a:rPr lang="en-CA" sz="2800" i="1" smtClean="0">
                                      <a:latin typeface="Cambria Math" panose="02040503050406030204" pitchFamily="18" charset="0"/>
                                    </a:rPr>
                                  </m:ctrlPr>
                                </m:naryPr>
                                <m:sub>
                                  <m:r>
                                    <m:rPr>
                                      <m:brk m:alnAt="23"/>
                                    </m:rPr>
                                    <a:rPr lang="en-CA" sz="2800" b="0" i="1" smtClean="0">
                                      <a:latin typeface="Cambria Math" panose="02040503050406030204" pitchFamily="18" charset="0"/>
                                    </a:rPr>
                                    <m:t>𝑡</m:t>
                                  </m:r>
                                  <m:r>
                                    <a:rPr lang="en-CA" sz="2800" b="0" i="1" smtClean="0">
                                      <a:latin typeface="Cambria Math" panose="02040503050406030204" pitchFamily="18" charset="0"/>
                                    </a:rPr>
                                    <m:t>=1</m:t>
                                  </m:r>
                                </m:sub>
                                <m:sup>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𝑇</m:t>
                                      </m:r>
                                    </m:e>
                                    <m:sub>
                                      <m:r>
                                        <a:rPr lang="en-CA" sz="2800" b="0" i="1" smtClean="0">
                                          <a:latin typeface="Cambria Math" panose="02040503050406030204" pitchFamily="18" charset="0"/>
                                        </a:rPr>
                                        <m:t>𝑦</m:t>
                                      </m:r>
                                    </m:sub>
                                  </m:sSub>
                                </m:sup>
                                <m:e>
                                  <m:r>
                                    <a:rPr lang="en-CA" sz="2800" b="0" i="1" smtClean="0">
                                      <a:latin typeface="Cambria Math" panose="02040503050406030204" pitchFamily="18" charset="0"/>
                                    </a:rPr>
                                    <m:t>𝑙𝑜𝑔</m:t>
                                  </m:r>
                                  <m:r>
                                    <a:rPr lang="en-CA" sz="2800" i="1">
                                      <a:latin typeface="Cambria Math" panose="02040503050406030204" pitchFamily="18" charset="0"/>
                                    </a:rPr>
                                    <m:t>𝑃</m:t>
                                  </m:r>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&gt;</m:t>
                                      </m:r>
                                    </m:sup>
                                  </m:sSup>
                                  <m:r>
                                    <a:rPr lang="en-CA" sz="2800" i="1">
                                      <a:latin typeface="Cambria Math" panose="02040503050406030204" pitchFamily="18" charset="0"/>
                                    </a:rPr>
                                    <m:t>|</m:t>
                                  </m:r>
                                  <m:r>
                                    <a:rPr lang="en-CA" sz="2800" i="1">
                                      <a:latin typeface="Cambria Math" panose="02040503050406030204" pitchFamily="18" charset="0"/>
                                    </a:rPr>
                                    <m:t>𝑥</m:t>
                                  </m:r>
                                  <m:r>
                                    <a:rPr lang="en-CA" sz="2800" i="1">
                                      <a:latin typeface="Cambria Math" panose="02040503050406030204" pitchFamily="18" charset="0"/>
                                    </a:rPr>
                                    <m:t>, </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&lt;1&gt;</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𝑦</m:t>
                                      </m:r>
                                    </m:e>
                                    <m:sup>
                                      <m:r>
                                        <a:rPr lang="en-CA" sz="2800" i="1">
                                          <a:latin typeface="Cambria Math" panose="02040503050406030204" pitchFamily="18" charset="0"/>
                                        </a:rPr>
                                        <m:t>&lt;</m:t>
                                      </m:r>
                                      <m:r>
                                        <a:rPr lang="en-CA" sz="2800" i="1">
                                          <a:latin typeface="Cambria Math" panose="02040503050406030204" pitchFamily="18" charset="0"/>
                                        </a:rPr>
                                        <m:t>𝑡</m:t>
                                      </m:r>
                                      <m:r>
                                        <a:rPr lang="en-CA" sz="2800" i="1">
                                          <a:latin typeface="Cambria Math" panose="02040503050406030204" pitchFamily="18" charset="0"/>
                                        </a:rPr>
                                        <m:t>−1&gt;</m:t>
                                      </m:r>
                                    </m:sup>
                                  </m:sSup>
                                  <m:r>
                                    <a:rPr lang="en-CA" sz="2800" b="0" i="1" smtClean="0">
                                      <a:latin typeface="Cambria Math" panose="02040503050406030204" pitchFamily="18" charset="0"/>
                                    </a:rPr>
                                    <m:t>)</m:t>
                                  </m:r>
                                </m:e>
                              </m:nary>
                            </m:e>
                          </m:func>
                        </m:e>
                      </m:func>
                    </m:oMath>
                  </m:oMathPara>
                </a14:m>
                <a:endParaRPr lang="en-US" sz="2800" dirty="0"/>
              </a:p>
            </p:txBody>
          </p:sp>
        </mc:Choice>
        <mc:Fallback xmlns="">
          <p:sp>
            <p:nvSpPr>
              <p:cNvPr id="6" name="TextBox 5">
                <a:extLst>
                  <a:ext uri="{FF2B5EF4-FFF2-40B4-BE49-F238E27FC236}">
                    <a16:creationId xmlns:a16="http://schemas.microsoft.com/office/drawing/2014/main" id="{1F2F9763-9855-191D-68B8-1E900C3E5E5F}"/>
                  </a:ext>
                </a:extLst>
              </p:cNvPr>
              <p:cNvSpPr txBox="1">
                <a:spLocks noRot="1" noChangeAspect="1" noMove="1" noResize="1" noEditPoints="1" noAdjustHandles="1" noChangeArrowheads="1" noChangeShapeType="1" noTextEdit="1"/>
              </p:cNvSpPr>
              <p:nvPr/>
            </p:nvSpPr>
            <p:spPr>
              <a:xfrm>
                <a:off x="838200" y="4994978"/>
                <a:ext cx="7403950" cy="1338443"/>
              </a:xfrm>
              <a:prstGeom prst="rect">
                <a:avLst/>
              </a:prstGeom>
              <a:blipFill>
                <a:blip r:embed="rId6"/>
                <a:stretch>
                  <a:fillRect t="-97170" b="-153774"/>
                </a:stretch>
              </a:blipFill>
            </p:spPr>
            <p:txBody>
              <a:bodyPr/>
              <a:lstStyle/>
              <a:p>
                <a:r>
                  <a:rPr lang="en-US">
                    <a:noFill/>
                  </a:rPr>
                  <a:t> </a:t>
                </a:r>
              </a:p>
            </p:txBody>
          </p:sp>
        </mc:Fallback>
      </mc:AlternateContent>
    </p:spTree>
    <p:extLst>
      <p:ext uri="{BB962C8B-B14F-4D97-AF65-F5344CB8AC3E}">
        <p14:creationId xmlns:p14="http://schemas.microsoft.com/office/powerpoint/2010/main" val="21907515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27ED2-4BD4-A9DD-B71D-9CA0B78BAE80}"/>
              </a:ext>
            </a:extLst>
          </p:cNvPr>
          <p:cNvSpPr>
            <a:spLocks noGrp="1"/>
          </p:cNvSpPr>
          <p:nvPr>
            <p:ph type="title"/>
          </p:nvPr>
        </p:nvSpPr>
        <p:spPr>
          <a:xfrm>
            <a:off x="952500" y="247649"/>
            <a:ext cx="10515600" cy="866775"/>
          </a:xfrm>
        </p:spPr>
        <p:txBody>
          <a:bodyPr/>
          <a:lstStyle/>
          <a:p>
            <a:r>
              <a:rPr lang="en-US" dirty="0"/>
              <a:t>Beam width B and error analysis</a:t>
            </a:r>
          </a:p>
        </p:txBody>
      </p:sp>
      <p:graphicFrame>
        <p:nvGraphicFramePr>
          <p:cNvPr id="4" name="Table 4">
            <a:extLst>
              <a:ext uri="{FF2B5EF4-FFF2-40B4-BE49-F238E27FC236}">
                <a16:creationId xmlns:a16="http://schemas.microsoft.com/office/drawing/2014/main" id="{2808B2BF-E3F7-A05A-34CA-E768255524A0}"/>
              </a:ext>
            </a:extLst>
          </p:cNvPr>
          <p:cNvGraphicFramePr>
            <a:graphicFrameLocks noGrp="1"/>
          </p:cNvGraphicFramePr>
          <p:nvPr>
            <p:extLst>
              <p:ext uri="{D42A27DB-BD31-4B8C-83A1-F6EECF244321}">
                <p14:modId xmlns:p14="http://schemas.microsoft.com/office/powerpoint/2010/main" val="73242273"/>
              </p:ext>
            </p:extLst>
          </p:nvPr>
        </p:nvGraphicFramePr>
        <p:xfrm>
          <a:off x="882650" y="1214825"/>
          <a:ext cx="10426700" cy="1645920"/>
        </p:xfrm>
        <a:graphic>
          <a:graphicData uri="http://schemas.openxmlformats.org/drawingml/2006/table">
            <a:tbl>
              <a:tblPr firstRow="1" bandRow="1">
                <a:tableStyleId>{5C22544A-7EE6-4342-B048-85BDC9FD1C3A}</a:tableStyleId>
              </a:tblPr>
              <a:tblGrid>
                <a:gridCol w="5213350">
                  <a:extLst>
                    <a:ext uri="{9D8B030D-6E8A-4147-A177-3AD203B41FA5}">
                      <a16:colId xmlns:a16="http://schemas.microsoft.com/office/drawing/2014/main" val="3009681565"/>
                    </a:ext>
                  </a:extLst>
                </a:gridCol>
                <a:gridCol w="5213350">
                  <a:extLst>
                    <a:ext uri="{9D8B030D-6E8A-4147-A177-3AD203B41FA5}">
                      <a16:colId xmlns:a16="http://schemas.microsoft.com/office/drawing/2014/main" val="747078849"/>
                    </a:ext>
                  </a:extLst>
                </a:gridCol>
              </a:tblGrid>
              <a:tr h="269240">
                <a:tc>
                  <a:txBody>
                    <a:bodyPr/>
                    <a:lstStyle/>
                    <a:p>
                      <a:r>
                        <a:rPr lang="en-US" sz="2400" dirty="0"/>
                        <a:t>Large Beam Width</a:t>
                      </a:r>
                    </a:p>
                  </a:txBody>
                  <a:tcPr/>
                </a:tc>
                <a:tc>
                  <a:txBody>
                    <a:bodyPr/>
                    <a:lstStyle/>
                    <a:p>
                      <a:r>
                        <a:rPr lang="en-US" sz="2400" dirty="0"/>
                        <a:t>Small Beam Width</a:t>
                      </a:r>
                    </a:p>
                  </a:txBody>
                  <a:tcPr/>
                </a:tc>
                <a:extLst>
                  <a:ext uri="{0D108BD9-81ED-4DB2-BD59-A6C34878D82A}">
                    <a16:rowId xmlns:a16="http://schemas.microsoft.com/office/drawing/2014/main" val="3473356077"/>
                  </a:ext>
                </a:extLst>
              </a:tr>
              <a:tr h="370840">
                <a:tc>
                  <a:txBody>
                    <a:bodyPr/>
                    <a:lstStyle/>
                    <a:p>
                      <a:r>
                        <a:rPr lang="en-US" sz="2400" dirty="0"/>
                        <a:t>Better result</a:t>
                      </a:r>
                    </a:p>
                    <a:p>
                      <a:r>
                        <a:rPr lang="en-US" sz="2400" dirty="0"/>
                        <a:t>Large memory requirements</a:t>
                      </a:r>
                    </a:p>
                    <a:p>
                      <a:r>
                        <a:rPr lang="en-US" sz="2400" dirty="0"/>
                        <a:t>Slower</a:t>
                      </a:r>
                    </a:p>
                  </a:txBody>
                  <a:tcPr/>
                </a:tc>
                <a:tc>
                  <a:txBody>
                    <a:bodyPr/>
                    <a:lstStyle/>
                    <a:p>
                      <a:r>
                        <a:rPr lang="en-US" sz="2400" dirty="0"/>
                        <a:t>Worse result</a:t>
                      </a:r>
                    </a:p>
                    <a:p>
                      <a:r>
                        <a:rPr lang="en-US" sz="2400" dirty="0"/>
                        <a:t>Lower requirements for memory</a:t>
                      </a:r>
                    </a:p>
                    <a:p>
                      <a:r>
                        <a:rPr lang="en-US" sz="2400" dirty="0"/>
                        <a:t>Faster</a:t>
                      </a:r>
                    </a:p>
                  </a:txBody>
                  <a:tcPr/>
                </a:tc>
                <a:extLst>
                  <a:ext uri="{0D108BD9-81ED-4DB2-BD59-A6C34878D82A}">
                    <a16:rowId xmlns:a16="http://schemas.microsoft.com/office/drawing/2014/main" val="3943276585"/>
                  </a:ext>
                </a:extLst>
              </a:tr>
            </a:tbl>
          </a:graphicData>
        </a:graphic>
      </p:graphicFrame>
      <p:pic>
        <p:nvPicPr>
          <p:cNvPr id="5" name="Content Placeholder 4" descr="A picture containing text, clock&#10;&#10;Description automatically generated">
            <a:extLst>
              <a:ext uri="{FF2B5EF4-FFF2-40B4-BE49-F238E27FC236}">
                <a16:creationId xmlns:a16="http://schemas.microsoft.com/office/drawing/2014/main" id="{FDA95937-7629-2A25-F058-C941FF06A1A8}"/>
              </a:ext>
            </a:extLst>
          </p:cNvPr>
          <p:cNvPicPr>
            <a:picLocks noGrp="1" noChangeAspect="1"/>
          </p:cNvPicPr>
          <p:nvPr>
            <p:ph idx="1"/>
          </p:nvPr>
        </p:nvPicPr>
        <p:blipFill>
          <a:blip r:embed="rId3"/>
          <a:stretch>
            <a:fillRect/>
          </a:stretch>
        </p:blipFill>
        <p:spPr>
          <a:xfrm>
            <a:off x="882650" y="2990216"/>
            <a:ext cx="6705600" cy="1943100"/>
          </a:xfrm>
          <a:prstGeom prst="rect">
            <a:avLst/>
          </a:prstGeom>
        </p:spPr>
      </p:pic>
      <p:sp>
        <p:nvSpPr>
          <p:cNvPr id="6" name="Rectangle 5">
            <a:extLst>
              <a:ext uri="{FF2B5EF4-FFF2-40B4-BE49-F238E27FC236}">
                <a16:creationId xmlns:a16="http://schemas.microsoft.com/office/drawing/2014/main" id="{A01FC5EB-8736-93D9-80F1-3DCDF8E94841}"/>
              </a:ext>
            </a:extLst>
          </p:cNvPr>
          <p:cNvSpPr/>
          <p:nvPr/>
        </p:nvSpPr>
        <p:spPr>
          <a:xfrm>
            <a:off x="7947968" y="2965480"/>
            <a:ext cx="2482283" cy="461665"/>
          </a:xfrm>
          <a:prstGeom prst="rect">
            <a:avLst/>
          </a:prstGeom>
        </p:spPr>
        <p:txBody>
          <a:bodyPr wrap="none">
            <a:spAutoFit/>
          </a:bodyPr>
          <a:lstStyle/>
          <a:p>
            <a:r>
              <a:rPr lang="de-DE" sz="2400" dirty="0"/>
              <a:t>Ich mag Vanilleeis.</a:t>
            </a:r>
            <a:endParaRPr lang="en-US" sz="2400" dirty="0"/>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B9C75DF4-E824-3C01-15B7-E55AD94DDBBA}"/>
                  </a:ext>
                </a:extLst>
              </p:cNvPr>
              <p:cNvSpPr/>
              <p:nvPr/>
            </p:nvSpPr>
            <p:spPr>
              <a:xfrm>
                <a:off x="7849466" y="3463623"/>
                <a:ext cx="4640984" cy="830997"/>
              </a:xfrm>
              <a:prstGeom prst="rect">
                <a:avLst/>
              </a:prstGeom>
            </p:spPr>
            <p:txBody>
              <a:bodyPr wrap="square">
                <a:spAutoFit/>
              </a:bodyPr>
              <a:lstStyle/>
              <a:p>
                <a:r>
                  <a:rPr lang="en-US" sz="2400" dirty="0"/>
                  <a:t>Human </a:t>
                </a:r>
                <a14:m>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𝑦</m:t>
                        </m:r>
                      </m:e>
                      <m:sup>
                        <m:r>
                          <a:rPr lang="en-CA" sz="2400" b="0" i="1" smtClean="0">
                            <a:latin typeface="Cambria Math" panose="02040503050406030204" pitchFamily="18" charset="0"/>
                          </a:rPr>
                          <m:t>∗</m:t>
                        </m:r>
                      </m:sup>
                    </m:sSup>
                  </m:oMath>
                </a14:m>
                <a:r>
                  <a:rPr lang="en-US" sz="2400" dirty="0"/>
                  <a:t>: </a:t>
                </a:r>
              </a:p>
              <a:p>
                <a:r>
                  <a:rPr lang="en-US" sz="2400" dirty="0"/>
                  <a:t>I like vanilla ice cream.</a:t>
                </a:r>
              </a:p>
            </p:txBody>
          </p:sp>
        </mc:Choice>
        <mc:Fallback xmlns="">
          <p:sp>
            <p:nvSpPr>
              <p:cNvPr id="7" name="Rectangle 6">
                <a:extLst>
                  <a:ext uri="{FF2B5EF4-FFF2-40B4-BE49-F238E27FC236}">
                    <a16:creationId xmlns:a16="http://schemas.microsoft.com/office/drawing/2014/main" id="{B9C75DF4-E824-3C01-15B7-E55AD94DDBBA}"/>
                  </a:ext>
                </a:extLst>
              </p:cNvPr>
              <p:cNvSpPr>
                <a:spLocks noRot="1" noChangeAspect="1" noMove="1" noResize="1" noEditPoints="1" noAdjustHandles="1" noChangeArrowheads="1" noChangeShapeType="1" noTextEdit="1"/>
              </p:cNvSpPr>
              <p:nvPr/>
            </p:nvSpPr>
            <p:spPr>
              <a:xfrm>
                <a:off x="7849466" y="3463623"/>
                <a:ext cx="4640984" cy="830997"/>
              </a:xfrm>
              <a:prstGeom prst="rect">
                <a:avLst/>
              </a:prstGeom>
              <a:blipFill>
                <a:blip r:embed="rId4"/>
                <a:stretch>
                  <a:fillRect l="-2186" t="-4545" b="-151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C1DFEBE-5FC0-78A6-40A4-174E0BB652EE}"/>
                  </a:ext>
                </a:extLst>
              </p:cNvPr>
              <p:cNvSpPr/>
              <p:nvPr/>
            </p:nvSpPr>
            <p:spPr>
              <a:xfrm>
                <a:off x="7690509" y="4294620"/>
                <a:ext cx="4832350" cy="830997"/>
              </a:xfrm>
              <a:prstGeom prst="rect">
                <a:avLst/>
              </a:prstGeom>
            </p:spPr>
            <p:txBody>
              <a:bodyPr wrap="square">
                <a:spAutoFit/>
              </a:bodyPr>
              <a:lstStyle/>
              <a:p>
                <a:r>
                  <a:rPr lang="en-US" sz="2400" dirty="0"/>
                  <a:t>Machine </a:t>
                </a:r>
                <a14:m>
                  <m:oMath xmlns:m="http://schemas.openxmlformats.org/officeDocument/2006/math">
                    <m:acc>
                      <m:accPr>
                        <m:chr m:val="̂"/>
                        <m:ctrlPr>
                          <a:rPr lang="en-US" sz="2400" i="1" smtClean="0">
                            <a:latin typeface="Cambria Math" panose="02040503050406030204" pitchFamily="18" charset="0"/>
                          </a:rPr>
                        </m:ctrlPr>
                      </m:accPr>
                      <m:e>
                        <m:r>
                          <a:rPr lang="en-CA" sz="2400" b="0" i="1" smtClean="0">
                            <a:latin typeface="Cambria Math" panose="02040503050406030204" pitchFamily="18" charset="0"/>
                          </a:rPr>
                          <m:t>𝑦</m:t>
                        </m:r>
                      </m:e>
                    </m:acc>
                  </m:oMath>
                </a14:m>
                <a:r>
                  <a:rPr lang="en-US" sz="2400" dirty="0"/>
                  <a:t>: </a:t>
                </a:r>
              </a:p>
              <a:p>
                <a:r>
                  <a:rPr lang="en-US" sz="2400" dirty="0"/>
                  <a:t>I like ice cream with vanilla</a:t>
                </a:r>
              </a:p>
            </p:txBody>
          </p:sp>
        </mc:Choice>
        <mc:Fallback xmlns="">
          <p:sp>
            <p:nvSpPr>
              <p:cNvPr id="8" name="Rectangle 7">
                <a:extLst>
                  <a:ext uri="{FF2B5EF4-FFF2-40B4-BE49-F238E27FC236}">
                    <a16:creationId xmlns:a16="http://schemas.microsoft.com/office/drawing/2014/main" id="{AC1DFEBE-5FC0-78A6-40A4-174E0BB652EE}"/>
                  </a:ext>
                </a:extLst>
              </p:cNvPr>
              <p:cNvSpPr>
                <a:spLocks noRot="1" noChangeAspect="1" noMove="1" noResize="1" noEditPoints="1" noAdjustHandles="1" noChangeArrowheads="1" noChangeShapeType="1" noTextEdit="1"/>
              </p:cNvSpPr>
              <p:nvPr/>
            </p:nvSpPr>
            <p:spPr>
              <a:xfrm>
                <a:off x="7690509" y="4294620"/>
                <a:ext cx="4832350" cy="830997"/>
              </a:xfrm>
              <a:prstGeom prst="rect">
                <a:avLst/>
              </a:prstGeom>
              <a:blipFill>
                <a:blip r:embed="rId5"/>
                <a:stretch>
                  <a:fillRect l="-1837" t="-2985" b="-1492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1CF3588-47C7-9D74-4373-3ADF813E7BD0}"/>
              </a:ext>
            </a:extLst>
          </p:cNvPr>
          <p:cNvSpPr txBox="1"/>
          <p:nvPr/>
        </p:nvSpPr>
        <p:spPr>
          <a:xfrm>
            <a:off x="2451100" y="3077503"/>
            <a:ext cx="607859" cy="369332"/>
          </a:xfrm>
          <a:prstGeom prst="rect">
            <a:avLst/>
          </a:prstGeom>
          <a:noFill/>
        </p:spPr>
        <p:txBody>
          <a:bodyPr wrap="none" rtlCol="0">
            <a:spAutoFit/>
          </a:bodyPr>
          <a:lstStyle/>
          <a:p>
            <a:r>
              <a:rPr lang="en-US" dirty="0"/>
              <a:t>RNN</a:t>
            </a:r>
          </a:p>
        </p:txBody>
      </p:sp>
      <p:sp>
        <p:nvSpPr>
          <p:cNvPr id="10" name="TextBox 9">
            <a:extLst>
              <a:ext uri="{FF2B5EF4-FFF2-40B4-BE49-F238E27FC236}">
                <a16:creationId xmlns:a16="http://schemas.microsoft.com/office/drawing/2014/main" id="{BFE1BC91-60E9-C719-2B16-BAAD559AA478}"/>
              </a:ext>
            </a:extLst>
          </p:cNvPr>
          <p:cNvSpPr txBox="1"/>
          <p:nvPr/>
        </p:nvSpPr>
        <p:spPr>
          <a:xfrm>
            <a:off x="5499100" y="4525452"/>
            <a:ext cx="1430713" cy="369332"/>
          </a:xfrm>
          <a:prstGeom prst="rect">
            <a:avLst/>
          </a:prstGeom>
          <a:noFill/>
        </p:spPr>
        <p:txBody>
          <a:bodyPr wrap="none" rtlCol="0">
            <a:spAutoFit/>
          </a:bodyPr>
          <a:lstStyle/>
          <a:p>
            <a:r>
              <a:rPr lang="en-US" dirty="0"/>
              <a:t>BEAM Search</a:t>
            </a:r>
          </a:p>
        </p:txBody>
      </p:sp>
      <mc:AlternateContent xmlns:mc="http://schemas.openxmlformats.org/markup-compatibility/2006" xmlns:a14="http://schemas.microsoft.com/office/drawing/2010/main">
        <mc:Choice Requires="a14">
          <p:graphicFrame>
            <p:nvGraphicFramePr>
              <p:cNvPr id="11" name="Table 4">
                <a:extLst>
                  <a:ext uri="{FF2B5EF4-FFF2-40B4-BE49-F238E27FC236}">
                    <a16:creationId xmlns:a16="http://schemas.microsoft.com/office/drawing/2014/main" id="{120346D8-2197-7CB7-A31B-EBF6D9E7EFAB}"/>
                  </a:ext>
                </a:extLst>
              </p:cNvPr>
              <p:cNvGraphicFramePr>
                <a:graphicFrameLocks noGrp="1"/>
              </p:cNvGraphicFramePr>
              <p:nvPr>
                <p:extLst>
                  <p:ext uri="{D42A27DB-BD31-4B8C-83A1-F6EECF244321}">
                    <p14:modId xmlns:p14="http://schemas.microsoft.com/office/powerpoint/2010/main" val="800391290"/>
                  </p:ext>
                </p:extLst>
              </p:nvPr>
            </p:nvGraphicFramePr>
            <p:xfrm>
              <a:off x="952500" y="5133654"/>
              <a:ext cx="10426700" cy="914400"/>
            </p:xfrm>
            <a:graphic>
              <a:graphicData uri="http://schemas.openxmlformats.org/drawingml/2006/table">
                <a:tbl>
                  <a:tblPr firstRow="1" bandRow="1">
                    <a:tableStyleId>{5C22544A-7EE6-4342-B048-85BDC9FD1C3A}</a:tableStyleId>
                  </a:tblPr>
                  <a:tblGrid>
                    <a:gridCol w="5213350">
                      <a:extLst>
                        <a:ext uri="{9D8B030D-6E8A-4147-A177-3AD203B41FA5}">
                          <a16:colId xmlns:a16="http://schemas.microsoft.com/office/drawing/2014/main" val="3009681565"/>
                        </a:ext>
                      </a:extLst>
                    </a:gridCol>
                    <a:gridCol w="5213350">
                      <a:extLst>
                        <a:ext uri="{9D8B030D-6E8A-4147-A177-3AD203B41FA5}">
                          <a16:colId xmlns:a16="http://schemas.microsoft.com/office/drawing/2014/main" val="747078849"/>
                        </a:ext>
                      </a:extLst>
                    </a:gridCol>
                  </a:tblGrid>
                  <a:tr h="269240">
                    <a:tc>
                      <a:txBody>
                        <a:bodyPr/>
                        <a:lstStyle/>
                        <a:p>
                          <a:pPr/>
                          <a14:m>
                            <m:oMathPara xmlns:m="http://schemas.openxmlformats.org/officeDocument/2006/math">
                              <m:oMathParaPr>
                                <m:jc m:val="centerGroup"/>
                              </m:oMathParaPr>
                              <m:oMath xmlns:m="http://schemas.openxmlformats.org/officeDocument/2006/math">
                                <m:r>
                                  <a:rPr lang="en-CA" sz="2400" b="1" i="1" smtClean="0">
                                    <a:latin typeface="Cambria Math" panose="02040503050406030204" pitchFamily="18" charset="0"/>
                                  </a:rPr>
                                  <m:t>𝑷</m:t>
                                </m:r>
                                <m:d>
                                  <m:dPr>
                                    <m:ctrlPr>
                                      <a:rPr lang="en-CA" sz="2400" b="1" i="1" smtClean="0">
                                        <a:latin typeface="Cambria Math" panose="02040503050406030204" pitchFamily="18" charset="0"/>
                                      </a:rPr>
                                    </m:ctrlPr>
                                  </m:dPr>
                                  <m:e>
                                    <m:acc>
                                      <m:accPr>
                                        <m:chr m:val="̂"/>
                                        <m:ctrlPr>
                                          <a:rPr lang="en-CA" sz="2400" b="1" i="1" smtClean="0">
                                            <a:latin typeface="Cambria Math" panose="02040503050406030204" pitchFamily="18" charset="0"/>
                                          </a:rPr>
                                        </m:ctrlPr>
                                      </m:accPr>
                                      <m:e>
                                        <m:r>
                                          <a:rPr lang="en-CA" sz="2400" b="1" i="1" smtClean="0">
                                            <a:latin typeface="Cambria Math" panose="02040503050406030204" pitchFamily="18" charset="0"/>
                                          </a:rPr>
                                          <m:t>𝒚</m:t>
                                        </m:r>
                                      </m:e>
                                    </m:acc>
                                  </m:e>
                                  <m:e>
                                    <m:r>
                                      <a:rPr lang="en-CA" sz="2400" b="1" i="1" smtClean="0">
                                        <a:latin typeface="Cambria Math" panose="02040503050406030204" pitchFamily="18" charset="0"/>
                                      </a:rPr>
                                      <m:t>𝒙</m:t>
                                    </m:r>
                                  </m:e>
                                </m:d>
                                <m:r>
                                  <a:rPr lang="en-CA" sz="2400" b="1" i="1" smtClean="0">
                                    <a:latin typeface="Cambria Math" panose="02040503050406030204" pitchFamily="18" charset="0"/>
                                  </a:rPr>
                                  <m:t>≥</m:t>
                                </m:r>
                                <m:r>
                                  <a:rPr lang="en-CA" sz="2400" b="1" i="1" smtClean="0">
                                    <a:latin typeface="Cambria Math" panose="02040503050406030204" pitchFamily="18" charset="0"/>
                                  </a:rPr>
                                  <m:t>𝑷</m:t>
                                </m:r>
                                <m:r>
                                  <a:rPr lang="en-CA" sz="2400" b="1" i="1" smtClean="0">
                                    <a:latin typeface="Cambria Math" panose="02040503050406030204" pitchFamily="18" charset="0"/>
                                  </a:rPr>
                                  <m:t>(</m:t>
                                </m:r>
                                <m:sSup>
                                  <m:sSupPr>
                                    <m:ctrlPr>
                                      <a:rPr lang="en-CA" sz="2400" b="1" i="1" smtClean="0">
                                        <a:latin typeface="Cambria Math" panose="02040503050406030204" pitchFamily="18" charset="0"/>
                                      </a:rPr>
                                    </m:ctrlPr>
                                  </m:sSupPr>
                                  <m:e>
                                    <m:r>
                                      <a:rPr lang="en-CA" sz="2400" b="1" i="1" smtClean="0">
                                        <a:latin typeface="Cambria Math" panose="02040503050406030204" pitchFamily="18" charset="0"/>
                                      </a:rPr>
                                      <m:t>𝒚</m:t>
                                    </m:r>
                                  </m:e>
                                  <m:sup>
                                    <m:r>
                                      <a:rPr lang="en-CA" sz="2400" b="1" i="1" smtClean="0">
                                        <a:latin typeface="Cambria Math" panose="02040503050406030204" pitchFamily="18" charset="0"/>
                                      </a:rPr>
                                      <m:t>∗</m:t>
                                    </m:r>
                                  </m:sup>
                                </m:sSup>
                                <m:r>
                                  <a:rPr lang="en-CA" sz="2400" b="1" i="1" smtClean="0">
                                    <a:latin typeface="Cambria Math" panose="02040503050406030204" pitchFamily="18" charset="0"/>
                                  </a:rPr>
                                  <m:t>|</m:t>
                                </m:r>
                                <m:r>
                                  <a:rPr lang="en-CA" sz="2400" b="1" i="1" smtClean="0">
                                    <a:latin typeface="Cambria Math" panose="02040503050406030204" pitchFamily="18" charset="0"/>
                                  </a:rPr>
                                  <m:t>𝒙</m:t>
                                </m:r>
                                <m:r>
                                  <a:rPr lang="en-CA" sz="2400" b="1" i="1" smtClean="0">
                                    <a:latin typeface="Cambria Math" panose="02040503050406030204" pitchFamily="18" charset="0"/>
                                  </a:rPr>
                                  <m:t>)</m:t>
                                </m:r>
                              </m:oMath>
                            </m:oMathPara>
                          </a14:m>
                          <a:endParaRPr lang="en-US" sz="2400" dirty="0"/>
                        </a:p>
                      </a:txBody>
                      <a:tcPr/>
                    </a:tc>
                    <a:tc>
                      <a:txBody>
                        <a:bodyPr/>
                        <a:lstStyle/>
                        <a:p>
                          <a:pPr/>
                          <a14:m>
                            <m:oMathPara xmlns:m="http://schemas.openxmlformats.org/officeDocument/2006/math">
                              <m:oMathParaPr>
                                <m:jc m:val="centerGroup"/>
                              </m:oMathParaPr>
                              <m:oMath xmlns:m="http://schemas.openxmlformats.org/officeDocument/2006/math">
                                <m:r>
                                  <a:rPr lang="en-CA" sz="2400" b="1" i="1" smtClean="0">
                                    <a:latin typeface="Cambria Math" panose="02040503050406030204" pitchFamily="18" charset="0"/>
                                  </a:rPr>
                                  <m:t>𝑷</m:t>
                                </m:r>
                                <m:d>
                                  <m:dPr>
                                    <m:ctrlPr>
                                      <a:rPr lang="en-CA" sz="2400" b="1" i="1" smtClean="0">
                                        <a:latin typeface="Cambria Math" panose="02040503050406030204" pitchFamily="18" charset="0"/>
                                      </a:rPr>
                                    </m:ctrlPr>
                                  </m:dPr>
                                  <m:e>
                                    <m:acc>
                                      <m:accPr>
                                        <m:chr m:val="̂"/>
                                        <m:ctrlPr>
                                          <a:rPr lang="en-CA" sz="2400" b="1" i="1" smtClean="0">
                                            <a:latin typeface="Cambria Math" panose="02040503050406030204" pitchFamily="18" charset="0"/>
                                          </a:rPr>
                                        </m:ctrlPr>
                                      </m:accPr>
                                      <m:e>
                                        <m:r>
                                          <a:rPr lang="en-CA" sz="2400" b="1" i="1" smtClean="0">
                                            <a:latin typeface="Cambria Math" panose="02040503050406030204" pitchFamily="18" charset="0"/>
                                          </a:rPr>
                                          <m:t>𝒚</m:t>
                                        </m:r>
                                      </m:e>
                                    </m:acc>
                                  </m:e>
                                  <m:e>
                                    <m:r>
                                      <a:rPr lang="en-CA" sz="2400" b="1" i="1" smtClean="0">
                                        <a:latin typeface="Cambria Math" panose="02040503050406030204" pitchFamily="18" charset="0"/>
                                      </a:rPr>
                                      <m:t>𝒙</m:t>
                                    </m:r>
                                  </m:e>
                                </m:d>
                                <m:r>
                                  <a:rPr lang="en-CA" sz="2400" b="1" i="1" smtClean="0">
                                    <a:latin typeface="Cambria Math" panose="02040503050406030204" pitchFamily="18" charset="0"/>
                                  </a:rPr>
                                  <m:t>&lt;</m:t>
                                </m:r>
                                <m:r>
                                  <a:rPr lang="en-CA" sz="2400" b="1" i="1" smtClean="0">
                                    <a:latin typeface="Cambria Math" panose="02040503050406030204" pitchFamily="18" charset="0"/>
                                  </a:rPr>
                                  <m:t>𝑷</m:t>
                                </m:r>
                                <m:r>
                                  <a:rPr lang="en-CA" sz="2400" b="1" i="1" smtClean="0">
                                    <a:latin typeface="Cambria Math" panose="02040503050406030204" pitchFamily="18" charset="0"/>
                                  </a:rPr>
                                  <m:t>(</m:t>
                                </m:r>
                                <m:sSup>
                                  <m:sSupPr>
                                    <m:ctrlPr>
                                      <a:rPr lang="en-CA" sz="2400" b="1" i="1" smtClean="0">
                                        <a:latin typeface="Cambria Math" panose="02040503050406030204" pitchFamily="18" charset="0"/>
                                      </a:rPr>
                                    </m:ctrlPr>
                                  </m:sSupPr>
                                  <m:e>
                                    <m:r>
                                      <a:rPr lang="en-CA" sz="2400" b="1" i="1" smtClean="0">
                                        <a:latin typeface="Cambria Math" panose="02040503050406030204" pitchFamily="18" charset="0"/>
                                      </a:rPr>
                                      <m:t>𝒚</m:t>
                                    </m:r>
                                  </m:e>
                                  <m:sup>
                                    <m:r>
                                      <a:rPr lang="en-CA" sz="2400" b="1" i="1" smtClean="0">
                                        <a:latin typeface="Cambria Math" panose="02040503050406030204" pitchFamily="18" charset="0"/>
                                      </a:rPr>
                                      <m:t>∗</m:t>
                                    </m:r>
                                  </m:sup>
                                </m:sSup>
                                <m:r>
                                  <a:rPr lang="en-CA" sz="2400" b="1" i="1" smtClean="0">
                                    <a:latin typeface="Cambria Math" panose="02040503050406030204" pitchFamily="18" charset="0"/>
                                  </a:rPr>
                                  <m:t>|</m:t>
                                </m:r>
                                <m:r>
                                  <a:rPr lang="en-CA" sz="2400" b="1" i="1" smtClean="0">
                                    <a:latin typeface="Cambria Math" panose="02040503050406030204" pitchFamily="18" charset="0"/>
                                  </a:rPr>
                                  <m:t>𝒙</m:t>
                                </m:r>
                                <m:r>
                                  <a:rPr lang="en-CA" sz="2400" b="1" i="1" smtClean="0">
                                    <a:latin typeface="Cambria Math" panose="02040503050406030204" pitchFamily="18" charset="0"/>
                                  </a:rPr>
                                  <m:t>)</m:t>
                                </m:r>
                              </m:oMath>
                            </m:oMathPara>
                          </a14:m>
                          <a:endParaRPr lang="en-US" sz="2400" dirty="0"/>
                        </a:p>
                      </a:txBody>
                      <a:tcPr/>
                    </a:tc>
                    <a:extLst>
                      <a:ext uri="{0D108BD9-81ED-4DB2-BD59-A6C34878D82A}">
                        <a16:rowId xmlns:a16="http://schemas.microsoft.com/office/drawing/2014/main" val="3473356077"/>
                      </a:ext>
                    </a:extLst>
                  </a:tr>
                  <a:tr h="370840">
                    <a:tc>
                      <a:txBody>
                        <a:bodyPr/>
                        <a:lstStyle/>
                        <a:p>
                          <a:r>
                            <a:rPr lang="en-US" sz="2400" dirty="0"/>
                            <a:t>Problem from RNN</a:t>
                          </a:r>
                        </a:p>
                      </a:txBody>
                      <a:tcPr/>
                    </a:tc>
                    <a:tc>
                      <a:txBody>
                        <a:bodyPr/>
                        <a:lstStyle/>
                        <a:p>
                          <a:r>
                            <a:rPr lang="en-US" sz="2400" dirty="0"/>
                            <a:t>Problem from BEAM search</a:t>
                          </a:r>
                        </a:p>
                      </a:txBody>
                      <a:tcPr/>
                    </a:tc>
                    <a:extLst>
                      <a:ext uri="{0D108BD9-81ED-4DB2-BD59-A6C34878D82A}">
                        <a16:rowId xmlns:a16="http://schemas.microsoft.com/office/drawing/2014/main" val="3943276585"/>
                      </a:ext>
                    </a:extLst>
                  </a:tr>
                </a:tbl>
              </a:graphicData>
            </a:graphic>
          </p:graphicFrame>
        </mc:Choice>
        <mc:Fallback xmlns="">
          <p:graphicFrame>
            <p:nvGraphicFramePr>
              <p:cNvPr id="11" name="Table 4">
                <a:extLst>
                  <a:ext uri="{FF2B5EF4-FFF2-40B4-BE49-F238E27FC236}">
                    <a16:creationId xmlns:a16="http://schemas.microsoft.com/office/drawing/2014/main" id="{120346D8-2197-7CB7-A31B-EBF6D9E7EFAB}"/>
                  </a:ext>
                </a:extLst>
              </p:cNvPr>
              <p:cNvGraphicFramePr>
                <a:graphicFrameLocks noGrp="1"/>
              </p:cNvGraphicFramePr>
              <p:nvPr>
                <p:extLst>
                  <p:ext uri="{D42A27DB-BD31-4B8C-83A1-F6EECF244321}">
                    <p14:modId xmlns:p14="http://schemas.microsoft.com/office/powerpoint/2010/main" val="800391290"/>
                  </p:ext>
                </p:extLst>
              </p:nvPr>
            </p:nvGraphicFramePr>
            <p:xfrm>
              <a:off x="952500" y="5133654"/>
              <a:ext cx="10426700" cy="914400"/>
            </p:xfrm>
            <a:graphic>
              <a:graphicData uri="http://schemas.openxmlformats.org/drawingml/2006/table">
                <a:tbl>
                  <a:tblPr firstRow="1" bandRow="1">
                    <a:tableStyleId>{5C22544A-7EE6-4342-B048-85BDC9FD1C3A}</a:tableStyleId>
                  </a:tblPr>
                  <a:tblGrid>
                    <a:gridCol w="5213350">
                      <a:extLst>
                        <a:ext uri="{9D8B030D-6E8A-4147-A177-3AD203B41FA5}">
                          <a16:colId xmlns:a16="http://schemas.microsoft.com/office/drawing/2014/main" val="3009681565"/>
                        </a:ext>
                      </a:extLst>
                    </a:gridCol>
                    <a:gridCol w="5213350">
                      <a:extLst>
                        <a:ext uri="{9D8B030D-6E8A-4147-A177-3AD203B41FA5}">
                          <a16:colId xmlns:a16="http://schemas.microsoft.com/office/drawing/2014/main" val="747078849"/>
                        </a:ext>
                      </a:extLst>
                    </a:gridCol>
                  </a:tblGrid>
                  <a:tr h="457200">
                    <a:tc>
                      <a:txBody>
                        <a:bodyPr/>
                        <a:lstStyle/>
                        <a:p>
                          <a:endParaRPr lang="en-US"/>
                        </a:p>
                      </a:txBody>
                      <a:tcPr>
                        <a:blipFill>
                          <a:blip r:embed="rId6"/>
                          <a:stretch>
                            <a:fillRect l="-243" t="-2703" r="-100487" b="-124324"/>
                          </a:stretch>
                        </a:blipFill>
                      </a:tcPr>
                    </a:tc>
                    <a:tc>
                      <a:txBody>
                        <a:bodyPr/>
                        <a:lstStyle/>
                        <a:p>
                          <a:endParaRPr lang="en-US"/>
                        </a:p>
                      </a:txBody>
                      <a:tcPr>
                        <a:blipFill>
                          <a:blip r:embed="rId6"/>
                          <a:stretch>
                            <a:fillRect l="-100488" t="-2703" r="-732" b="-124324"/>
                          </a:stretch>
                        </a:blipFill>
                      </a:tcPr>
                    </a:tc>
                    <a:extLst>
                      <a:ext uri="{0D108BD9-81ED-4DB2-BD59-A6C34878D82A}">
                        <a16:rowId xmlns:a16="http://schemas.microsoft.com/office/drawing/2014/main" val="3473356077"/>
                      </a:ext>
                    </a:extLst>
                  </a:tr>
                  <a:tr h="457200">
                    <a:tc>
                      <a:txBody>
                        <a:bodyPr/>
                        <a:lstStyle/>
                        <a:p>
                          <a:r>
                            <a:rPr lang="en-US" sz="2400" dirty="0"/>
                            <a:t>Problem from RNN</a:t>
                          </a:r>
                        </a:p>
                      </a:txBody>
                      <a:tcPr/>
                    </a:tc>
                    <a:tc>
                      <a:txBody>
                        <a:bodyPr/>
                        <a:lstStyle/>
                        <a:p>
                          <a:r>
                            <a:rPr lang="en-US" sz="2400" dirty="0"/>
                            <a:t>Problem from BEAM search</a:t>
                          </a:r>
                        </a:p>
                      </a:txBody>
                      <a:tcPr/>
                    </a:tc>
                    <a:extLst>
                      <a:ext uri="{0D108BD9-81ED-4DB2-BD59-A6C34878D82A}">
                        <a16:rowId xmlns:a16="http://schemas.microsoft.com/office/drawing/2014/main" val="3943276585"/>
                      </a:ext>
                    </a:extLst>
                  </a:tr>
                </a:tbl>
              </a:graphicData>
            </a:graphic>
          </p:graphicFrame>
        </mc:Fallback>
      </mc:AlternateContent>
    </p:spTree>
    <p:extLst>
      <p:ext uri="{BB962C8B-B14F-4D97-AF65-F5344CB8AC3E}">
        <p14:creationId xmlns:p14="http://schemas.microsoft.com/office/powerpoint/2010/main" val="2828638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013F-4B29-C191-E3CD-D5C9F4C4431E}"/>
              </a:ext>
            </a:extLst>
          </p:cNvPr>
          <p:cNvSpPr>
            <a:spLocks noGrp="1"/>
          </p:cNvSpPr>
          <p:nvPr>
            <p:ph type="title"/>
          </p:nvPr>
        </p:nvSpPr>
        <p:spPr>
          <a:xfrm>
            <a:off x="838200" y="365125"/>
            <a:ext cx="10515600" cy="765175"/>
          </a:xfrm>
        </p:spPr>
        <p:txBody>
          <a:bodyPr/>
          <a:lstStyle/>
          <a:p>
            <a:r>
              <a:rPr lang="en-US" dirty="0"/>
              <a:t>BLEU (Bilingual Evaluation Understudy) Score</a:t>
            </a:r>
          </a:p>
        </p:txBody>
      </p:sp>
      <p:sp>
        <p:nvSpPr>
          <p:cNvPr id="3" name="Content Placeholder 2">
            <a:extLst>
              <a:ext uri="{FF2B5EF4-FFF2-40B4-BE49-F238E27FC236}">
                <a16:creationId xmlns:a16="http://schemas.microsoft.com/office/drawing/2014/main" id="{17F6A6A0-4D87-8B98-4020-CD7F64C3C6AF}"/>
              </a:ext>
            </a:extLst>
          </p:cNvPr>
          <p:cNvSpPr>
            <a:spLocks noGrp="1"/>
          </p:cNvSpPr>
          <p:nvPr>
            <p:ph idx="1"/>
          </p:nvPr>
        </p:nvSpPr>
        <p:spPr>
          <a:xfrm>
            <a:off x="431800" y="1460500"/>
            <a:ext cx="11188700" cy="5181600"/>
          </a:xfrm>
        </p:spPr>
        <p:txBody>
          <a:bodyPr>
            <a:normAutofit lnSpcReduction="10000"/>
          </a:bodyPr>
          <a:lstStyle/>
          <a:p>
            <a:r>
              <a:rPr lang="en-US" dirty="0"/>
              <a:t>How good is the predicted output? We need a </a:t>
            </a:r>
            <a:r>
              <a:rPr lang="en-CA" dirty="0"/>
              <a:t>quantitative metric to measure the quality of its predictions. Bleu score is the most popular one</a:t>
            </a:r>
          </a:p>
          <a:p>
            <a:r>
              <a:rPr lang="en-CA" dirty="0"/>
              <a:t>Input: </a:t>
            </a:r>
            <a:r>
              <a:rPr lang="de-DE" dirty="0"/>
              <a:t>Ich mag Eis</a:t>
            </a:r>
            <a:endParaRPr lang="en-US" dirty="0"/>
          </a:p>
          <a:p>
            <a:r>
              <a:rPr lang="en-US" altLang="zh-CN" dirty="0"/>
              <a:t>Human1:</a:t>
            </a:r>
            <a:r>
              <a:rPr lang="zh-CN" altLang="en-US" dirty="0"/>
              <a:t> </a:t>
            </a:r>
            <a:r>
              <a:rPr lang="en-CA" altLang="zh-CN" dirty="0"/>
              <a:t>I like ice cream</a:t>
            </a:r>
            <a:r>
              <a:rPr lang="en-US" altLang="zh-CN" dirty="0"/>
              <a:t>.    Human2:</a:t>
            </a:r>
            <a:r>
              <a:rPr lang="zh-CN" altLang="en-US" dirty="0"/>
              <a:t> </a:t>
            </a:r>
            <a:r>
              <a:rPr lang="en-US" altLang="zh-CN" dirty="0"/>
              <a:t>I</a:t>
            </a:r>
            <a:r>
              <a:rPr lang="zh-CN" altLang="en-US" dirty="0"/>
              <a:t> </a:t>
            </a:r>
            <a:r>
              <a:rPr lang="en-US" altLang="zh-CN" dirty="0"/>
              <a:t>like</a:t>
            </a:r>
            <a:r>
              <a:rPr lang="zh-CN" altLang="en-US" dirty="0"/>
              <a:t> </a:t>
            </a:r>
            <a:r>
              <a:rPr lang="en-US" altLang="zh-CN" dirty="0"/>
              <a:t>to</a:t>
            </a:r>
            <a:r>
              <a:rPr lang="zh-CN" altLang="en-US" dirty="0"/>
              <a:t> </a:t>
            </a:r>
            <a:r>
              <a:rPr lang="en-US" altLang="zh-CN" dirty="0"/>
              <a:t>eat</a:t>
            </a:r>
            <a:r>
              <a:rPr lang="zh-CN" altLang="en-US" dirty="0"/>
              <a:t> </a:t>
            </a:r>
            <a:r>
              <a:rPr lang="en-US" altLang="zh-CN" dirty="0"/>
              <a:t>ice</a:t>
            </a:r>
            <a:r>
              <a:rPr lang="zh-CN" altLang="en-US" dirty="0"/>
              <a:t> </a:t>
            </a:r>
            <a:r>
              <a:rPr lang="en-US" altLang="zh-CN" dirty="0"/>
              <a:t>cream.</a:t>
            </a:r>
          </a:p>
          <a:p>
            <a:r>
              <a:rPr lang="en-US" dirty="0"/>
              <a:t>Basic idea: the predicted sentence should be closer to human generated.</a:t>
            </a:r>
          </a:p>
          <a:p>
            <a:r>
              <a:rPr lang="en-CA" b="1" dirty="0"/>
              <a:t>N-gram: </a:t>
            </a:r>
            <a:r>
              <a:rPr lang="en-CA" dirty="0"/>
              <a:t>a set of ’n’ consecutive words in a sentence. n-gram are taken in order</a:t>
            </a:r>
          </a:p>
          <a:p>
            <a:r>
              <a:rPr lang="en-CA" dirty="0"/>
              <a:t>1-gram(unigram): “I”, “like”, “ice”, ”cream”</a:t>
            </a:r>
          </a:p>
          <a:p>
            <a:r>
              <a:rPr lang="en-CA" dirty="0"/>
              <a:t>2-gram: “I like”, “like ice”, “ice cream”</a:t>
            </a:r>
          </a:p>
          <a:p>
            <a:r>
              <a:rPr lang="en-CA" dirty="0"/>
              <a:t>3-gram: “I like ice”, “like ice cream”</a:t>
            </a:r>
          </a:p>
          <a:p>
            <a:r>
              <a:rPr lang="en-CA" dirty="0"/>
              <a:t>4-gram: “I like ice cream”</a:t>
            </a:r>
          </a:p>
          <a:p>
            <a:endParaRPr lang="en-US" dirty="0"/>
          </a:p>
        </p:txBody>
      </p:sp>
    </p:spTree>
    <p:extLst>
      <p:ext uri="{BB962C8B-B14F-4D97-AF65-F5344CB8AC3E}">
        <p14:creationId xmlns:p14="http://schemas.microsoft.com/office/powerpoint/2010/main" val="15163901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59074-364A-D49C-DDFD-8C0D340186E4}"/>
              </a:ext>
            </a:extLst>
          </p:cNvPr>
          <p:cNvSpPr>
            <a:spLocks noGrp="1"/>
          </p:cNvSpPr>
          <p:nvPr>
            <p:ph type="title"/>
          </p:nvPr>
        </p:nvSpPr>
        <p:spPr>
          <a:xfrm>
            <a:off x="444500" y="288925"/>
            <a:ext cx="9766300" cy="701675"/>
          </a:xfrm>
        </p:spPr>
        <p:txBody>
          <a:bodyPr>
            <a:normAutofit/>
          </a:bodyPr>
          <a:lstStyle/>
          <a:p>
            <a:r>
              <a:rPr lang="en-CA" b="1" dirty="0"/>
              <a:t>Precision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9ADF2F8-EBD1-3E1F-9979-DF1F385976C5}"/>
                  </a:ext>
                </a:extLst>
              </p:cNvPr>
              <p:cNvSpPr>
                <a:spLocks noGrp="1"/>
              </p:cNvSpPr>
              <p:nvPr>
                <p:ph idx="1"/>
              </p:nvPr>
            </p:nvSpPr>
            <p:spPr>
              <a:xfrm>
                <a:off x="584200" y="1185862"/>
                <a:ext cx="10515600" cy="4846638"/>
              </a:xfrm>
            </p:spPr>
            <p:txBody>
              <a:bodyPr>
                <a:normAutofit/>
              </a:bodyPr>
              <a:lstStyle/>
              <a:p>
                <a:r>
                  <a:rPr lang="en-CA" b="1" dirty="0"/>
                  <a:t>Target Sentence</a:t>
                </a:r>
                <a:r>
                  <a:rPr lang="en-CA" dirty="0"/>
                  <a:t>: He eats an apple</a:t>
                </a:r>
              </a:p>
              <a:p>
                <a:r>
                  <a:rPr lang="en-CA" b="1" dirty="0"/>
                  <a:t>Predicted Sentence</a:t>
                </a:r>
                <a:r>
                  <a:rPr lang="en-CA" dirty="0"/>
                  <a:t>: He ate an apple</a:t>
                </a:r>
              </a:p>
              <a:p>
                <a14:m>
                  <m:oMath xmlns:m="http://schemas.openxmlformats.org/officeDocument/2006/math">
                    <m:r>
                      <a:rPr lang="en-CA" b="0" i="1" smtClean="0">
                        <a:latin typeface="Cambria Math" panose="02040503050406030204" pitchFamily="18" charset="0"/>
                      </a:rPr>
                      <m:t>𝑃𝑟𝑒𝑐𝑖𝑠𝑖𝑜𝑛</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m:rPr>
                            <m:nor/>
                          </m:rPr>
                          <a:rPr lang="en-CA" i="1" dirty="0"/>
                          <m:t>Number</m:t>
                        </m:r>
                        <m:r>
                          <m:rPr>
                            <m:nor/>
                          </m:rPr>
                          <a:rPr lang="en-CA" i="1" dirty="0"/>
                          <m:t> </m:t>
                        </m:r>
                        <m:r>
                          <m:rPr>
                            <m:nor/>
                          </m:rPr>
                          <a:rPr lang="en-CA" i="1" dirty="0"/>
                          <m:t>of</m:t>
                        </m:r>
                        <m:r>
                          <m:rPr>
                            <m:nor/>
                          </m:rPr>
                          <a:rPr lang="en-CA" i="1" dirty="0"/>
                          <m:t> </m:t>
                        </m:r>
                        <m:r>
                          <m:rPr>
                            <m:nor/>
                          </m:rPr>
                          <a:rPr lang="en-CA" i="1" dirty="0"/>
                          <m:t>correct</m:t>
                        </m:r>
                        <m:r>
                          <m:rPr>
                            <m:nor/>
                          </m:rPr>
                          <a:rPr lang="en-CA" i="1" dirty="0"/>
                          <m:t> </m:t>
                        </m:r>
                        <m:r>
                          <m:rPr>
                            <m:nor/>
                          </m:rPr>
                          <a:rPr lang="en-CA" i="1" dirty="0"/>
                          <m:t>predicted</m:t>
                        </m:r>
                        <m:r>
                          <m:rPr>
                            <m:nor/>
                          </m:rPr>
                          <a:rPr lang="en-CA" i="1" dirty="0"/>
                          <m:t> </m:t>
                        </m:r>
                        <m:r>
                          <m:rPr>
                            <m:nor/>
                          </m:rPr>
                          <a:rPr lang="en-CA" i="1" dirty="0"/>
                          <m:t>words</m:t>
                        </m:r>
                      </m:num>
                      <m:den>
                        <m:r>
                          <m:rPr>
                            <m:nor/>
                          </m:rPr>
                          <a:rPr lang="en-CA" i="1" dirty="0"/>
                          <m:t>Number</m:t>
                        </m:r>
                        <m:r>
                          <m:rPr>
                            <m:nor/>
                          </m:rPr>
                          <a:rPr lang="en-CA" i="1" dirty="0"/>
                          <m:t> </m:t>
                        </m:r>
                        <m:r>
                          <m:rPr>
                            <m:nor/>
                          </m:rPr>
                          <a:rPr lang="en-CA" i="1" dirty="0"/>
                          <m:t>of</m:t>
                        </m:r>
                        <m:r>
                          <m:rPr>
                            <m:nor/>
                          </m:rPr>
                          <a:rPr lang="en-CA" i="1" dirty="0"/>
                          <m:t> </m:t>
                        </m:r>
                        <m:r>
                          <m:rPr>
                            <m:nor/>
                          </m:rPr>
                          <a:rPr lang="en-CA" i="1" dirty="0"/>
                          <m:t>total</m:t>
                        </m:r>
                        <m:r>
                          <m:rPr>
                            <m:nor/>
                          </m:rPr>
                          <a:rPr lang="en-CA" i="1" dirty="0"/>
                          <m:t> </m:t>
                        </m:r>
                        <m:r>
                          <m:rPr>
                            <m:nor/>
                          </m:rPr>
                          <a:rPr lang="en-CA" i="1" dirty="0"/>
                          <m:t>predicted</m:t>
                        </m:r>
                        <m:r>
                          <m:rPr>
                            <m:nor/>
                          </m:rPr>
                          <a:rPr lang="en-CA" i="1" dirty="0"/>
                          <m:t> </m:t>
                        </m:r>
                        <m:r>
                          <m:rPr>
                            <m:nor/>
                          </m:rPr>
                          <a:rPr lang="en-CA" i="1" dirty="0"/>
                          <m:t>words</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3</m:t>
                        </m:r>
                      </m:num>
                      <m:den>
                        <m:r>
                          <a:rPr lang="en-CA" b="0" i="1" smtClean="0">
                            <a:latin typeface="Cambria Math" panose="02040503050406030204" pitchFamily="18" charset="0"/>
                          </a:rPr>
                          <m:t>4</m:t>
                        </m:r>
                      </m:den>
                    </m:f>
                  </m:oMath>
                </a14:m>
                <a:endParaRPr lang="en-CA" dirty="0"/>
              </a:p>
              <a:p>
                <a:r>
                  <a:rPr lang="en-US" dirty="0"/>
                  <a:t>What if predicted sentence: </a:t>
                </a:r>
                <a:r>
                  <a:rPr lang="en-CA" dirty="0"/>
                  <a:t>He He He? </a:t>
                </a:r>
                <a14:m>
                  <m:oMath xmlns:m="http://schemas.openxmlformats.org/officeDocument/2006/math">
                    <m:r>
                      <a:rPr lang="en-CA" i="1">
                        <a:latin typeface="Cambria Math" panose="02040503050406030204" pitchFamily="18" charset="0"/>
                      </a:rPr>
                      <m:t>𝑃𝑟𝑒𝑐𝑖𝑠𝑖𝑜𝑛</m:t>
                    </m:r>
                    <m:r>
                      <a:rPr lang="en-CA" i="1">
                        <a:latin typeface="Cambria Math" panose="02040503050406030204" pitchFamily="18" charset="0"/>
                      </a:rPr>
                      <m:t>=</m:t>
                    </m:r>
                    <m:f>
                      <m:fPr>
                        <m:ctrlPr>
                          <a:rPr lang="en-CA" i="1" smtClean="0">
                            <a:latin typeface="Cambria Math" panose="02040503050406030204" pitchFamily="18" charset="0"/>
                          </a:rPr>
                        </m:ctrlPr>
                      </m:fPr>
                      <m:num>
                        <m:r>
                          <a:rPr lang="en-CA" b="0" i="1" smtClean="0">
                            <a:latin typeface="Cambria Math" panose="02040503050406030204" pitchFamily="18" charset="0"/>
                          </a:rPr>
                          <m:t>3</m:t>
                        </m:r>
                      </m:num>
                      <m:den>
                        <m:r>
                          <a:rPr lang="en-CA" b="0" i="1" smtClean="0">
                            <a:latin typeface="Cambria Math" panose="02040503050406030204" pitchFamily="18" charset="0"/>
                          </a:rPr>
                          <m:t>3</m:t>
                        </m:r>
                      </m:den>
                    </m:f>
                  </m:oMath>
                </a14:m>
                <a:endParaRPr lang="en-CA" dirty="0"/>
              </a:p>
              <a:p>
                <a:r>
                  <a:rPr lang="en-CA" dirty="0"/>
                  <a:t>What if we have multiple correct target sentences?</a:t>
                </a:r>
              </a:p>
              <a:p>
                <a:r>
                  <a:rPr lang="en-CA" b="1" dirty="0"/>
                  <a:t>Target Sentence 1</a:t>
                </a:r>
                <a:r>
                  <a:rPr lang="en-CA" dirty="0"/>
                  <a:t>: He eats a sweet apple</a:t>
                </a:r>
              </a:p>
              <a:p>
                <a:r>
                  <a:rPr lang="en-CA" b="1" dirty="0"/>
                  <a:t>Target Sentence 2</a:t>
                </a:r>
                <a:r>
                  <a:rPr lang="en-CA" dirty="0"/>
                  <a:t>: He is eating a tasty apple</a:t>
                </a:r>
              </a:p>
              <a:p>
                <a:r>
                  <a:rPr lang="en-CA" b="1" dirty="0"/>
                  <a:t>Predicted Sentence</a:t>
                </a:r>
                <a:r>
                  <a:rPr lang="en-CA" dirty="0"/>
                  <a:t>: He He He eats tasty fruit</a:t>
                </a:r>
              </a:p>
            </p:txBody>
          </p:sp>
        </mc:Choice>
        <mc:Fallback xmlns="">
          <p:sp>
            <p:nvSpPr>
              <p:cNvPr id="3" name="Content Placeholder 2">
                <a:extLst>
                  <a:ext uri="{FF2B5EF4-FFF2-40B4-BE49-F238E27FC236}">
                    <a16:creationId xmlns:a16="http://schemas.microsoft.com/office/drawing/2014/main" id="{49ADF2F8-EBD1-3E1F-9979-DF1F385976C5}"/>
                  </a:ext>
                </a:extLst>
              </p:cNvPr>
              <p:cNvSpPr>
                <a:spLocks noGrp="1" noRot="1" noChangeAspect="1" noMove="1" noResize="1" noEditPoints="1" noAdjustHandles="1" noChangeArrowheads="1" noChangeShapeType="1" noTextEdit="1"/>
              </p:cNvSpPr>
              <p:nvPr>
                <p:ph idx="1"/>
              </p:nvPr>
            </p:nvSpPr>
            <p:spPr>
              <a:xfrm>
                <a:off x="584200" y="1185862"/>
                <a:ext cx="10515600" cy="4846638"/>
              </a:xfrm>
              <a:blipFill>
                <a:blip r:embed="rId2"/>
                <a:stretch>
                  <a:fillRect l="-1086" t="-20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6646180-44EC-0FB9-BC05-4DACA9CD6F34}"/>
              </a:ext>
            </a:extLst>
          </p:cNvPr>
          <p:cNvSpPr txBox="1"/>
          <p:nvPr/>
        </p:nvSpPr>
        <p:spPr>
          <a:xfrm>
            <a:off x="723900" y="6220380"/>
            <a:ext cx="10946073" cy="369332"/>
          </a:xfrm>
          <a:prstGeom prst="rect">
            <a:avLst/>
          </a:prstGeom>
          <a:noFill/>
        </p:spPr>
        <p:txBody>
          <a:bodyPr wrap="none" rtlCol="0">
            <a:spAutoFit/>
          </a:bodyPr>
          <a:lstStyle/>
          <a:p>
            <a:r>
              <a:rPr lang="en-US" dirty="0"/>
              <a:t>Source: https://</a:t>
            </a:r>
            <a:r>
              <a:rPr lang="en-US" dirty="0" err="1"/>
              <a:t>towardsdatascience.com</a:t>
            </a:r>
            <a:r>
              <a:rPr lang="en-US" dirty="0"/>
              <a:t>/foundations-of-nlp-explained-bleu-score-and-wer-metrics-1a5ba06d812b</a:t>
            </a:r>
          </a:p>
        </p:txBody>
      </p:sp>
    </p:spTree>
    <p:extLst>
      <p:ext uri="{BB962C8B-B14F-4D97-AF65-F5344CB8AC3E}">
        <p14:creationId xmlns:p14="http://schemas.microsoft.com/office/powerpoint/2010/main" val="26468913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chart&#10;&#10;Description automatically generated">
            <a:extLst>
              <a:ext uri="{FF2B5EF4-FFF2-40B4-BE49-F238E27FC236}">
                <a16:creationId xmlns:a16="http://schemas.microsoft.com/office/drawing/2014/main" id="{DB7177A0-A22F-FD9F-AD78-AD3AC0B877A8}"/>
              </a:ext>
            </a:extLst>
          </p:cNvPr>
          <p:cNvPicPr>
            <a:picLocks noGrp="1" noChangeAspect="1"/>
          </p:cNvPicPr>
          <p:nvPr>
            <p:ph idx="1"/>
          </p:nvPr>
        </p:nvPicPr>
        <p:blipFill>
          <a:blip r:embed="rId3"/>
          <a:stretch>
            <a:fillRect/>
          </a:stretch>
        </p:blipFill>
        <p:spPr>
          <a:xfrm>
            <a:off x="2978150" y="756444"/>
            <a:ext cx="5346700" cy="1206500"/>
          </a:xfr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D394BCF-A54F-8C6A-58EE-D98069056135}"/>
                  </a:ext>
                </a:extLst>
              </p:cNvPr>
              <p:cNvSpPr txBox="1"/>
              <p:nvPr/>
            </p:nvSpPr>
            <p:spPr>
              <a:xfrm>
                <a:off x="1369065" y="2496344"/>
                <a:ext cx="9047470" cy="3046988"/>
              </a:xfrm>
              <a:prstGeom prst="rect">
                <a:avLst/>
              </a:prstGeom>
              <a:noFill/>
            </p:spPr>
            <p:txBody>
              <a:bodyPr wrap="square" rtlCol="0">
                <a:spAutoFit/>
              </a:bodyPr>
              <a:lstStyle/>
              <a:p>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h</m:t>
                        </m:r>
                      </m:e>
                      <m:sub>
                        <m:r>
                          <a:rPr lang="en-CA" sz="2400" b="0" i="1" smtClean="0">
                            <a:latin typeface="Cambria Math" panose="02040503050406030204" pitchFamily="18" charset="0"/>
                          </a:rPr>
                          <m:t>𝑡</m:t>
                        </m:r>
                      </m:sub>
                    </m:sSub>
                  </m:oMath>
                </a14:m>
                <a:r>
                  <a:rPr lang="en-US" sz="2400" b="0" dirty="0"/>
                  <a:t>: the hidden state at time step t</a:t>
                </a:r>
              </a:p>
              <a:p>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𝑥</m:t>
                        </m:r>
                      </m:e>
                      <m:sub>
                        <m:r>
                          <a:rPr lang="en-CA" sz="2400" b="0" i="1" smtClean="0">
                            <a:latin typeface="Cambria Math" panose="02040503050406030204" pitchFamily="18" charset="0"/>
                          </a:rPr>
                          <m:t>𝑡</m:t>
                        </m:r>
                      </m:sub>
                    </m:sSub>
                  </m:oMath>
                </a14:m>
                <a:r>
                  <a:rPr lang="en-CA" sz="2400" b="0" dirty="0"/>
                  <a:t>: the input at the time step t</a:t>
                </a:r>
              </a:p>
              <a:p>
                <a:r>
                  <a:rPr lang="en-CA" sz="2400" dirty="0"/>
                  <a:t>W: weight matrix</a:t>
                </a:r>
              </a:p>
              <a:p>
                <a14:m>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h</m:t>
                        </m:r>
                      </m:e>
                      <m:sub>
                        <m:r>
                          <a:rPr lang="en-CA" sz="2400" i="1">
                            <a:latin typeface="Cambria Math" panose="02040503050406030204" pitchFamily="18" charset="0"/>
                          </a:rPr>
                          <m:t>𝑡</m:t>
                        </m:r>
                        <m:r>
                          <a:rPr lang="en-CA" sz="2400" b="0" i="1" smtClean="0">
                            <a:latin typeface="Cambria Math" panose="02040503050406030204" pitchFamily="18" charset="0"/>
                          </a:rPr>
                          <m:t>−1</m:t>
                        </m:r>
                      </m:sub>
                    </m:sSub>
                  </m:oMath>
                </a14:m>
                <a:r>
                  <a:rPr lang="en-US" sz="2400" dirty="0"/>
                  <a:t>: the hidden state at previous step t-1</a:t>
                </a:r>
              </a:p>
              <a:p>
                <a14:m>
                  <m:oMath xmlns:m="http://schemas.openxmlformats.org/officeDocument/2006/math">
                    <m:r>
                      <a:rPr lang="en-CA" sz="2400" b="0" i="1" smtClean="0">
                        <a:latin typeface="Cambria Math" panose="02040503050406030204" pitchFamily="18" charset="0"/>
                      </a:rPr>
                      <m:t>𝑈</m:t>
                    </m:r>
                    <m:r>
                      <a:rPr lang="en-CA" sz="2400" b="0" i="1" smtClean="0">
                        <a:latin typeface="Cambria Math" panose="02040503050406030204" pitchFamily="18" charset="0"/>
                      </a:rPr>
                      <m:t>:</m:t>
                    </m:r>
                  </m:oMath>
                </a14:m>
                <a:r>
                  <a:rPr lang="en-US" sz="2400" dirty="0"/>
                  <a:t> hidden state to hidden state matrix, transition matrix</a:t>
                </a:r>
              </a:p>
              <a:p>
                <a14:m>
                  <m:oMath xmlns:m="http://schemas.openxmlformats.org/officeDocument/2006/math">
                    <m:r>
                      <a:rPr lang="en-US" sz="2400" i="1" smtClean="0">
                        <a:latin typeface="Cambria Math" panose="02040503050406030204" pitchFamily="18" charset="0"/>
                        <a:ea typeface="Cambria Math" panose="02040503050406030204" pitchFamily="18" charset="0"/>
                      </a:rPr>
                      <m:t>𝜙</m:t>
                    </m:r>
                    <m:r>
                      <a:rPr lang="en-CA" sz="2400" b="0" i="1" smtClean="0">
                        <a:latin typeface="Cambria Math" panose="02040503050406030204" pitchFamily="18" charset="0"/>
                        <a:ea typeface="Cambria Math" panose="02040503050406030204" pitchFamily="18" charset="0"/>
                      </a:rPr>
                      <m:t>:</m:t>
                    </m:r>
                  </m:oMath>
                </a14:m>
                <a:r>
                  <a:rPr lang="en-US" sz="2400" dirty="0"/>
                  <a:t> the activation function. </a:t>
                </a:r>
                <a:r>
                  <a:rPr lang="en-CA" sz="2400" dirty="0"/>
                  <a:t>Either a logistic sigmoid function or tanh. for condensing very large or very small values into a logistic space</a:t>
                </a:r>
                <a:endParaRPr lang="en-US" sz="2400" dirty="0"/>
              </a:p>
              <a:p>
                <a:endParaRPr lang="en-CA" sz="2400" b="0" dirty="0"/>
              </a:p>
            </p:txBody>
          </p:sp>
        </mc:Choice>
        <mc:Fallback xmlns="">
          <p:sp>
            <p:nvSpPr>
              <p:cNvPr id="6" name="TextBox 5">
                <a:extLst>
                  <a:ext uri="{FF2B5EF4-FFF2-40B4-BE49-F238E27FC236}">
                    <a16:creationId xmlns:a16="http://schemas.microsoft.com/office/drawing/2014/main" id="{CD394BCF-A54F-8C6A-58EE-D98069056135}"/>
                  </a:ext>
                </a:extLst>
              </p:cNvPr>
              <p:cNvSpPr txBox="1">
                <a:spLocks noRot="1" noChangeAspect="1" noMove="1" noResize="1" noEditPoints="1" noAdjustHandles="1" noChangeArrowheads="1" noChangeShapeType="1" noTextEdit="1"/>
              </p:cNvSpPr>
              <p:nvPr/>
            </p:nvSpPr>
            <p:spPr>
              <a:xfrm>
                <a:off x="1369065" y="2496344"/>
                <a:ext cx="9047470" cy="3046988"/>
              </a:xfrm>
              <a:prstGeom prst="rect">
                <a:avLst/>
              </a:prstGeom>
              <a:blipFill>
                <a:blip r:embed="rId4"/>
                <a:stretch>
                  <a:fillRect l="-1122" t="-1245" r="-982"/>
                </a:stretch>
              </a:blipFill>
            </p:spPr>
            <p:txBody>
              <a:bodyPr/>
              <a:lstStyle/>
              <a:p>
                <a:r>
                  <a:rPr lang="en-US">
                    <a:noFill/>
                  </a:rPr>
                  <a:t> </a:t>
                </a:r>
              </a:p>
            </p:txBody>
          </p:sp>
        </mc:Fallback>
      </mc:AlternateContent>
    </p:spTree>
    <p:extLst>
      <p:ext uri="{BB962C8B-B14F-4D97-AF65-F5344CB8AC3E}">
        <p14:creationId xmlns:p14="http://schemas.microsoft.com/office/powerpoint/2010/main" val="18015342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4C4B1-9A54-25E4-350E-5089666D6DC9}"/>
              </a:ext>
            </a:extLst>
          </p:cNvPr>
          <p:cNvSpPr>
            <a:spLocks noGrp="1"/>
          </p:cNvSpPr>
          <p:nvPr>
            <p:ph type="title"/>
          </p:nvPr>
        </p:nvSpPr>
        <p:spPr>
          <a:xfrm>
            <a:off x="838200" y="365125"/>
            <a:ext cx="10515600" cy="663575"/>
          </a:xfrm>
        </p:spPr>
        <p:txBody>
          <a:bodyPr>
            <a:normAutofit fontScale="90000"/>
          </a:bodyPr>
          <a:lstStyle/>
          <a:p>
            <a:r>
              <a:rPr lang="en-CA" b="1" dirty="0"/>
              <a:t>Clipped Precision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2E7E6C-5134-3FB1-65E7-2FD75DB28E15}"/>
                  </a:ext>
                </a:extLst>
              </p:cNvPr>
              <p:cNvSpPr>
                <a:spLocks noGrp="1"/>
              </p:cNvSpPr>
              <p:nvPr>
                <p:ph idx="1"/>
              </p:nvPr>
            </p:nvSpPr>
            <p:spPr>
              <a:xfrm>
                <a:off x="838200" y="1308100"/>
                <a:ext cx="10934700" cy="5422900"/>
              </a:xfrm>
            </p:spPr>
            <p:txBody>
              <a:bodyPr/>
              <a:lstStyle/>
              <a:p>
                <a:r>
                  <a:rPr lang="en-CA" dirty="0"/>
                  <a:t>Limit the count for each correct word to the maximum number of times that word occurs in the Target sentence.</a:t>
                </a:r>
              </a:p>
              <a:p>
                <a:r>
                  <a:rPr lang="en-CA" dirty="0"/>
                  <a:t>If the word matches any target sentence, it is considered to be correct.</a:t>
                </a:r>
              </a:p>
              <a:p>
                <a:r>
                  <a:rPr lang="en-CA" b="1" dirty="0"/>
                  <a:t>Target 1</a:t>
                </a:r>
                <a:r>
                  <a:rPr lang="en-CA" dirty="0"/>
                  <a:t>: He eats a sweet apple  </a:t>
                </a:r>
                <a:r>
                  <a:rPr lang="en-CA" b="1" dirty="0"/>
                  <a:t>Target 2</a:t>
                </a:r>
                <a:r>
                  <a:rPr lang="en-CA" dirty="0"/>
                  <a:t>: He is eating a tasty apple</a:t>
                </a:r>
              </a:p>
              <a:p>
                <a:r>
                  <a:rPr lang="en-CA" b="1" dirty="0"/>
                  <a:t>Predicted </a:t>
                </a:r>
                <a:r>
                  <a:rPr lang="en-CA" dirty="0"/>
                  <a:t>: He He He eats tasty fruit.</a:t>
                </a:r>
              </a:p>
              <a:p>
                <a:endParaRPr lang="en-CA" dirty="0"/>
              </a:p>
              <a:p>
                <a:endParaRPr lang="en-CA" dirty="0"/>
              </a:p>
              <a:p>
                <a:endParaRPr lang="en-CA" dirty="0"/>
              </a:p>
              <a:p>
                <a:endParaRPr lang="en-CA" dirty="0"/>
              </a:p>
              <a:p>
                <a14:m>
                  <m:oMath xmlns:m="http://schemas.openxmlformats.org/officeDocument/2006/math">
                    <m:r>
                      <a:rPr lang="en-CA" i="1">
                        <a:latin typeface="Cambria Math" panose="02040503050406030204" pitchFamily="18" charset="0"/>
                      </a:rPr>
                      <m:t>𝑃𝑟𝑒𝑐𝑖𝑠𝑖𝑜𝑛</m:t>
                    </m:r>
                    <m:r>
                      <a:rPr lang="en-CA" i="1">
                        <a:latin typeface="Cambria Math" panose="02040503050406030204" pitchFamily="18" charset="0"/>
                      </a:rPr>
                      <m:t>=</m:t>
                    </m:r>
                    <m:f>
                      <m:fPr>
                        <m:ctrlPr>
                          <a:rPr lang="en-CA" i="1">
                            <a:latin typeface="Cambria Math" panose="02040503050406030204" pitchFamily="18" charset="0"/>
                          </a:rPr>
                        </m:ctrlPr>
                      </m:fPr>
                      <m:num>
                        <m:r>
                          <m:rPr>
                            <m:nor/>
                          </m:rPr>
                          <a:rPr lang="en-CA" i="1" dirty="0"/>
                          <m:t>Number</m:t>
                        </m:r>
                        <m:r>
                          <m:rPr>
                            <m:nor/>
                          </m:rPr>
                          <a:rPr lang="en-CA" i="1" dirty="0"/>
                          <m:t> </m:t>
                        </m:r>
                        <m:r>
                          <m:rPr>
                            <m:nor/>
                          </m:rPr>
                          <a:rPr lang="en-CA" i="1" dirty="0"/>
                          <m:t>of</m:t>
                        </m:r>
                        <m:r>
                          <m:rPr>
                            <m:nor/>
                          </m:rPr>
                          <a:rPr lang="en-CA" i="1" dirty="0"/>
                          <m:t> </m:t>
                        </m:r>
                        <m:r>
                          <m:rPr>
                            <m:nor/>
                          </m:rPr>
                          <a:rPr lang="en-CA" i="1" dirty="0"/>
                          <m:t>correct</m:t>
                        </m:r>
                        <m:r>
                          <m:rPr>
                            <m:nor/>
                          </m:rPr>
                          <a:rPr lang="en-CA" i="1" dirty="0"/>
                          <m:t> </m:t>
                        </m:r>
                        <m:r>
                          <m:rPr>
                            <m:nor/>
                          </m:rPr>
                          <a:rPr lang="en-CA" i="1" dirty="0"/>
                          <m:t>predicted</m:t>
                        </m:r>
                        <m:r>
                          <m:rPr>
                            <m:nor/>
                          </m:rPr>
                          <a:rPr lang="en-CA" i="1" dirty="0"/>
                          <m:t> </m:t>
                        </m:r>
                        <m:r>
                          <m:rPr>
                            <m:nor/>
                          </m:rPr>
                          <a:rPr lang="en-CA" i="1" dirty="0"/>
                          <m:t>words</m:t>
                        </m:r>
                      </m:num>
                      <m:den>
                        <m:r>
                          <m:rPr>
                            <m:nor/>
                          </m:rPr>
                          <a:rPr lang="en-CA" i="1" dirty="0"/>
                          <m:t>Number</m:t>
                        </m:r>
                        <m:r>
                          <m:rPr>
                            <m:nor/>
                          </m:rPr>
                          <a:rPr lang="en-CA" i="1" dirty="0"/>
                          <m:t> </m:t>
                        </m:r>
                        <m:r>
                          <m:rPr>
                            <m:nor/>
                          </m:rPr>
                          <a:rPr lang="en-CA" i="1" dirty="0"/>
                          <m:t>of</m:t>
                        </m:r>
                        <m:r>
                          <m:rPr>
                            <m:nor/>
                          </m:rPr>
                          <a:rPr lang="en-CA" i="1" dirty="0"/>
                          <m:t> </m:t>
                        </m:r>
                        <m:r>
                          <m:rPr>
                            <m:nor/>
                          </m:rPr>
                          <a:rPr lang="en-CA" i="1" dirty="0"/>
                          <m:t>total</m:t>
                        </m:r>
                        <m:r>
                          <m:rPr>
                            <m:nor/>
                          </m:rPr>
                          <a:rPr lang="en-CA" i="1" dirty="0"/>
                          <m:t> </m:t>
                        </m:r>
                        <m:r>
                          <m:rPr>
                            <m:nor/>
                          </m:rPr>
                          <a:rPr lang="en-CA" i="1" dirty="0"/>
                          <m:t>predicted</m:t>
                        </m:r>
                        <m:r>
                          <m:rPr>
                            <m:nor/>
                          </m:rPr>
                          <a:rPr lang="en-CA" i="1" dirty="0"/>
                          <m:t> </m:t>
                        </m:r>
                        <m:r>
                          <m:rPr>
                            <m:nor/>
                          </m:rPr>
                          <a:rPr lang="en-CA" i="1" dirty="0"/>
                          <m:t>words</m:t>
                        </m:r>
                      </m:den>
                    </m:f>
                    <m:r>
                      <a:rPr lang="en-CA" b="0" i="0" dirty="0" smtClean="0">
                        <a:latin typeface="Cambria Math" panose="02040503050406030204" pitchFamily="18" charset="0"/>
                      </a:rPr>
                      <m:t>=</m:t>
                    </m:r>
                    <m:f>
                      <m:fPr>
                        <m:ctrlPr>
                          <a:rPr lang="en-CA" b="0" i="1" dirty="0" smtClean="0">
                            <a:latin typeface="Cambria Math" panose="02040503050406030204" pitchFamily="18" charset="0"/>
                          </a:rPr>
                        </m:ctrlPr>
                      </m:fPr>
                      <m:num>
                        <m:r>
                          <a:rPr lang="en-CA" b="0" i="1" dirty="0" smtClean="0">
                            <a:latin typeface="Cambria Math" panose="02040503050406030204" pitchFamily="18" charset="0"/>
                          </a:rPr>
                          <m:t>3</m:t>
                        </m:r>
                      </m:num>
                      <m:den>
                        <m:r>
                          <a:rPr lang="en-CA" b="0" i="1" dirty="0" smtClean="0">
                            <a:latin typeface="Cambria Math" panose="02040503050406030204" pitchFamily="18" charset="0"/>
                          </a:rPr>
                          <m:t>6</m:t>
                        </m:r>
                      </m:den>
                    </m:f>
                  </m:oMath>
                </a14:m>
                <a:endParaRPr lang="en-US" dirty="0"/>
              </a:p>
            </p:txBody>
          </p:sp>
        </mc:Choice>
        <mc:Fallback xmlns="">
          <p:sp>
            <p:nvSpPr>
              <p:cNvPr id="3" name="Content Placeholder 2">
                <a:extLst>
                  <a:ext uri="{FF2B5EF4-FFF2-40B4-BE49-F238E27FC236}">
                    <a16:creationId xmlns:a16="http://schemas.microsoft.com/office/drawing/2014/main" id="{0F2E7E6C-5134-3FB1-65E7-2FD75DB28E15}"/>
                  </a:ext>
                </a:extLst>
              </p:cNvPr>
              <p:cNvSpPr>
                <a:spLocks noGrp="1" noRot="1" noChangeAspect="1" noMove="1" noResize="1" noEditPoints="1" noAdjustHandles="1" noChangeArrowheads="1" noChangeShapeType="1" noTextEdit="1"/>
              </p:cNvSpPr>
              <p:nvPr>
                <p:ph idx="1"/>
              </p:nvPr>
            </p:nvSpPr>
            <p:spPr>
              <a:xfrm>
                <a:off x="838200" y="1308100"/>
                <a:ext cx="10934700" cy="5422900"/>
              </a:xfrm>
              <a:blipFill>
                <a:blip r:embed="rId2"/>
                <a:stretch>
                  <a:fillRect l="-1045" t="-1874"/>
                </a:stretch>
              </a:blipFill>
            </p:spPr>
            <p:txBody>
              <a:bodyPr/>
              <a:lstStyle/>
              <a:p>
                <a:r>
                  <a:rPr lang="en-US">
                    <a:noFill/>
                  </a:rPr>
                  <a:t> </a:t>
                </a:r>
              </a:p>
            </p:txBody>
          </p:sp>
        </mc:Fallback>
      </mc:AlternateContent>
      <p:graphicFrame>
        <p:nvGraphicFramePr>
          <p:cNvPr id="4" name="Table 4">
            <a:extLst>
              <a:ext uri="{FF2B5EF4-FFF2-40B4-BE49-F238E27FC236}">
                <a16:creationId xmlns:a16="http://schemas.microsoft.com/office/drawing/2014/main" id="{F1DA371A-5E1F-0582-9993-5DA40A91E79A}"/>
              </a:ext>
            </a:extLst>
          </p:cNvPr>
          <p:cNvGraphicFramePr>
            <a:graphicFrameLocks noGrp="1"/>
          </p:cNvGraphicFramePr>
          <p:nvPr>
            <p:extLst>
              <p:ext uri="{D42A27DB-BD31-4B8C-83A1-F6EECF244321}">
                <p14:modId xmlns:p14="http://schemas.microsoft.com/office/powerpoint/2010/main" val="493677126"/>
              </p:ext>
            </p:extLst>
          </p:nvPr>
        </p:nvGraphicFramePr>
        <p:xfrm>
          <a:off x="2616200" y="3695700"/>
          <a:ext cx="5308600" cy="1854200"/>
        </p:xfrm>
        <a:graphic>
          <a:graphicData uri="http://schemas.openxmlformats.org/drawingml/2006/table">
            <a:tbl>
              <a:tblPr firstRow="1" bandRow="1">
                <a:tableStyleId>{5C22544A-7EE6-4342-B048-85BDC9FD1C3A}</a:tableStyleId>
              </a:tblPr>
              <a:tblGrid>
                <a:gridCol w="1327150">
                  <a:extLst>
                    <a:ext uri="{9D8B030D-6E8A-4147-A177-3AD203B41FA5}">
                      <a16:colId xmlns:a16="http://schemas.microsoft.com/office/drawing/2014/main" val="3999178798"/>
                    </a:ext>
                  </a:extLst>
                </a:gridCol>
                <a:gridCol w="1327150">
                  <a:extLst>
                    <a:ext uri="{9D8B030D-6E8A-4147-A177-3AD203B41FA5}">
                      <a16:colId xmlns:a16="http://schemas.microsoft.com/office/drawing/2014/main" val="239492583"/>
                    </a:ext>
                  </a:extLst>
                </a:gridCol>
                <a:gridCol w="1327150">
                  <a:extLst>
                    <a:ext uri="{9D8B030D-6E8A-4147-A177-3AD203B41FA5}">
                      <a16:colId xmlns:a16="http://schemas.microsoft.com/office/drawing/2014/main" val="1875951202"/>
                    </a:ext>
                  </a:extLst>
                </a:gridCol>
                <a:gridCol w="1327150">
                  <a:extLst>
                    <a:ext uri="{9D8B030D-6E8A-4147-A177-3AD203B41FA5}">
                      <a16:colId xmlns:a16="http://schemas.microsoft.com/office/drawing/2014/main" val="3984186572"/>
                    </a:ext>
                  </a:extLst>
                </a:gridCol>
              </a:tblGrid>
              <a:tr h="370840">
                <a:tc>
                  <a:txBody>
                    <a:bodyPr/>
                    <a:lstStyle/>
                    <a:p>
                      <a:pPr algn="ctr"/>
                      <a:endParaRPr lang="en-US"/>
                    </a:p>
                  </a:txBody>
                  <a:tcPr/>
                </a:tc>
                <a:tc>
                  <a:txBody>
                    <a:bodyPr/>
                    <a:lstStyle/>
                    <a:p>
                      <a:pPr algn="ctr"/>
                      <a:r>
                        <a:rPr lang="en-US" dirty="0"/>
                        <a:t>Match</a:t>
                      </a:r>
                    </a:p>
                  </a:txBody>
                  <a:tcPr/>
                </a:tc>
                <a:tc>
                  <a:txBody>
                    <a:bodyPr/>
                    <a:lstStyle/>
                    <a:p>
                      <a:pPr algn="ctr"/>
                      <a:r>
                        <a:rPr lang="en-US" dirty="0"/>
                        <a:t>Matched</a:t>
                      </a:r>
                    </a:p>
                  </a:txBody>
                  <a:tcPr/>
                </a:tc>
                <a:tc>
                  <a:txBody>
                    <a:bodyPr/>
                    <a:lstStyle/>
                    <a:p>
                      <a:pPr algn="ctr"/>
                      <a:r>
                        <a:rPr lang="en-US" dirty="0"/>
                        <a:t>Clipped </a:t>
                      </a:r>
                    </a:p>
                  </a:txBody>
                  <a:tcPr/>
                </a:tc>
                <a:extLst>
                  <a:ext uri="{0D108BD9-81ED-4DB2-BD59-A6C34878D82A}">
                    <a16:rowId xmlns:a16="http://schemas.microsoft.com/office/drawing/2014/main" val="1071372984"/>
                  </a:ext>
                </a:extLst>
              </a:tr>
              <a:tr h="370840">
                <a:tc>
                  <a:txBody>
                    <a:bodyPr/>
                    <a:lstStyle/>
                    <a:p>
                      <a:pPr algn="ctr"/>
                      <a:r>
                        <a:rPr lang="en-US" dirty="0"/>
                        <a:t>He</a:t>
                      </a:r>
                    </a:p>
                  </a:txBody>
                  <a:tcPr/>
                </a:tc>
                <a:tc>
                  <a:txBody>
                    <a:bodyPr/>
                    <a:lstStyle/>
                    <a:p>
                      <a:pPr algn="ctr"/>
                      <a:r>
                        <a:rPr lang="en-US" dirty="0"/>
                        <a:t>both</a:t>
                      </a:r>
                    </a:p>
                  </a:txBody>
                  <a:tcPr/>
                </a:tc>
                <a:tc>
                  <a:txBody>
                    <a:bodyPr/>
                    <a:lstStyle/>
                    <a:p>
                      <a:pPr algn="ctr"/>
                      <a:r>
                        <a:rPr lang="en-US" dirty="0"/>
                        <a:t>3</a:t>
                      </a:r>
                    </a:p>
                  </a:txBody>
                  <a:tcPr/>
                </a:tc>
                <a:tc>
                  <a:txBody>
                    <a:bodyPr/>
                    <a:lstStyle/>
                    <a:p>
                      <a:pPr algn="ctr"/>
                      <a:r>
                        <a:rPr lang="en-US" dirty="0"/>
                        <a:t>1</a:t>
                      </a:r>
                    </a:p>
                  </a:txBody>
                  <a:tcPr/>
                </a:tc>
                <a:extLst>
                  <a:ext uri="{0D108BD9-81ED-4DB2-BD59-A6C34878D82A}">
                    <a16:rowId xmlns:a16="http://schemas.microsoft.com/office/drawing/2014/main" val="609227377"/>
                  </a:ext>
                </a:extLst>
              </a:tr>
              <a:tr h="370840">
                <a:tc>
                  <a:txBody>
                    <a:bodyPr/>
                    <a:lstStyle/>
                    <a:p>
                      <a:pPr algn="ctr"/>
                      <a:r>
                        <a:rPr lang="en-US" dirty="0"/>
                        <a:t>eats</a:t>
                      </a:r>
                    </a:p>
                  </a:txBody>
                  <a:tcPr/>
                </a:tc>
                <a:tc>
                  <a:txBody>
                    <a:bodyPr/>
                    <a:lstStyle/>
                    <a:p>
                      <a:pPr algn="ctr"/>
                      <a:r>
                        <a:rPr lang="en-US" dirty="0"/>
                        <a:t>Target 1</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1433728943"/>
                  </a:ext>
                </a:extLst>
              </a:tr>
              <a:tr h="370840">
                <a:tc>
                  <a:txBody>
                    <a:bodyPr/>
                    <a:lstStyle/>
                    <a:p>
                      <a:pPr algn="ctr"/>
                      <a:r>
                        <a:rPr lang="en-US" dirty="0"/>
                        <a:t>tasty</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t>Target 2</a:t>
                      </a:r>
                    </a:p>
                  </a:txBody>
                  <a:tcPr/>
                </a:tc>
                <a:tc>
                  <a:txBody>
                    <a:bodyPr/>
                    <a:lstStyle/>
                    <a:p>
                      <a:pPr algn="ctr"/>
                      <a:r>
                        <a:rPr lang="en-US" dirty="0"/>
                        <a:t>1</a:t>
                      </a:r>
                    </a:p>
                  </a:txBody>
                  <a:tcPr/>
                </a:tc>
                <a:tc>
                  <a:txBody>
                    <a:bodyPr/>
                    <a:lstStyle/>
                    <a:p>
                      <a:pPr algn="ctr"/>
                      <a:r>
                        <a:rPr lang="en-US" dirty="0"/>
                        <a:t>1</a:t>
                      </a:r>
                    </a:p>
                  </a:txBody>
                  <a:tcPr/>
                </a:tc>
                <a:extLst>
                  <a:ext uri="{0D108BD9-81ED-4DB2-BD59-A6C34878D82A}">
                    <a16:rowId xmlns:a16="http://schemas.microsoft.com/office/drawing/2014/main" val="3454699239"/>
                  </a:ext>
                </a:extLst>
              </a:tr>
              <a:tr h="370840">
                <a:tc>
                  <a:txBody>
                    <a:bodyPr/>
                    <a:lstStyle/>
                    <a:p>
                      <a:pPr algn="ctr"/>
                      <a:r>
                        <a:rPr lang="en-US" dirty="0"/>
                        <a:t>fruit</a:t>
                      </a:r>
                    </a:p>
                  </a:txBody>
                  <a:tcPr/>
                </a:tc>
                <a:tc>
                  <a:txBody>
                    <a:bodyPr/>
                    <a:lstStyle/>
                    <a:p>
                      <a:pPr algn="ctr"/>
                      <a:r>
                        <a:rPr lang="en-US" dirty="0"/>
                        <a:t>None</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1364647581"/>
                  </a:ext>
                </a:extLst>
              </a:tr>
            </a:tbl>
          </a:graphicData>
        </a:graphic>
      </p:graphicFrame>
    </p:spTree>
    <p:extLst>
      <p:ext uri="{BB962C8B-B14F-4D97-AF65-F5344CB8AC3E}">
        <p14:creationId xmlns:p14="http://schemas.microsoft.com/office/powerpoint/2010/main" val="156299939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17F3E3-6851-ACA9-FB72-F512ED8A0E1A}"/>
              </a:ext>
            </a:extLst>
          </p:cNvPr>
          <p:cNvSpPr>
            <a:spLocks noGrp="1"/>
          </p:cNvSpPr>
          <p:nvPr>
            <p:ph type="title"/>
          </p:nvPr>
        </p:nvSpPr>
        <p:spPr>
          <a:xfrm>
            <a:off x="838200" y="365125"/>
            <a:ext cx="10515600" cy="638175"/>
          </a:xfrm>
        </p:spPr>
        <p:txBody>
          <a:bodyPr>
            <a:normAutofit fontScale="90000"/>
          </a:bodyPr>
          <a:lstStyle/>
          <a:p>
            <a:r>
              <a:rPr lang="en-US" dirty="0"/>
              <a:t>How to calculate Bleu Score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E8C65B5-C3D5-536A-A972-1354D2F25A8D}"/>
                  </a:ext>
                </a:extLst>
              </p:cNvPr>
              <p:cNvSpPr>
                <a:spLocks noGrp="1"/>
              </p:cNvSpPr>
              <p:nvPr>
                <p:ph idx="1"/>
              </p:nvPr>
            </p:nvSpPr>
            <p:spPr>
              <a:xfrm>
                <a:off x="1079500" y="2171701"/>
                <a:ext cx="10515600" cy="3721093"/>
              </a:xfrm>
            </p:spPr>
            <p:txBody>
              <a:bodyPr>
                <a:normAutofit/>
              </a:bodyPr>
              <a:lstStyle/>
              <a:p>
                <a:r>
                  <a:rPr lang="en-US" dirty="0"/>
                  <a:t>Target:       </a:t>
                </a:r>
                <a:r>
                  <a:rPr lang="en-US" dirty="0">
                    <a:solidFill>
                      <a:srgbClr val="00B050"/>
                    </a:solidFill>
                  </a:rPr>
                  <a:t>He missed the exam</a:t>
                </a:r>
                <a:r>
                  <a:rPr lang="en-US" dirty="0"/>
                  <a:t> </a:t>
                </a:r>
                <a:r>
                  <a:rPr lang="en-US" dirty="0">
                    <a:solidFill>
                      <a:srgbClr val="FF0000"/>
                    </a:solidFill>
                  </a:rPr>
                  <a:t>due to </a:t>
                </a:r>
                <a:r>
                  <a:rPr lang="en-US" dirty="0">
                    <a:solidFill>
                      <a:srgbClr val="00B050"/>
                    </a:solidFill>
                  </a:rPr>
                  <a:t>fever.</a:t>
                </a:r>
              </a:p>
              <a:p>
                <a:r>
                  <a:rPr lang="en-US" dirty="0"/>
                  <a:t>Predicted: He missed the exam because of fever.</a:t>
                </a:r>
              </a:p>
              <a:p>
                <a14:m>
                  <m:oMath xmlns:m="http://schemas.openxmlformats.org/officeDocument/2006/math">
                    <m:sSub>
                      <m:sSubPr>
                        <m:ctrlPr>
                          <a:rPr lang="en-CA" b="0" i="1" smtClean="0">
                            <a:latin typeface="Cambria Math" panose="02040503050406030204" pitchFamily="18" charset="0"/>
                          </a:rPr>
                        </m:ctrlPr>
                      </m:sSubPr>
                      <m:e>
                        <m:r>
                          <a:rPr lang="en-CA" i="1">
                            <a:latin typeface="Cambria Math" panose="02040503050406030204" pitchFamily="18" charset="0"/>
                          </a:rPr>
                          <m:t>𝑃</m:t>
                        </m:r>
                      </m:e>
                      <m:sub>
                        <m:r>
                          <a:rPr lang="en-CA" b="0" i="1" smtClean="0">
                            <a:latin typeface="Cambria Math" panose="02040503050406030204" pitchFamily="18" charset="0"/>
                          </a:rPr>
                          <m:t>1</m:t>
                        </m:r>
                        <m:r>
                          <a:rPr lang="en-CA" b="0" i="1" smtClean="0">
                            <a:latin typeface="Cambria Math" panose="02040503050406030204" pitchFamily="18" charset="0"/>
                          </a:rPr>
                          <m:t>𝑔𝑟𝑎𝑚</m:t>
                        </m:r>
                      </m:sub>
                    </m:sSub>
                    <m:r>
                      <a:rPr lang="en-CA" i="1">
                        <a:latin typeface="Cambria Math" panose="02040503050406030204" pitchFamily="18" charset="0"/>
                      </a:rPr>
                      <m:t>=</m:t>
                    </m:r>
                    <m:f>
                      <m:fPr>
                        <m:ctrlPr>
                          <a:rPr lang="en-CA" i="1">
                            <a:latin typeface="Cambria Math" panose="02040503050406030204" pitchFamily="18" charset="0"/>
                          </a:rPr>
                        </m:ctrlPr>
                      </m:fPr>
                      <m:num>
                        <m:r>
                          <m:rPr>
                            <m:nor/>
                          </m:rPr>
                          <a:rPr lang="en-CA" i="1" dirty="0"/>
                          <m:t>Number</m:t>
                        </m:r>
                        <m:r>
                          <m:rPr>
                            <m:nor/>
                          </m:rPr>
                          <a:rPr lang="en-CA" i="1" dirty="0"/>
                          <m:t> </m:t>
                        </m:r>
                        <m:r>
                          <m:rPr>
                            <m:nor/>
                          </m:rPr>
                          <a:rPr lang="en-CA" i="1" dirty="0"/>
                          <m:t>of</m:t>
                        </m:r>
                        <m:r>
                          <m:rPr>
                            <m:nor/>
                          </m:rPr>
                          <a:rPr lang="en-CA" i="1" dirty="0"/>
                          <m:t> </m:t>
                        </m:r>
                        <m:r>
                          <m:rPr>
                            <m:nor/>
                          </m:rPr>
                          <a:rPr lang="en-CA" i="1" dirty="0"/>
                          <m:t>correct</m:t>
                        </m:r>
                        <m:r>
                          <m:rPr>
                            <m:nor/>
                          </m:rPr>
                          <a:rPr lang="en-CA" i="1" dirty="0"/>
                          <m:t> </m:t>
                        </m:r>
                        <m:r>
                          <m:rPr>
                            <m:nor/>
                          </m:rPr>
                          <a:rPr lang="en-CA" i="1" dirty="0"/>
                          <m:t>predicted</m:t>
                        </m:r>
                        <m:r>
                          <m:rPr>
                            <m:nor/>
                          </m:rPr>
                          <a:rPr lang="en-CA" i="1" dirty="0"/>
                          <m:t> 1−</m:t>
                        </m:r>
                        <m:r>
                          <m:rPr>
                            <m:nor/>
                          </m:rPr>
                          <a:rPr lang="en-CA" b="0" i="1" dirty="0" smtClean="0"/>
                          <m:t>gram</m:t>
                        </m:r>
                      </m:num>
                      <m:den>
                        <m:r>
                          <m:rPr>
                            <m:nor/>
                          </m:rPr>
                          <a:rPr lang="en-CA" i="1" dirty="0"/>
                          <m:t>Number</m:t>
                        </m:r>
                        <m:r>
                          <m:rPr>
                            <m:nor/>
                          </m:rPr>
                          <a:rPr lang="en-CA" i="1" dirty="0"/>
                          <m:t> </m:t>
                        </m:r>
                        <m:r>
                          <m:rPr>
                            <m:nor/>
                          </m:rPr>
                          <a:rPr lang="en-CA" i="1" dirty="0"/>
                          <m:t>of</m:t>
                        </m:r>
                        <m:r>
                          <m:rPr>
                            <m:nor/>
                          </m:rPr>
                          <a:rPr lang="en-CA" i="1" dirty="0"/>
                          <m:t> </m:t>
                        </m:r>
                        <m:r>
                          <m:rPr>
                            <m:nor/>
                          </m:rPr>
                          <a:rPr lang="en-CA" i="1" dirty="0"/>
                          <m:t>total</m:t>
                        </m:r>
                        <m:r>
                          <m:rPr>
                            <m:nor/>
                          </m:rPr>
                          <a:rPr lang="en-CA" i="1" dirty="0"/>
                          <m:t> </m:t>
                        </m:r>
                        <m:r>
                          <m:rPr>
                            <m:nor/>
                          </m:rPr>
                          <a:rPr lang="en-CA" i="1" dirty="0"/>
                          <m:t>predicted</m:t>
                        </m:r>
                        <m:r>
                          <m:rPr>
                            <m:nor/>
                          </m:rPr>
                          <a:rPr lang="en-CA" i="1" dirty="0"/>
                          <m:t> 1−</m:t>
                        </m:r>
                        <m:r>
                          <m:rPr>
                            <m:nor/>
                          </m:rPr>
                          <a:rPr lang="en-CA" b="0" i="1" dirty="0" smtClean="0"/>
                          <m:t>gram</m:t>
                        </m:r>
                      </m:den>
                    </m:f>
                    <m:r>
                      <a:rPr lang="en-CA" i="1">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5</m:t>
                        </m:r>
                      </m:num>
                      <m:den>
                        <m:r>
                          <a:rPr lang="en-CA" b="0" i="1" smtClean="0">
                            <a:latin typeface="Cambria Math" panose="02040503050406030204" pitchFamily="18" charset="0"/>
                          </a:rPr>
                          <m:t>7</m:t>
                        </m:r>
                      </m:den>
                    </m:f>
                  </m:oMath>
                </a14:m>
                <a:endParaRPr lang="en-CA"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𝑃</m:t>
                        </m:r>
                      </m:e>
                      <m:sub>
                        <m:r>
                          <a:rPr lang="en-CA" i="1">
                            <a:latin typeface="Cambria Math" panose="02040503050406030204" pitchFamily="18" charset="0"/>
                          </a:rPr>
                          <m:t>2</m:t>
                        </m:r>
                      </m:sub>
                    </m:sSub>
                    <m:r>
                      <a:rPr lang="en-CA" i="1" dirty="0">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3</m:t>
                        </m:r>
                      </m:num>
                      <m:den>
                        <m:r>
                          <a:rPr lang="en-CA" i="1">
                            <a:latin typeface="Cambria Math" panose="02040503050406030204" pitchFamily="18" charset="0"/>
                          </a:rPr>
                          <m:t>6</m:t>
                        </m:r>
                      </m:den>
                    </m:f>
                    <m:r>
                      <a:rPr lang="en-CA" b="0" i="0" smtClean="0">
                        <a:latin typeface="Cambria Math" panose="02040503050406030204" pitchFamily="18" charset="0"/>
                      </a:rPr>
                      <m:t>,   </m:t>
                    </m:r>
                  </m:oMath>
                </a14:m>
                <a:r>
                  <a:rPr lang="en-CA"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𝑃</m:t>
                        </m:r>
                      </m:e>
                      <m:sub>
                        <m:r>
                          <a:rPr lang="en-CA" b="0" i="1" smtClean="0">
                            <a:latin typeface="Cambria Math" panose="02040503050406030204" pitchFamily="18" charset="0"/>
                          </a:rPr>
                          <m:t>3</m:t>
                        </m:r>
                      </m:sub>
                    </m:sSub>
                    <m:r>
                      <a:rPr lang="en-CA" i="1" dirty="0">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2</m:t>
                        </m:r>
                      </m:num>
                      <m:den>
                        <m:r>
                          <a:rPr lang="en-CA" b="0" i="1" smtClean="0">
                            <a:latin typeface="Cambria Math" panose="02040503050406030204" pitchFamily="18" charset="0"/>
                          </a:rPr>
                          <m:t>5</m:t>
                        </m:r>
                      </m:den>
                    </m:f>
                  </m:oMath>
                </a14:m>
                <a:r>
                  <a:rPr lang="en-CA" dirty="0"/>
                  <a:t>, </a:t>
                </a:r>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𝑃</m:t>
                        </m:r>
                      </m:e>
                      <m:sub>
                        <m:r>
                          <a:rPr lang="en-CA" b="0" i="1" smtClean="0">
                            <a:latin typeface="Cambria Math" panose="02040503050406030204" pitchFamily="18" charset="0"/>
                          </a:rPr>
                          <m:t>4</m:t>
                        </m:r>
                      </m:sub>
                    </m:sSub>
                    <m:r>
                      <a:rPr lang="en-CA" i="1" dirty="0">
                        <a:latin typeface="Cambria Math" panose="02040503050406030204" pitchFamily="18" charset="0"/>
                      </a:rPr>
                      <m:t>=</m:t>
                    </m:r>
                    <m:f>
                      <m:fPr>
                        <m:ctrlPr>
                          <a:rPr lang="en-CA" i="1">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4</m:t>
                        </m:r>
                      </m:den>
                    </m:f>
                  </m:oMath>
                </a14:m>
                <a:endParaRPr lang="en-CA" dirty="0"/>
              </a:p>
              <a:p>
                <a:r>
                  <a:rPr lang="en-CA" b="1" dirty="0"/>
                  <a:t>Geometric Average Precision </a:t>
                </a:r>
                <a14:m>
                  <m:oMath xmlns:m="http://schemas.openxmlformats.org/officeDocument/2006/math">
                    <m:r>
                      <a:rPr lang="en-CA" b="1" i="1" smtClean="0">
                        <a:latin typeface="Cambria Math" panose="02040503050406030204" pitchFamily="18" charset="0"/>
                      </a:rPr>
                      <m:t>=</m:t>
                    </m:r>
                    <m:r>
                      <a:rPr lang="en-CA" b="1" i="1" smtClean="0">
                        <a:latin typeface="Cambria Math" panose="02040503050406030204" pitchFamily="18" charset="0"/>
                      </a:rPr>
                      <m:t>𝒆𝒙𝒑</m:t>
                    </m:r>
                    <m:r>
                      <a:rPr lang="en-CA" b="1" i="1" smtClean="0">
                        <a:latin typeface="Cambria Math" panose="02040503050406030204" pitchFamily="18" charset="0"/>
                      </a:rPr>
                      <m:t>(</m:t>
                    </m:r>
                    <m:nary>
                      <m:naryPr>
                        <m:chr m:val="∑"/>
                        <m:ctrlPr>
                          <a:rPr lang="en-CA" b="1" i="1" smtClean="0">
                            <a:latin typeface="Cambria Math" panose="02040503050406030204" pitchFamily="18" charset="0"/>
                          </a:rPr>
                        </m:ctrlPr>
                      </m:naryPr>
                      <m:sub>
                        <m:r>
                          <m:rPr>
                            <m:brk m:alnAt="23"/>
                          </m:rPr>
                          <a:rPr lang="en-CA" b="1" i="1" smtClean="0">
                            <a:latin typeface="Cambria Math" panose="02040503050406030204" pitchFamily="18" charset="0"/>
                          </a:rPr>
                          <m:t>𝒏</m:t>
                        </m:r>
                        <m:r>
                          <a:rPr lang="en-CA" b="1" i="1" smtClean="0">
                            <a:latin typeface="Cambria Math" panose="02040503050406030204" pitchFamily="18" charset="0"/>
                          </a:rPr>
                          <m:t>=</m:t>
                        </m:r>
                        <m:r>
                          <a:rPr lang="en-CA" b="1" i="1" smtClean="0">
                            <a:latin typeface="Cambria Math" panose="02040503050406030204" pitchFamily="18" charset="0"/>
                          </a:rPr>
                          <m:t>𝟏</m:t>
                        </m:r>
                      </m:sub>
                      <m:sup>
                        <m:r>
                          <a:rPr lang="en-CA" b="1" i="1" smtClean="0">
                            <a:latin typeface="Cambria Math" panose="02040503050406030204" pitchFamily="18" charset="0"/>
                          </a:rPr>
                          <m:t>𝑵</m:t>
                        </m:r>
                      </m:sup>
                      <m:e>
                        <m:sSub>
                          <m:sSubPr>
                            <m:ctrlPr>
                              <a:rPr lang="en-CA" b="1" i="1" smtClean="0">
                                <a:latin typeface="Cambria Math" panose="02040503050406030204" pitchFamily="18" charset="0"/>
                              </a:rPr>
                            </m:ctrlPr>
                          </m:sSubPr>
                          <m:e>
                            <m:r>
                              <a:rPr lang="en-CA" b="1" i="1" smtClean="0">
                                <a:latin typeface="Cambria Math" panose="02040503050406030204" pitchFamily="18" charset="0"/>
                              </a:rPr>
                              <m:t>𝒘</m:t>
                            </m:r>
                          </m:e>
                          <m:sub>
                            <m:r>
                              <a:rPr lang="en-CA" b="1" i="1" smtClean="0">
                                <a:latin typeface="Cambria Math" panose="02040503050406030204" pitchFamily="18" charset="0"/>
                              </a:rPr>
                              <m:t>𝒏</m:t>
                            </m:r>
                          </m:sub>
                        </m:sSub>
                        <m:r>
                          <a:rPr lang="en-CA" b="1" i="1" smtClean="0">
                            <a:latin typeface="Cambria Math" panose="02040503050406030204" pitchFamily="18" charset="0"/>
                          </a:rPr>
                          <m:t>𝒍𝒐𝒈</m:t>
                        </m:r>
                        <m:sSub>
                          <m:sSubPr>
                            <m:ctrlPr>
                              <a:rPr lang="en-CA" b="1" i="1" smtClean="0">
                                <a:latin typeface="Cambria Math" panose="02040503050406030204" pitchFamily="18" charset="0"/>
                              </a:rPr>
                            </m:ctrlPr>
                          </m:sSubPr>
                          <m:e>
                            <m:r>
                              <a:rPr lang="en-CA" b="1" i="1" smtClean="0">
                                <a:latin typeface="Cambria Math" panose="02040503050406030204" pitchFamily="18" charset="0"/>
                              </a:rPr>
                              <m:t>𝒑</m:t>
                            </m:r>
                          </m:e>
                          <m:sub>
                            <m:r>
                              <a:rPr lang="en-CA" b="1" i="1" smtClean="0">
                                <a:latin typeface="Cambria Math" panose="02040503050406030204" pitchFamily="18" charset="0"/>
                              </a:rPr>
                              <m:t>𝒏</m:t>
                            </m:r>
                          </m:sub>
                        </m:sSub>
                        <m:r>
                          <a:rPr lang="en-CA" b="1" i="1" smtClean="0">
                            <a:latin typeface="Cambria Math" panose="02040503050406030204" pitchFamily="18" charset="0"/>
                          </a:rPr>
                          <m:t>)=</m:t>
                        </m:r>
                        <m:nary>
                          <m:naryPr>
                            <m:chr m:val="∏"/>
                            <m:ctrlPr>
                              <a:rPr lang="en-CA" b="1" i="1" smtClean="0">
                                <a:latin typeface="Cambria Math" panose="02040503050406030204" pitchFamily="18" charset="0"/>
                              </a:rPr>
                            </m:ctrlPr>
                          </m:naryPr>
                          <m:sub>
                            <m:r>
                              <m:rPr>
                                <m:brk m:alnAt="23"/>
                              </m:rPr>
                              <a:rPr lang="en-CA" b="1" i="1" smtClean="0">
                                <a:latin typeface="Cambria Math" panose="02040503050406030204" pitchFamily="18" charset="0"/>
                              </a:rPr>
                              <m:t>𝒏</m:t>
                            </m:r>
                            <m:r>
                              <a:rPr lang="en-CA" b="1" i="1" smtClean="0">
                                <a:latin typeface="Cambria Math" panose="02040503050406030204" pitchFamily="18" charset="0"/>
                              </a:rPr>
                              <m:t>=</m:t>
                            </m:r>
                            <m:r>
                              <a:rPr lang="en-CA" b="1" i="1" smtClean="0">
                                <a:latin typeface="Cambria Math" panose="02040503050406030204" pitchFamily="18" charset="0"/>
                              </a:rPr>
                              <m:t>𝟏</m:t>
                            </m:r>
                          </m:sub>
                          <m:sup>
                            <m:r>
                              <a:rPr lang="en-CA" b="1" i="1" smtClean="0">
                                <a:latin typeface="Cambria Math" panose="02040503050406030204" pitchFamily="18" charset="0"/>
                              </a:rPr>
                              <m:t>𝑵</m:t>
                            </m:r>
                          </m:sup>
                          <m:e>
                            <m:sSubSup>
                              <m:sSubSupPr>
                                <m:ctrlPr>
                                  <a:rPr lang="en-CA" b="1" i="1" smtClean="0">
                                    <a:latin typeface="Cambria Math" panose="02040503050406030204" pitchFamily="18" charset="0"/>
                                  </a:rPr>
                                </m:ctrlPr>
                              </m:sSubSupPr>
                              <m:e>
                                <m:r>
                                  <a:rPr lang="en-CA" b="1" i="1" smtClean="0">
                                    <a:latin typeface="Cambria Math" panose="02040503050406030204" pitchFamily="18" charset="0"/>
                                  </a:rPr>
                                  <m:t>𝒑</m:t>
                                </m:r>
                              </m:e>
                              <m:sub>
                                <m:r>
                                  <a:rPr lang="en-CA" b="1" i="1" smtClean="0">
                                    <a:latin typeface="Cambria Math" panose="02040503050406030204" pitchFamily="18" charset="0"/>
                                  </a:rPr>
                                  <m:t>𝒏</m:t>
                                </m:r>
                              </m:sub>
                              <m:sup>
                                <m:sSub>
                                  <m:sSubPr>
                                    <m:ctrlPr>
                                      <a:rPr lang="en-CA" b="1" i="1" smtClean="0">
                                        <a:latin typeface="Cambria Math" panose="02040503050406030204" pitchFamily="18" charset="0"/>
                                      </a:rPr>
                                    </m:ctrlPr>
                                  </m:sSubPr>
                                  <m:e>
                                    <m:r>
                                      <a:rPr lang="en-CA" b="1" i="1" smtClean="0">
                                        <a:latin typeface="Cambria Math" panose="02040503050406030204" pitchFamily="18" charset="0"/>
                                      </a:rPr>
                                      <m:t>𝒘</m:t>
                                    </m:r>
                                  </m:e>
                                  <m:sub>
                                    <m:r>
                                      <a:rPr lang="en-CA" b="1" i="1" smtClean="0">
                                        <a:latin typeface="Cambria Math" panose="02040503050406030204" pitchFamily="18" charset="0"/>
                                      </a:rPr>
                                      <m:t>𝒏</m:t>
                                    </m:r>
                                  </m:sub>
                                </m:sSub>
                              </m:sup>
                            </m:sSubSup>
                            <m:r>
                              <a:rPr lang="en-CA" b="1" i="1" smtClean="0">
                                <a:latin typeface="Cambria Math" panose="02040503050406030204" pitchFamily="18" charset="0"/>
                              </a:rPr>
                              <m:t>=</m:t>
                            </m:r>
                            <m:sSup>
                              <m:sSupPr>
                                <m:ctrlPr>
                                  <a:rPr lang="en-CA" b="1" i="1" smtClean="0">
                                    <a:latin typeface="Cambria Math" panose="02040503050406030204" pitchFamily="18" charset="0"/>
                                  </a:rPr>
                                </m:ctrlPr>
                              </m:sSupPr>
                              <m:e>
                                <m:d>
                                  <m:dPr>
                                    <m:ctrlPr>
                                      <a:rPr lang="en-CA" b="1"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𝒑</m:t>
                                        </m:r>
                                      </m:e>
                                      <m:sub>
                                        <m:r>
                                          <a:rPr lang="en-CA" b="1" i="1" smtClean="0">
                                            <a:latin typeface="Cambria Math" panose="02040503050406030204" pitchFamily="18" charset="0"/>
                                          </a:rPr>
                                          <m:t>𝟏</m:t>
                                        </m:r>
                                      </m:sub>
                                    </m:sSub>
                                  </m:e>
                                </m:d>
                              </m:e>
                              <m:sup>
                                <m:f>
                                  <m:fPr>
                                    <m:ctrlPr>
                                      <a:rPr lang="en-CA" b="1" i="1" smtClean="0">
                                        <a:latin typeface="Cambria Math" panose="02040503050406030204" pitchFamily="18" charset="0"/>
                                      </a:rPr>
                                    </m:ctrlPr>
                                  </m:fPr>
                                  <m:num>
                                    <m:r>
                                      <a:rPr lang="en-CA" b="1" i="1" smtClean="0">
                                        <a:latin typeface="Cambria Math" panose="02040503050406030204" pitchFamily="18" charset="0"/>
                                      </a:rPr>
                                      <m:t>𝟏</m:t>
                                    </m:r>
                                  </m:num>
                                  <m:den>
                                    <m:r>
                                      <a:rPr lang="en-CA" b="1" i="1" smtClean="0">
                                        <a:latin typeface="Cambria Math" panose="02040503050406030204" pitchFamily="18" charset="0"/>
                                      </a:rPr>
                                      <m:t>𝟒</m:t>
                                    </m:r>
                                  </m:den>
                                </m:f>
                              </m:sup>
                            </m:sSup>
                            <m:sSup>
                              <m:sSupPr>
                                <m:ctrlPr>
                                  <a:rPr lang="en-CA" b="1" i="1" smtClean="0">
                                    <a:latin typeface="Cambria Math" panose="02040503050406030204" pitchFamily="18" charset="0"/>
                                  </a:rPr>
                                </m:ctrlPr>
                              </m:sSupPr>
                              <m:e>
                                <m:d>
                                  <m:dPr>
                                    <m:ctrlPr>
                                      <a:rPr lang="en-CA" b="1"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𝒑</m:t>
                                        </m:r>
                                      </m:e>
                                      <m:sub>
                                        <m:r>
                                          <a:rPr lang="en-CA" b="1" i="1" smtClean="0">
                                            <a:latin typeface="Cambria Math" panose="02040503050406030204" pitchFamily="18" charset="0"/>
                                          </a:rPr>
                                          <m:t>𝟐</m:t>
                                        </m:r>
                                      </m:sub>
                                    </m:sSub>
                                  </m:e>
                                </m:d>
                              </m:e>
                              <m:sup>
                                <m:f>
                                  <m:fPr>
                                    <m:ctrlPr>
                                      <a:rPr lang="en-CA" b="1" i="1" smtClean="0">
                                        <a:latin typeface="Cambria Math" panose="02040503050406030204" pitchFamily="18" charset="0"/>
                                      </a:rPr>
                                    </m:ctrlPr>
                                  </m:fPr>
                                  <m:num>
                                    <m:r>
                                      <a:rPr lang="en-CA" b="1" i="1" smtClean="0">
                                        <a:latin typeface="Cambria Math" panose="02040503050406030204" pitchFamily="18" charset="0"/>
                                      </a:rPr>
                                      <m:t>𝟏</m:t>
                                    </m:r>
                                  </m:num>
                                  <m:den>
                                    <m:r>
                                      <a:rPr lang="en-CA" b="1" i="1" smtClean="0">
                                        <a:latin typeface="Cambria Math" panose="02040503050406030204" pitchFamily="18" charset="0"/>
                                      </a:rPr>
                                      <m:t>𝟒</m:t>
                                    </m:r>
                                  </m:den>
                                </m:f>
                              </m:sup>
                            </m:sSup>
                            <m:sSup>
                              <m:sSupPr>
                                <m:ctrlPr>
                                  <a:rPr lang="en-CA" b="1" i="1" smtClean="0">
                                    <a:latin typeface="Cambria Math" panose="02040503050406030204" pitchFamily="18" charset="0"/>
                                  </a:rPr>
                                </m:ctrlPr>
                              </m:sSupPr>
                              <m:e>
                                <m:d>
                                  <m:dPr>
                                    <m:ctrlPr>
                                      <a:rPr lang="en-CA" b="1"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𝒑</m:t>
                                        </m:r>
                                      </m:e>
                                      <m:sub>
                                        <m:r>
                                          <a:rPr lang="en-CA" b="1" i="1" smtClean="0">
                                            <a:latin typeface="Cambria Math" panose="02040503050406030204" pitchFamily="18" charset="0"/>
                                          </a:rPr>
                                          <m:t>𝟑</m:t>
                                        </m:r>
                                      </m:sub>
                                    </m:sSub>
                                  </m:e>
                                </m:d>
                              </m:e>
                              <m:sup>
                                <m:f>
                                  <m:fPr>
                                    <m:ctrlPr>
                                      <a:rPr lang="en-CA" b="1" i="1" smtClean="0">
                                        <a:latin typeface="Cambria Math" panose="02040503050406030204" pitchFamily="18" charset="0"/>
                                      </a:rPr>
                                    </m:ctrlPr>
                                  </m:fPr>
                                  <m:num>
                                    <m:r>
                                      <a:rPr lang="en-CA" b="1" i="1" smtClean="0">
                                        <a:latin typeface="Cambria Math" panose="02040503050406030204" pitchFamily="18" charset="0"/>
                                      </a:rPr>
                                      <m:t>𝟏</m:t>
                                    </m:r>
                                  </m:num>
                                  <m:den>
                                    <m:r>
                                      <a:rPr lang="en-CA" b="1" i="1" smtClean="0">
                                        <a:latin typeface="Cambria Math" panose="02040503050406030204" pitchFamily="18" charset="0"/>
                                      </a:rPr>
                                      <m:t>𝟒</m:t>
                                    </m:r>
                                  </m:den>
                                </m:f>
                              </m:sup>
                            </m:sSup>
                            <m:sSup>
                              <m:sSupPr>
                                <m:ctrlPr>
                                  <a:rPr lang="en-CA" b="1" i="1" smtClean="0">
                                    <a:latin typeface="Cambria Math" panose="02040503050406030204" pitchFamily="18" charset="0"/>
                                  </a:rPr>
                                </m:ctrlPr>
                              </m:sSupPr>
                              <m:e>
                                <m:d>
                                  <m:dPr>
                                    <m:ctrlPr>
                                      <a:rPr lang="en-CA" b="1" i="1" smtClean="0">
                                        <a:latin typeface="Cambria Math" panose="02040503050406030204" pitchFamily="18" charset="0"/>
                                      </a:rPr>
                                    </m:ctrlPr>
                                  </m:dPr>
                                  <m:e>
                                    <m:sSub>
                                      <m:sSubPr>
                                        <m:ctrlPr>
                                          <a:rPr lang="en-CA" b="1" i="1" smtClean="0">
                                            <a:latin typeface="Cambria Math" panose="02040503050406030204" pitchFamily="18" charset="0"/>
                                          </a:rPr>
                                        </m:ctrlPr>
                                      </m:sSubPr>
                                      <m:e>
                                        <m:r>
                                          <a:rPr lang="en-CA" b="1" i="1" smtClean="0">
                                            <a:latin typeface="Cambria Math" panose="02040503050406030204" pitchFamily="18" charset="0"/>
                                          </a:rPr>
                                          <m:t>𝒑</m:t>
                                        </m:r>
                                      </m:e>
                                      <m:sub>
                                        <m:r>
                                          <a:rPr lang="en-CA" b="1" i="1" smtClean="0">
                                            <a:latin typeface="Cambria Math" panose="02040503050406030204" pitchFamily="18" charset="0"/>
                                          </a:rPr>
                                          <m:t>𝟒</m:t>
                                        </m:r>
                                      </m:sub>
                                    </m:sSub>
                                  </m:e>
                                </m:d>
                              </m:e>
                              <m:sup>
                                <m:f>
                                  <m:fPr>
                                    <m:ctrlPr>
                                      <a:rPr lang="en-CA" b="1" i="1" smtClean="0">
                                        <a:latin typeface="Cambria Math" panose="02040503050406030204" pitchFamily="18" charset="0"/>
                                      </a:rPr>
                                    </m:ctrlPr>
                                  </m:fPr>
                                  <m:num>
                                    <m:r>
                                      <a:rPr lang="en-CA" b="1" i="1" smtClean="0">
                                        <a:latin typeface="Cambria Math" panose="02040503050406030204" pitchFamily="18" charset="0"/>
                                      </a:rPr>
                                      <m:t>𝟏</m:t>
                                    </m:r>
                                  </m:num>
                                  <m:den>
                                    <m:r>
                                      <a:rPr lang="en-CA" b="1" i="1" smtClean="0">
                                        <a:latin typeface="Cambria Math" panose="02040503050406030204" pitchFamily="18" charset="0"/>
                                      </a:rPr>
                                      <m:t>𝟒</m:t>
                                    </m:r>
                                  </m:den>
                                </m:f>
                              </m:sup>
                            </m:sSup>
                          </m:e>
                        </m:nary>
                      </m:e>
                    </m:nary>
                  </m:oMath>
                </a14:m>
                <a:endParaRPr lang="en-CA" b="1" dirty="0"/>
              </a:p>
              <a:p>
                <a:endParaRPr lang="en-CA" b="1" dirty="0"/>
              </a:p>
              <a:p>
                <a:endParaRPr lang="en-CA" dirty="0"/>
              </a:p>
              <a:p>
                <a:endParaRPr lang="en-US" dirty="0"/>
              </a:p>
            </p:txBody>
          </p:sp>
        </mc:Choice>
        <mc:Fallback xmlns="">
          <p:sp>
            <p:nvSpPr>
              <p:cNvPr id="3" name="Content Placeholder 2">
                <a:extLst>
                  <a:ext uri="{FF2B5EF4-FFF2-40B4-BE49-F238E27FC236}">
                    <a16:creationId xmlns:a16="http://schemas.microsoft.com/office/drawing/2014/main" id="{CE8C65B5-C3D5-536A-A972-1354D2F25A8D}"/>
                  </a:ext>
                </a:extLst>
              </p:cNvPr>
              <p:cNvSpPr>
                <a:spLocks noGrp="1" noRot="1" noChangeAspect="1" noMove="1" noResize="1" noEditPoints="1" noAdjustHandles="1" noChangeArrowheads="1" noChangeShapeType="1" noTextEdit="1"/>
              </p:cNvSpPr>
              <p:nvPr>
                <p:ph idx="1"/>
              </p:nvPr>
            </p:nvSpPr>
            <p:spPr>
              <a:xfrm>
                <a:off x="1079500" y="2171701"/>
                <a:ext cx="10515600" cy="3721093"/>
              </a:xfrm>
              <a:blipFill>
                <a:blip r:embed="rId2"/>
                <a:stretch>
                  <a:fillRect l="-965" t="-2712" b="-21695"/>
                </a:stretch>
              </a:blipFill>
            </p:spPr>
            <p:txBody>
              <a:bodyPr/>
              <a:lstStyle/>
              <a:p>
                <a:r>
                  <a:rPr lang="en-US">
                    <a:noFill/>
                  </a:rPr>
                  <a:t> </a:t>
                </a:r>
              </a:p>
            </p:txBody>
          </p:sp>
        </mc:Fallback>
      </mc:AlternateContent>
      <p:grpSp>
        <p:nvGrpSpPr>
          <p:cNvPr id="27" name="Group 26">
            <a:extLst>
              <a:ext uri="{FF2B5EF4-FFF2-40B4-BE49-F238E27FC236}">
                <a16:creationId xmlns:a16="http://schemas.microsoft.com/office/drawing/2014/main" id="{14807EE3-1791-F24B-B43F-AA91B9B88BDC}"/>
              </a:ext>
            </a:extLst>
          </p:cNvPr>
          <p:cNvGrpSpPr/>
          <p:nvPr/>
        </p:nvGrpSpPr>
        <p:grpSpPr>
          <a:xfrm>
            <a:off x="2933700" y="1295399"/>
            <a:ext cx="4762500" cy="838201"/>
            <a:chOff x="2819400" y="1777999"/>
            <a:chExt cx="4762500" cy="838201"/>
          </a:xfrm>
        </p:grpSpPr>
        <p:cxnSp>
          <p:nvCxnSpPr>
            <p:cNvPr id="8" name="Straight Connector 7">
              <a:extLst>
                <a:ext uri="{FF2B5EF4-FFF2-40B4-BE49-F238E27FC236}">
                  <a16:creationId xmlns:a16="http://schemas.microsoft.com/office/drawing/2014/main" id="{D754F5E3-9D9A-41F7-EB2D-DD1C075E4D5B}"/>
                </a:ext>
              </a:extLst>
            </p:cNvPr>
            <p:cNvCxnSpPr>
              <a:cxnSpLocks/>
            </p:cNvCxnSpPr>
            <p:nvPr/>
          </p:nvCxnSpPr>
          <p:spPr>
            <a:xfrm>
              <a:off x="4330700" y="2616200"/>
              <a:ext cx="1447800" cy="0"/>
            </a:xfrm>
            <a:prstGeom prst="line">
              <a:avLst/>
            </a:prstGeom>
            <a:ln w="28575"/>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93F3C566-9001-1ED1-844B-60833A7744EE}"/>
                </a:ext>
              </a:extLst>
            </p:cNvPr>
            <p:cNvGrpSpPr/>
            <p:nvPr/>
          </p:nvGrpSpPr>
          <p:grpSpPr>
            <a:xfrm>
              <a:off x="2819400" y="1777999"/>
              <a:ext cx="4762500" cy="698501"/>
              <a:chOff x="2921000" y="2197100"/>
              <a:chExt cx="4762500" cy="698501"/>
            </a:xfrm>
          </p:grpSpPr>
          <p:cxnSp>
            <p:nvCxnSpPr>
              <p:cNvPr id="20" name="Straight Arrow Connector 19">
                <a:extLst>
                  <a:ext uri="{FF2B5EF4-FFF2-40B4-BE49-F238E27FC236}">
                    <a16:creationId xmlns:a16="http://schemas.microsoft.com/office/drawing/2014/main" id="{98F14D5F-DBAC-B696-2D9E-CF8841EC99D5}"/>
                  </a:ext>
                </a:extLst>
              </p:cNvPr>
              <p:cNvCxnSpPr>
                <a:cxnSpLocks/>
              </p:cNvCxnSpPr>
              <p:nvPr/>
            </p:nvCxnSpPr>
            <p:spPr>
              <a:xfrm>
                <a:off x="4470400" y="2298700"/>
                <a:ext cx="203200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nvGrpSpPr>
              <p:cNvPr id="25" name="Group 24">
                <a:extLst>
                  <a:ext uri="{FF2B5EF4-FFF2-40B4-BE49-F238E27FC236}">
                    <a16:creationId xmlns:a16="http://schemas.microsoft.com/office/drawing/2014/main" id="{46935AFA-C099-D47B-67BD-049094728FCC}"/>
                  </a:ext>
                </a:extLst>
              </p:cNvPr>
              <p:cNvGrpSpPr/>
              <p:nvPr/>
            </p:nvGrpSpPr>
            <p:grpSpPr>
              <a:xfrm>
                <a:off x="2921000" y="2197100"/>
                <a:ext cx="4762500" cy="698501"/>
                <a:chOff x="2921000" y="2197100"/>
                <a:chExt cx="4762500" cy="698501"/>
              </a:xfrm>
            </p:grpSpPr>
            <p:cxnSp>
              <p:nvCxnSpPr>
                <p:cNvPr id="5" name="Straight Connector 4">
                  <a:extLst>
                    <a:ext uri="{FF2B5EF4-FFF2-40B4-BE49-F238E27FC236}">
                      <a16:creationId xmlns:a16="http://schemas.microsoft.com/office/drawing/2014/main" id="{93DC4BAA-6472-B318-5510-A8C2B4498844}"/>
                    </a:ext>
                  </a:extLst>
                </p:cNvPr>
                <p:cNvCxnSpPr/>
                <p:nvPr/>
              </p:nvCxnSpPr>
              <p:spPr>
                <a:xfrm>
                  <a:off x="3479800" y="2781300"/>
                  <a:ext cx="13335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812C47CB-B174-CFB1-E931-B7051654A57A}"/>
                    </a:ext>
                  </a:extLst>
                </p:cNvPr>
                <p:cNvCxnSpPr>
                  <a:cxnSpLocks/>
                </p:cNvCxnSpPr>
                <p:nvPr/>
              </p:nvCxnSpPr>
              <p:spPr>
                <a:xfrm>
                  <a:off x="2921000" y="2895601"/>
                  <a:ext cx="1536700"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999516-500D-42C9-6217-800F3C91E7F9}"/>
                    </a:ext>
                  </a:extLst>
                </p:cNvPr>
                <p:cNvCxnSpPr>
                  <a:cxnSpLocks/>
                </p:cNvCxnSpPr>
                <p:nvPr/>
              </p:nvCxnSpPr>
              <p:spPr>
                <a:xfrm>
                  <a:off x="5041900" y="2882901"/>
                  <a:ext cx="12827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EE8D3CAC-69FC-6F58-AB65-EF766573B470}"/>
                    </a:ext>
                  </a:extLst>
                </p:cNvPr>
                <p:cNvCxnSpPr>
                  <a:cxnSpLocks/>
                </p:cNvCxnSpPr>
                <p:nvPr/>
              </p:nvCxnSpPr>
              <p:spPr>
                <a:xfrm>
                  <a:off x="5765800" y="2768600"/>
                  <a:ext cx="1092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B6C5A1-4A8E-9D13-22D0-E0FC3FE41F2E}"/>
                    </a:ext>
                  </a:extLst>
                </p:cNvPr>
                <p:cNvCxnSpPr>
                  <a:cxnSpLocks/>
                </p:cNvCxnSpPr>
                <p:nvPr/>
              </p:nvCxnSpPr>
              <p:spPr>
                <a:xfrm>
                  <a:off x="6502400" y="2590800"/>
                  <a:ext cx="10922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4BC898A-3B95-A70E-1606-9EC9FB14B4EB}"/>
                    </a:ext>
                  </a:extLst>
                </p:cNvPr>
                <p:cNvCxnSpPr/>
                <p:nvPr/>
              </p:nvCxnSpPr>
              <p:spPr>
                <a:xfrm>
                  <a:off x="2921000" y="2438400"/>
                  <a:ext cx="212090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9EEEA92F-ABC5-C07D-80E7-27D33E47983B}"/>
                    </a:ext>
                  </a:extLst>
                </p:cNvPr>
                <p:cNvCxnSpPr>
                  <a:cxnSpLocks/>
                </p:cNvCxnSpPr>
                <p:nvPr/>
              </p:nvCxnSpPr>
              <p:spPr>
                <a:xfrm>
                  <a:off x="3479800" y="2692400"/>
                  <a:ext cx="2203450"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9B325EF-4DA9-165B-3D8A-F24ED1B11FF6}"/>
                    </a:ext>
                  </a:extLst>
                </p:cNvPr>
                <p:cNvCxnSpPr>
                  <a:cxnSpLocks/>
                </p:cNvCxnSpPr>
                <p:nvPr/>
              </p:nvCxnSpPr>
              <p:spPr>
                <a:xfrm>
                  <a:off x="5054600" y="2476500"/>
                  <a:ext cx="190500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8FC4D9D-173B-2B49-BEC4-B8A1DA36D67B}"/>
                    </a:ext>
                  </a:extLst>
                </p:cNvPr>
                <p:cNvCxnSpPr>
                  <a:cxnSpLocks/>
                </p:cNvCxnSpPr>
                <p:nvPr/>
              </p:nvCxnSpPr>
              <p:spPr>
                <a:xfrm>
                  <a:off x="5778500" y="2197100"/>
                  <a:ext cx="1905000" cy="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grpSp>
        </p:grpSp>
      </p:grpSp>
    </p:spTree>
    <p:extLst>
      <p:ext uri="{BB962C8B-B14F-4D97-AF65-F5344CB8AC3E}">
        <p14:creationId xmlns:p14="http://schemas.microsoft.com/office/powerpoint/2010/main" val="270026925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6B028FD-9F7C-3F94-C28C-A571AEB34D77}"/>
                  </a:ext>
                </a:extLst>
              </p:cNvPr>
              <p:cNvSpPr>
                <a:spLocks noGrp="1"/>
              </p:cNvSpPr>
              <p:nvPr>
                <p:ph idx="1"/>
              </p:nvPr>
            </p:nvSpPr>
            <p:spPr>
              <a:xfrm>
                <a:off x="838200" y="571500"/>
                <a:ext cx="10515600" cy="6286500"/>
              </a:xfrm>
            </p:spPr>
            <p:txBody>
              <a:bodyPr>
                <a:normAutofit fontScale="92500" lnSpcReduction="10000"/>
              </a:bodyPr>
              <a:lstStyle/>
              <a:p>
                <a:r>
                  <a:rPr lang="en-CA" b="1" dirty="0"/>
                  <a:t>Brevity Penalty: </a:t>
                </a:r>
                <a:r>
                  <a:rPr lang="en-CA" dirty="0"/>
                  <a:t>Penalize sentences that are too short.</a:t>
                </a:r>
              </a:p>
              <a:p>
                <a:r>
                  <a:rPr lang="en-US" dirty="0"/>
                  <a:t>Target:       </a:t>
                </a:r>
                <a:r>
                  <a:rPr lang="en-US" dirty="0">
                    <a:solidFill>
                      <a:srgbClr val="00B050"/>
                    </a:solidFill>
                  </a:rPr>
                  <a:t>He missed the exam</a:t>
                </a:r>
                <a:r>
                  <a:rPr lang="en-US" dirty="0"/>
                  <a:t> </a:t>
                </a:r>
                <a:r>
                  <a:rPr lang="en-US" dirty="0">
                    <a:solidFill>
                      <a:srgbClr val="FF0000"/>
                    </a:solidFill>
                  </a:rPr>
                  <a:t>due to </a:t>
                </a:r>
                <a:r>
                  <a:rPr lang="en-US" dirty="0">
                    <a:solidFill>
                      <a:srgbClr val="00B050"/>
                    </a:solidFill>
                  </a:rPr>
                  <a:t>fever.</a:t>
                </a:r>
              </a:p>
              <a:p>
                <a:r>
                  <a:rPr lang="en-US" dirty="0"/>
                  <a:t>Predicted: He. </a:t>
                </a:r>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𝑃</m:t>
                        </m:r>
                      </m:e>
                      <m:sub>
                        <m:r>
                          <a:rPr lang="en-CA" i="1">
                            <a:latin typeface="Cambria Math" panose="02040503050406030204" pitchFamily="18" charset="0"/>
                          </a:rPr>
                          <m:t>1</m:t>
                        </m:r>
                        <m:r>
                          <a:rPr lang="en-CA" i="1">
                            <a:latin typeface="Cambria Math" panose="02040503050406030204" pitchFamily="18" charset="0"/>
                          </a:rPr>
                          <m:t>𝑔𝑟𝑎𝑚</m:t>
                        </m:r>
                      </m:sub>
                    </m:sSub>
                    <m:r>
                      <a:rPr lang="en-CA" b="0" i="0" smtClean="0">
                        <a:latin typeface="Cambria Math" panose="02040503050406030204" pitchFamily="18" charset="0"/>
                      </a:rPr>
                      <m:t>=</m:t>
                    </m:r>
                    <m:f>
                      <m:fPr>
                        <m:ctrlPr>
                          <a:rPr lang="en-CA" b="0" i="1" smtClean="0">
                            <a:latin typeface="Cambria Math" panose="02040503050406030204" pitchFamily="18" charset="0"/>
                          </a:rPr>
                        </m:ctrlPr>
                      </m:fPr>
                      <m:num>
                        <m:r>
                          <a:rPr lang="en-CA" b="0" i="0" smtClean="0">
                            <a:latin typeface="Cambria Math" panose="02040503050406030204" pitchFamily="18" charset="0"/>
                          </a:rPr>
                          <m:t>1</m:t>
                        </m:r>
                      </m:num>
                      <m:den>
                        <m:r>
                          <a:rPr lang="en-CA" b="0" i="0" smtClean="0">
                            <a:latin typeface="Cambria Math" panose="02040503050406030204" pitchFamily="18" charset="0"/>
                          </a:rPr>
                          <m:t>1</m:t>
                        </m:r>
                      </m:den>
                    </m:f>
                    <m:r>
                      <a:rPr lang="en-CA" b="0" i="0" smtClean="0">
                        <a:latin typeface="Cambria Math" panose="02040503050406030204" pitchFamily="18" charset="0"/>
                      </a:rPr>
                      <m:t>=1</m:t>
                    </m:r>
                  </m:oMath>
                </a14:m>
                <a:endParaRPr lang="en-US" dirty="0"/>
              </a:p>
              <a:p>
                <a14:m>
                  <m:oMath xmlns:m="http://schemas.openxmlformats.org/officeDocument/2006/math">
                    <m:r>
                      <a:rPr lang="en-CA" b="0" i="1" smtClean="0">
                        <a:latin typeface="Cambria Math" panose="02040503050406030204" pitchFamily="18" charset="0"/>
                      </a:rPr>
                      <m:t>𝐵𝑟𝑒𝑣𝑖𝑡𝑦</m:t>
                    </m:r>
                    <m:r>
                      <a:rPr lang="en-CA" b="0" i="1" smtClean="0">
                        <a:latin typeface="Cambria Math" panose="02040503050406030204" pitchFamily="18" charset="0"/>
                      </a:rPr>
                      <m:t> </m:t>
                    </m:r>
                    <m:r>
                      <a:rPr lang="en-CA" b="0" i="1" smtClean="0">
                        <a:latin typeface="Cambria Math" panose="02040503050406030204" pitchFamily="18" charset="0"/>
                      </a:rPr>
                      <m:t>𝑝𝑒𝑛𝑎𝑙𝑖𝑡𝑦</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m>
                          <m:mPr>
                            <m:mcs>
                              <m:mc>
                                <m:mcPr>
                                  <m:count m:val="1"/>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1</m:t>
                              </m:r>
                              <m:r>
                                <a:rPr lang="en-CA" b="0" i="1" smtClean="0">
                                  <a:latin typeface="Cambria Math" panose="02040503050406030204" pitchFamily="18" charset="0"/>
                                </a:rPr>
                                <m:t>,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𝑐</m:t>
                              </m:r>
                              <m:r>
                                <a:rPr lang="en-CA" b="0" i="1" smtClean="0">
                                  <a:latin typeface="Cambria Math" panose="02040503050406030204" pitchFamily="18" charset="0"/>
                                </a:rPr>
                                <m:t>&gt;</m:t>
                              </m:r>
                              <m:r>
                                <a:rPr lang="en-CA" b="0" i="1" smtClean="0">
                                  <a:latin typeface="Cambria Math" panose="02040503050406030204" pitchFamily="18" charset="0"/>
                                </a:rPr>
                                <m:t>𝑟</m:t>
                              </m:r>
                            </m:e>
                          </m:mr>
                          <m:m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(1−</m:t>
                                  </m:r>
                                  <m:f>
                                    <m:fPr>
                                      <m:ctrlPr>
                                        <a:rPr lang="en-CA" b="0" i="1" smtClean="0">
                                          <a:latin typeface="Cambria Math" panose="02040503050406030204" pitchFamily="18" charset="0"/>
                                        </a:rPr>
                                      </m:ctrlPr>
                                    </m:fPr>
                                    <m:num>
                                      <m:r>
                                        <a:rPr lang="en-CA" b="0" i="1" smtClean="0">
                                          <a:latin typeface="Cambria Math" panose="02040503050406030204" pitchFamily="18" charset="0"/>
                                        </a:rPr>
                                        <m:t>𝑟</m:t>
                                      </m:r>
                                    </m:num>
                                    <m:den>
                                      <m:r>
                                        <a:rPr lang="en-CA" b="0" i="1" smtClean="0">
                                          <a:latin typeface="Cambria Math" panose="02040503050406030204" pitchFamily="18" charset="0"/>
                                        </a:rPr>
                                        <m:t>𝑐</m:t>
                                      </m:r>
                                    </m:den>
                                  </m:f>
                                  <m:r>
                                    <a:rPr lang="en-CA" b="0" i="1" smtClean="0">
                                      <a:latin typeface="Cambria Math" panose="02040503050406030204" pitchFamily="18" charset="0"/>
                                    </a:rPr>
                                    <m:t>)</m:t>
                                  </m:r>
                                </m:sup>
                              </m:sSup>
                              <m:r>
                                <a:rPr lang="en-CA" b="0" i="1" smtClean="0">
                                  <a:latin typeface="Cambria Math" panose="02040503050406030204" pitchFamily="18" charset="0"/>
                                </a:rPr>
                                <m:t>, </m:t>
                              </m:r>
                              <m:r>
                                <a:rPr lang="en-CA" b="0" i="1" smtClean="0">
                                  <a:latin typeface="Cambria Math" panose="02040503050406030204" pitchFamily="18" charset="0"/>
                                </a:rPr>
                                <m:t>𝑖𝑓</m:t>
                              </m:r>
                              <m:r>
                                <a:rPr lang="en-CA" b="0" i="1" smtClean="0">
                                  <a:latin typeface="Cambria Math" panose="02040503050406030204" pitchFamily="18" charset="0"/>
                                </a:rPr>
                                <m:t> </m:t>
                              </m:r>
                              <m:r>
                                <a:rPr lang="en-CA" b="0" i="1" smtClean="0">
                                  <a:latin typeface="Cambria Math" panose="02040503050406030204" pitchFamily="18" charset="0"/>
                                </a:rPr>
                                <m:t>𝑐</m:t>
                              </m:r>
                              <m:r>
                                <a:rPr lang="en-CA" b="0" i="1" smtClean="0">
                                  <a:latin typeface="Cambria Math" panose="02040503050406030204" pitchFamily="18" charset="0"/>
                                </a:rPr>
                                <m:t>≤</m:t>
                              </m:r>
                              <m:r>
                                <a:rPr lang="en-CA" b="0" i="1" smtClean="0">
                                  <a:latin typeface="Cambria Math" panose="02040503050406030204" pitchFamily="18" charset="0"/>
                                </a:rPr>
                                <m:t>𝑟</m:t>
                              </m:r>
                            </m:e>
                          </m:mr>
                        </m:m>
                      </m:e>
                    </m:d>
                  </m:oMath>
                </a14:m>
                <a:endParaRPr lang="en-US" dirty="0"/>
              </a:p>
              <a:p>
                <a:r>
                  <a:rPr lang="en-US" dirty="0"/>
                  <a:t>c is predicted length. r is target length</a:t>
                </a:r>
              </a:p>
              <a:p>
                <a:r>
                  <a:rPr lang="en-US" b="1" dirty="0"/>
                  <a:t>Bleu Score </a:t>
                </a:r>
              </a:p>
              <a:p>
                <a14:m>
                  <m:oMath xmlns:m="http://schemas.openxmlformats.org/officeDocument/2006/math">
                    <m:r>
                      <a:rPr lang="en-CA" sz="2400" b="0" i="1" smtClean="0">
                        <a:latin typeface="Cambria Math" panose="02040503050406030204" pitchFamily="18" charset="0"/>
                      </a:rPr>
                      <m:t>𝐵𝑙𝑒𝑢</m:t>
                    </m:r>
                    <m:d>
                      <m:dPr>
                        <m:ctrlPr>
                          <a:rPr lang="en-CA" sz="2400" i="1" smtClean="0">
                            <a:latin typeface="Cambria Math" panose="02040503050406030204" pitchFamily="18" charset="0"/>
                          </a:rPr>
                        </m:ctrlPr>
                      </m:dPr>
                      <m:e>
                        <m:r>
                          <a:rPr lang="en-CA" sz="2400" b="0" i="1" smtClean="0">
                            <a:latin typeface="Cambria Math" panose="02040503050406030204" pitchFamily="18" charset="0"/>
                          </a:rPr>
                          <m:t>𝑁</m:t>
                        </m:r>
                      </m:e>
                    </m:d>
                    <m:r>
                      <a:rPr lang="en-CA" sz="2400" b="0" i="1" smtClean="0">
                        <a:latin typeface="Cambria Math" panose="02040503050406030204" pitchFamily="18" charset="0"/>
                      </a:rPr>
                      <m:t>=</m:t>
                    </m:r>
                    <m:r>
                      <a:rPr lang="en-CA" sz="2400" b="0" i="1" smtClean="0">
                        <a:latin typeface="Cambria Math" panose="02040503050406030204" pitchFamily="18" charset="0"/>
                      </a:rPr>
                      <m:t>𝐵𝑟𝑒𝑣𝑖𝑡𝑦</m:t>
                    </m:r>
                    <m:r>
                      <a:rPr lang="en-CA" sz="2400" b="0" i="1" smtClean="0">
                        <a:latin typeface="Cambria Math" panose="02040503050406030204" pitchFamily="18" charset="0"/>
                      </a:rPr>
                      <m:t> </m:t>
                    </m:r>
                    <m:r>
                      <a:rPr lang="en-CA" sz="2400" b="0" i="1" smtClean="0">
                        <a:latin typeface="Cambria Math" panose="02040503050406030204" pitchFamily="18" charset="0"/>
                      </a:rPr>
                      <m:t>𝑃𝑒𝑛𝑎𝑙𝑡𝑦</m:t>
                    </m:r>
                    <m:r>
                      <a:rPr lang="en-CA" sz="2400" b="0" i="1" smtClean="0">
                        <a:latin typeface="Cambria Math" panose="02040503050406030204" pitchFamily="18" charset="0"/>
                      </a:rPr>
                      <m:t> × </m:t>
                    </m:r>
                    <m:r>
                      <a:rPr lang="en-CA" sz="2400" b="0" i="1" smtClean="0">
                        <a:latin typeface="Cambria Math" panose="02040503050406030204" pitchFamily="18" charset="0"/>
                      </a:rPr>
                      <m:t>𝐺𝑒𝑜𝑚𝑒𝑡𝑟𝑖𝑐</m:t>
                    </m:r>
                    <m:r>
                      <a:rPr lang="en-CA" sz="2400" b="0" i="1" smtClean="0">
                        <a:latin typeface="Cambria Math" panose="02040503050406030204" pitchFamily="18" charset="0"/>
                      </a:rPr>
                      <m:t> </m:t>
                    </m:r>
                    <m:r>
                      <a:rPr lang="en-CA" sz="2400" b="0" i="1" smtClean="0">
                        <a:latin typeface="Cambria Math" panose="02040503050406030204" pitchFamily="18" charset="0"/>
                      </a:rPr>
                      <m:t>𝐴𝑣𝑒𝑟𝑔𝑒</m:t>
                    </m:r>
                    <m:r>
                      <a:rPr lang="en-CA" sz="2400" b="0" i="1" smtClean="0">
                        <a:latin typeface="Cambria Math" panose="02040503050406030204" pitchFamily="18" charset="0"/>
                      </a:rPr>
                      <m:t> </m:t>
                    </m:r>
                    <m:r>
                      <a:rPr lang="en-CA" sz="2400" b="0" i="1" smtClean="0">
                        <a:latin typeface="Cambria Math" panose="02040503050406030204" pitchFamily="18" charset="0"/>
                      </a:rPr>
                      <m:t>𝑃𝑟𝑒𝑐𝑖𝑠𝑖𝑜𝑛</m:t>
                    </m:r>
                    <m:r>
                      <a:rPr lang="en-CA" sz="2400" b="0" i="1" smtClean="0">
                        <a:latin typeface="Cambria Math" panose="02040503050406030204" pitchFamily="18" charset="0"/>
                      </a:rPr>
                      <m:t> </m:t>
                    </m:r>
                    <m:r>
                      <a:rPr lang="en-CA" sz="2400" b="0" i="1" smtClean="0">
                        <a:latin typeface="Cambria Math" panose="02040503050406030204" pitchFamily="18" charset="0"/>
                      </a:rPr>
                      <m:t>𝑆𝑐𝑜𝑟𝑒</m:t>
                    </m:r>
                    <m:r>
                      <a:rPr lang="en-CA" sz="2400" b="0" i="1" smtClean="0">
                        <a:latin typeface="Cambria Math" panose="02040503050406030204" pitchFamily="18" charset="0"/>
                      </a:rPr>
                      <m:t>(</m:t>
                    </m:r>
                    <m:r>
                      <a:rPr lang="en-CA" sz="2400" b="0" i="1" smtClean="0">
                        <a:latin typeface="Cambria Math" panose="02040503050406030204" pitchFamily="18" charset="0"/>
                      </a:rPr>
                      <m:t>𝑁</m:t>
                    </m:r>
                    <m:r>
                      <a:rPr lang="en-CA" sz="2400" b="0" i="1" smtClean="0">
                        <a:latin typeface="Cambria Math" panose="02040503050406030204" pitchFamily="18" charset="0"/>
                      </a:rPr>
                      <m:t>)</m:t>
                    </m:r>
                  </m:oMath>
                </a14:m>
                <a:endParaRPr lang="en-US" sz="2400" dirty="0"/>
              </a:p>
              <a:p>
                <a:r>
                  <a:rPr lang="en-US" sz="2400" dirty="0"/>
                  <a:t>Bleu-1 uses the unigram precision score</a:t>
                </a:r>
              </a:p>
              <a:p>
                <a:r>
                  <a:rPr lang="en-US" sz="2400" dirty="0"/>
                  <a:t>Bleu-2 uses the geometric average of unigram and bigram precision</a:t>
                </a:r>
              </a:p>
              <a:p>
                <a:r>
                  <a:rPr lang="en-US" sz="2400" dirty="0"/>
                  <a:t>And so on</a:t>
                </a:r>
              </a:p>
              <a:p>
                <a:r>
                  <a:rPr lang="en-CA" sz="2400" b="1" dirty="0"/>
                  <a:t>Or </a:t>
                </a:r>
                <a14:m>
                  <m:oMath xmlns:m="http://schemas.openxmlformats.org/officeDocument/2006/math">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log</m:t>
                        </m:r>
                      </m:fName>
                      <m:e>
                        <m:r>
                          <a:rPr lang="en-CA" sz="2400" b="0" i="1" smtClean="0">
                            <a:latin typeface="Cambria Math" panose="02040503050406030204" pitchFamily="18" charset="0"/>
                          </a:rPr>
                          <m:t>𝐵𝑙𝑒𝑢</m:t>
                        </m:r>
                        <m:r>
                          <a:rPr lang="en-CA" sz="2400" b="0" i="1" smtClean="0">
                            <a:latin typeface="Cambria Math" panose="02040503050406030204" pitchFamily="18" charset="0"/>
                          </a:rPr>
                          <m:t>=</m:t>
                        </m:r>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min</m:t>
                            </m:r>
                          </m:fName>
                          <m:e>
                            <m:d>
                              <m:dPr>
                                <m:ctrlPr>
                                  <a:rPr lang="en-CA" sz="2400" b="0" i="1" smtClean="0">
                                    <a:latin typeface="Cambria Math" panose="02040503050406030204" pitchFamily="18" charset="0"/>
                                  </a:rPr>
                                </m:ctrlPr>
                              </m:dPr>
                              <m:e>
                                <m:r>
                                  <a:rPr lang="en-CA" sz="2400" b="0" i="1" smtClean="0">
                                    <a:latin typeface="Cambria Math" panose="02040503050406030204" pitchFamily="18" charset="0"/>
                                  </a:rPr>
                                  <m:t>1−</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𝑟</m:t>
                                    </m:r>
                                  </m:num>
                                  <m:den>
                                    <m:r>
                                      <a:rPr lang="en-CA" sz="2400" b="0" i="1" smtClean="0">
                                        <a:latin typeface="Cambria Math" panose="02040503050406030204" pitchFamily="18" charset="0"/>
                                      </a:rPr>
                                      <m:t>𝑐</m:t>
                                    </m:r>
                                  </m:den>
                                </m:f>
                                <m:r>
                                  <a:rPr lang="en-CA" sz="2400" b="0" i="1" smtClean="0">
                                    <a:latin typeface="Cambria Math" panose="02040503050406030204" pitchFamily="18" charset="0"/>
                                  </a:rPr>
                                  <m:t>,0</m:t>
                                </m:r>
                              </m:e>
                            </m:d>
                          </m:e>
                        </m:func>
                        <m:r>
                          <a:rPr lang="en-CA" sz="2400" b="0" i="1" smtClean="0">
                            <a:latin typeface="Cambria Math" panose="02040503050406030204" pitchFamily="18" charset="0"/>
                          </a:rPr>
                          <m:t>+</m:t>
                        </m:r>
                        <m:nary>
                          <m:naryPr>
                            <m:chr m:val="∑"/>
                            <m:ctrlPr>
                              <a:rPr lang="en-CA" sz="2400" b="0" i="1" smtClean="0">
                                <a:latin typeface="Cambria Math" panose="02040503050406030204" pitchFamily="18" charset="0"/>
                              </a:rPr>
                            </m:ctrlPr>
                          </m:naryPr>
                          <m:sub>
                            <m:r>
                              <m:rPr>
                                <m:brk m:alnAt="23"/>
                              </m:rPr>
                              <a:rPr lang="en-CA" sz="2400" b="0" i="1" smtClean="0">
                                <a:latin typeface="Cambria Math" panose="02040503050406030204" pitchFamily="18" charset="0"/>
                              </a:rPr>
                              <m:t>𝑛</m:t>
                            </m:r>
                            <m:r>
                              <a:rPr lang="en-CA" sz="2400" b="0" i="1" smtClean="0">
                                <a:latin typeface="Cambria Math" panose="02040503050406030204" pitchFamily="18" charset="0"/>
                              </a:rPr>
                              <m:t>=1</m:t>
                            </m:r>
                          </m:sub>
                          <m:sup>
                            <m:r>
                              <a:rPr lang="en-CA" sz="2400" b="0" i="1" smtClean="0">
                                <a:latin typeface="Cambria Math" panose="02040503050406030204" pitchFamily="18" charset="0"/>
                              </a:rPr>
                              <m:t>4</m:t>
                            </m:r>
                          </m:sup>
                          <m:e>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𝑙𝑜𝑔</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𝑝</m:t>
                                    </m:r>
                                  </m:e>
                                  <m:sub>
                                    <m:r>
                                      <a:rPr lang="en-CA" sz="2400" b="0" i="1" smtClean="0">
                                        <a:latin typeface="Cambria Math" panose="02040503050406030204" pitchFamily="18" charset="0"/>
                                      </a:rPr>
                                      <m:t>𝑛</m:t>
                                    </m:r>
                                  </m:sub>
                                </m:sSub>
                              </m:num>
                              <m:den>
                                <m:r>
                                  <a:rPr lang="en-CA" sz="2400" b="0" i="1" smtClean="0">
                                    <a:latin typeface="Cambria Math" panose="02040503050406030204" pitchFamily="18" charset="0"/>
                                  </a:rPr>
                                  <m:t>4</m:t>
                                </m:r>
                              </m:den>
                            </m:f>
                          </m:e>
                        </m:nary>
                      </m:e>
                    </m:func>
                  </m:oMath>
                </a14:m>
                <a:endParaRPr lang="en-US" sz="2400" dirty="0"/>
              </a:p>
            </p:txBody>
          </p:sp>
        </mc:Choice>
        <mc:Fallback xmlns="">
          <p:sp>
            <p:nvSpPr>
              <p:cNvPr id="3" name="Content Placeholder 2">
                <a:extLst>
                  <a:ext uri="{FF2B5EF4-FFF2-40B4-BE49-F238E27FC236}">
                    <a16:creationId xmlns:a16="http://schemas.microsoft.com/office/drawing/2014/main" id="{76B028FD-9F7C-3F94-C28C-A571AEB34D77}"/>
                  </a:ext>
                </a:extLst>
              </p:cNvPr>
              <p:cNvSpPr>
                <a:spLocks noGrp="1" noRot="1" noChangeAspect="1" noMove="1" noResize="1" noEditPoints="1" noAdjustHandles="1" noChangeArrowheads="1" noChangeShapeType="1" noTextEdit="1"/>
              </p:cNvSpPr>
              <p:nvPr>
                <p:ph idx="1"/>
              </p:nvPr>
            </p:nvSpPr>
            <p:spPr>
              <a:xfrm>
                <a:off x="838200" y="571500"/>
                <a:ext cx="10515600" cy="6286500"/>
              </a:xfrm>
              <a:blipFill>
                <a:blip r:embed="rId2"/>
                <a:stretch>
                  <a:fillRect l="-965" t="-7475" b="-7879"/>
                </a:stretch>
              </a:blipFill>
            </p:spPr>
            <p:txBody>
              <a:bodyPr/>
              <a:lstStyle/>
              <a:p>
                <a:r>
                  <a:rPr lang="en-US">
                    <a:noFill/>
                  </a:rPr>
                  <a:t> </a:t>
                </a:r>
              </a:p>
            </p:txBody>
          </p:sp>
        </mc:Fallback>
      </mc:AlternateContent>
    </p:spTree>
    <p:extLst>
      <p:ext uri="{BB962C8B-B14F-4D97-AF65-F5344CB8AC3E}">
        <p14:creationId xmlns:p14="http://schemas.microsoft.com/office/powerpoint/2010/main" val="4654366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005A45-32DE-910E-F448-FE011C9C5432}"/>
              </a:ext>
            </a:extLst>
          </p:cNvPr>
          <p:cNvSpPr>
            <a:spLocks noGrp="1"/>
          </p:cNvSpPr>
          <p:nvPr>
            <p:ph type="title"/>
          </p:nvPr>
        </p:nvSpPr>
        <p:spPr/>
        <p:txBody>
          <a:bodyPr/>
          <a:lstStyle/>
          <a:p>
            <a:r>
              <a:rPr lang="en-US" dirty="0"/>
              <a:t>Bleu Score</a:t>
            </a:r>
          </a:p>
        </p:txBody>
      </p:sp>
      <p:sp>
        <p:nvSpPr>
          <p:cNvPr id="3" name="Content Placeholder 2">
            <a:extLst>
              <a:ext uri="{FF2B5EF4-FFF2-40B4-BE49-F238E27FC236}">
                <a16:creationId xmlns:a16="http://schemas.microsoft.com/office/drawing/2014/main" id="{F2005818-F7CA-1452-B9F3-550418D6268E}"/>
              </a:ext>
            </a:extLst>
          </p:cNvPr>
          <p:cNvSpPr>
            <a:spLocks noGrp="1"/>
          </p:cNvSpPr>
          <p:nvPr>
            <p:ph idx="1"/>
          </p:nvPr>
        </p:nvSpPr>
        <p:spPr>
          <a:xfrm>
            <a:off x="838200" y="1558925"/>
            <a:ext cx="10515600" cy="4351338"/>
          </a:xfrm>
        </p:spPr>
        <p:txBody>
          <a:bodyPr/>
          <a:lstStyle/>
          <a:p>
            <a:r>
              <a:rPr lang="en-CA" b="1" dirty="0"/>
              <a:t>Bleu Score is computed on a corpus, not individual sentences</a:t>
            </a:r>
          </a:p>
          <a:p>
            <a:r>
              <a:rPr lang="en-US" dirty="0"/>
              <a:t>Pros: </a:t>
            </a:r>
          </a:p>
          <a:p>
            <a:pPr lvl="1"/>
            <a:r>
              <a:rPr lang="en-US" dirty="0"/>
              <a:t>easy to calculate and understand</a:t>
            </a:r>
          </a:p>
          <a:p>
            <a:pPr lvl="1"/>
            <a:r>
              <a:rPr lang="en-US" dirty="0"/>
              <a:t>Language independent</a:t>
            </a:r>
          </a:p>
          <a:p>
            <a:pPr lvl="1"/>
            <a:r>
              <a:rPr lang="en-CA" dirty="0"/>
              <a:t>Works for more than one ground truth sentence.</a:t>
            </a:r>
          </a:p>
          <a:p>
            <a:pPr lvl="1"/>
            <a:r>
              <a:rPr lang="en-CA" dirty="0"/>
              <a:t>Widely used, so it easier to compare your results with other work.</a:t>
            </a:r>
          </a:p>
          <a:p>
            <a:r>
              <a:rPr lang="en-CA" dirty="0"/>
              <a:t>Cons: </a:t>
            </a:r>
          </a:p>
          <a:p>
            <a:pPr lvl="1"/>
            <a:r>
              <a:rPr lang="en-US" dirty="0"/>
              <a:t>Don’t consider </a:t>
            </a:r>
            <a:r>
              <a:rPr lang="en-CA" dirty="0"/>
              <a:t>synonym.  </a:t>
            </a:r>
          </a:p>
          <a:p>
            <a:pPr lvl="1"/>
            <a:r>
              <a:rPr lang="en-CA" dirty="0"/>
              <a:t>Don’t distinguish important and less important words</a:t>
            </a:r>
          </a:p>
          <a:p>
            <a:pPr lvl="1"/>
            <a:r>
              <a:rPr lang="en-CA" dirty="0"/>
              <a:t>Don’t consider order of words at unigram case.</a:t>
            </a:r>
          </a:p>
          <a:p>
            <a:pPr lvl="1"/>
            <a:endParaRPr lang="en-US" dirty="0"/>
          </a:p>
        </p:txBody>
      </p:sp>
      <p:sp>
        <p:nvSpPr>
          <p:cNvPr id="4" name="TextBox 3">
            <a:extLst>
              <a:ext uri="{FF2B5EF4-FFF2-40B4-BE49-F238E27FC236}">
                <a16:creationId xmlns:a16="http://schemas.microsoft.com/office/drawing/2014/main" id="{A2E8F322-C56A-1675-5DC1-41BA30D27EE7}"/>
              </a:ext>
            </a:extLst>
          </p:cNvPr>
          <p:cNvSpPr txBox="1"/>
          <p:nvPr/>
        </p:nvSpPr>
        <p:spPr>
          <a:xfrm>
            <a:off x="977900" y="6159500"/>
            <a:ext cx="8108695" cy="369332"/>
          </a:xfrm>
          <a:prstGeom prst="rect">
            <a:avLst/>
          </a:prstGeom>
          <a:noFill/>
        </p:spPr>
        <p:txBody>
          <a:bodyPr wrap="none" rtlCol="0">
            <a:spAutoFit/>
          </a:bodyPr>
          <a:lstStyle/>
          <a:p>
            <a:r>
              <a:rPr lang="en-US" dirty="0" err="1"/>
              <a:t>Papineni</a:t>
            </a:r>
            <a:r>
              <a:rPr lang="en-US" dirty="0"/>
              <a:t> et al., 2002. Bleu: A method of automatic evaluation of machine translation</a:t>
            </a:r>
          </a:p>
        </p:txBody>
      </p:sp>
    </p:spTree>
    <p:extLst>
      <p:ext uri="{BB962C8B-B14F-4D97-AF65-F5344CB8AC3E}">
        <p14:creationId xmlns:p14="http://schemas.microsoft.com/office/powerpoint/2010/main" val="40559917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3C8A6-4137-62D3-1E39-79E149E7B0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0DBF167-58AB-A3B6-0DBE-DF319BD1DFCC}"/>
              </a:ext>
            </a:extLst>
          </p:cNvPr>
          <p:cNvSpPr>
            <a:spLocks noGrp="1"/>
          </p:cNvSpPr>
          <p:nvPr>
            <p:ph idx="1"/>
          </p:nvPr>
        </p:nvSpPr>
        <p:spPr/>
        <p:txBody>
          <a:bodyPr/>
          <a:lstStyle/>
          <a:p>
            <a:endParaRPr lang="en-US"/>
          </a:p>
        </p:txBody>
      </p:sp>
      <p:sp>
        <p:nvSpPr>
          <p:cNvPr id="4" name="TextBox 3">
            <a:extLst>
              <a:ext uri="{FF2B5EF4-FFF2-40B4-BE49-F238E27FC236}">
                <a16:creationId xmlns:a16="http://schemas.microsoft.com/office/drawing/2014/main" id="{83841BEB-BFF8-8BC2-8B77-68BC618489BC}"/>
              </a:ext>
            </a:extLst>
          </p:cNvPr>
          <p:cNvSpPr txBox="1"/>
          <p:nvPr/>
        </p:nvSpPr>
        <p:spPr>
          <a:xfrm>
            <a:off x="838200" y="6386945"/>
            <a:ext cx="8474949" cy="369332"/>
          </a:xfrm>
          <a:prstGeom prst="rect">
            <a:avLst/>
          </a:prstGeom>
          <a:noFill/>
        </p:spPr>
        <p:txBody>
          <a:bodyPr wrap="none" rtlCol="0">
            <a:spAutoFit/>
          </a:bodyPr>
          <a:lstStyle/>
          <a:p>
            <a:r>
              <a:rPr lang="en-US" dirty="0" err="1"/>
              <a:t>Bahdanau</a:t>
            </a:r>
            <a:r>
              <a:rPr lang="en-US" dirty="0"/>
              <a:t> et al 2014 Neural machine translation by jointly learning to align </a:t>
            </a:r>
            <a:r>
              <a:rPr lang="en-US"/>
              <a:t>and translate</a:t>
            </a:r>
          </a:p>
        </p:txBody>
      </p:sp>
    </p:spTree>
    <p:extLst>
      <p:ext uri="{BB962C8B-B14F-4D97-AF65-F5344CB8AC3E}">
        <p14:creationId xmlns:p14="http://schemas.microsoft.com/office/powerpoint/2010/main" val="22162217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Content Placeholder 4" descr="Diagram&#10;&#10;Description automatically generated">
            <a:extLst>
              <a:ext uri="{FF2B5EF4-FFF2-40B4-BE49-F238E27FC236}">
                <a16:creationId xmlns:a16="http://schemas.microsoft.com/office/drawing/2014/main" id="{523EEE98-9DF2-9B1F-7E5D-948799DE2D2A}"/>
              </a:ext>
            </a:extLst>
          </p:cNvPr>
          <p:cNvPicPr>
            <a:picLocks noChangeAspect="1"/>
          </p:cNvPicPr>
          <p:nvPr/>
        </p:nvPicPr>
        <p:blipFill>
          <a:blip r:embed="rId3"/>
          <a:stretch>
            <a:fillRect/>
          </a:stretch>
        </p:blipFill>
        <p:spPr>
          <a:xfrm>
            <a:off x="2485656" y="1935626"/>
            <a:ext cx="2301933" cy="3731238"/>
          </a:xfrm>
          <a:prstGeom prst="rect">
            <a:avLst/>
          </a:prstGeom>
        </p:spPr>
      </p:pic>
      <p:pic>
        <p:nvPicPr>
          <p:cNvPr id="7" name="Content Placeholder 6" descr="Diagram&#10;&#10;Description automatically generated">
            <a:extLst>
              <a:ext uri="{FF2B5EF4-FFF2-40B4-BE49-F238E27FC236}">
                <a16:creationId xmlns:a16="http://schemas.microsoft.com/office/drawing/2014/main" id="{DEFD4E3A-FF09-0991-21FE-919A5B38A9A8}"/>
              </a:ext>
            </a:extLst>
          </p:cNvPr>
          <p:cNvPicPr>
            <a:picLocks noGrp="1" noChangeAspect="1"/>
          </p:cNvPicPr>
          <p:nvPr>
            <p:ph idx="1"/>
          </p:nvPr>
        </p:nvPicPr>
        <p:blipFill>
          <a:blip r:embed="rId4"/>
          <a:stretch>
            <a:fillRect/>
          </a:stretch>
        </p:blipFill>
        <p:spPr>
          <a:xfrm>
            <a:off x="6692124" y="0"/>
            <a:ext cx="5578912" cy="6664172"/>
          </a:xfrm>
        </p:spPr>
      </p:pic>
      <p:sp>
        <p:nvSpPr>
          <p:cNvPr id="2" name="Title 1">
            <a:extLst>
              <a:ext uri="{FF2B5EF4-FFF2-40B4-BE49-F238E27FC236}">
                <a16:creationId xmlns:a16="http://schemas.microsoft.com/office/drawing/2014/main" id="{C17452CC-D796-8C32-32C3-BA19CF32C45C}"/>
              </a:ext>
            </a:extLst>
          </p:cNvPr>
          <p:cNvSpPr>
            <a:spLocks noGrp="1"/>
          </p:cNvSpPr>
          <p:nvPr>
            <p:ph type="title"/>
          </p:nvPr>
        </p:nvSpPr>
        <p:spPr>
          <a:xfrm>
            <a:off x="298554" y="103173"/>
            <a:ext cx="9534994" cy="819098"/>
          </a:xfrm>
        </p:spPr>
        <p:txBody>
          <a:bodyPr/>
          <a:lstStyle/>
          <a:p>
            <a:pPr algn="ctr"/>
            <a:r>
              <a:rPr lang="en-US" dirty="0"/>
              <a:t>Transformer-overview</a:t>
            </a:r>
          </a:p>
        </p:txBody>
      </p:sp>
      <p:sp>
        <p:nvSpPr>
          <p:cNvPr id="4" name="TextBox 3">
            <a:extLst>
              <a:ext uri="{FF2B5EF4-FFF2-40B4-BE49-F238E27FC236}">
                <a16:creationId xmlns:a16="http://schemas.microsoft.com/office/drawing/2014/main" id="{93A8F21B-E00E-C37E-CEE5-83B7B434F93A}"/>
              </a:ext>
            </a:extLst>
          </p:cNvPr>
          <p:cNvSpPr txBox="1"/>
          <p:nvPr/>
        </p:nvSpPr>
        <p:spPr>
          <a:xfrm>
            <a:off x="505171" y="5796648"/>
            <a:ext cx="4374403" cy="369332"/>
          </a:xfrm>
          <a:prstGeom prst="rect">
            <a:avLst/>
          </a:prstGeom>
          <a:noFill/>
        </p:spPr>
        <p:txBody>
          <a:bodyPr wrap="none" rtlCol="0">
            <a:spAutoFit/>
          </a:bodyPr>
          <a:lstStyle/>
          <a:p>
            <a:r>
              <a:rPr lang="en-US" dirty="0"/>
              <a:t>Vaswani et al. 2017. Attention is all you need</a:t>
            </a:r>
          </a:p>
        </p:txBody>
      </p:sp>
      <p:sp>
        <p:nvSpPr>
          <p:cNvPr id="5" name="TextBox 4">
            <a:extLst>
              <a:ext uri="{FF2B5EF4-FFF2-40B4-BE49-F238E27FC236}">
                <a16:creationId xmlns:a16="http://schemas.microsoft.com/office/drawing/2014/main" id="{C2DF1849-A462-4D6C-E8D8-F9D7FA451D4B}"/>
              </a:ext>
            </a:extLst>
          </p:cNvPr>
          <p:cNvSpPr txBox="1"/>
          <p:nvPr/>
        </p:nvSpPr>
        <p:spPr>
          <a:xfrm>
            <a:off x="430221" y="6153468"/>
            <a:ext cx="6350439" cy="646331"/>
          </a:xfrm>
          <a:prstGeom prst="rect">
            <a:avLst/>
          </a:prstGeom>
          <a:noFill/>
        </p:spPr>
        <p:txBody>
          <a:bodyPr wrap="square" rtlCol="0">
            <a:spAutoFit/>
          </a:bodyPr>
          <a:lstStyle/>
          <a:p>
            <a:r>
              <a:rPr lang="en-US" dirty="0"/>
              <a:t>Source: https://</a:t>
            </a:r>
            <a:r>
              <a:rPr lang="en-US" dirty="0" err="1"/>
              <a:t>towardsdatascience.com</a:t>
            </a:r>
            <a:r>
              <a:rPr lang="en-US" dirty="0"/>
              <a:t>/transformers-explained-visually-part-1-overview-of-functionality-95a6dd460452</a:t>
            </a:r>
          </a:p>
        </p:txBody>
      </p:sp>
      <p:sp>
        <p:nvSpPr>
          <p:cNvPr id="8" name="TextBox 7">
            <a:extLst>
              <a:ext uri="{FF2B5EF4-FFF2-40B4-BE49-F238E27FC236}">
                <a16:creationId xmlns:a16="http://schemas.microsoft.com/office/drawing/2014/main" id="{289F7F6A-9E31-1A5D-7192-75DB8AD273E1}"/>
              </a:ext>
            </a:extLst>
          </p:cNvPr>
          <p:cNvSpPr txBox="1"/>
          <p:nvPr/>
        </p:nvSpPr>
        <p:spPr>
          <a:xfrm>
            <a:off x="132230" y="1013450"/>
            <a:ext cx="6765059" cy="830997"/>
          </a:xfrm>
          <a:prstGeom prst="rect">
            <a:avLst/>
          </a:prstGeom>
          <a:noFill/>
        </p:spPr>
        <p:txBody>
          <a:bodyPr wrap="square" rtlCol="0">
            <a:spAutoFit/>
          </a:bodyPr>
          <a:lstStyle/>
          <a:p>
            <a:r>
              <a:rPr lang="en-US" sz="2400" dirty="0"/>
              <a:t>Transformer  contains encoder and decoder stack.</a:t>
            </a:r>
          </a:p>
          <a:p>
            <a:r>
              <a:rPr lang="en-US" sz="2400" dirty="0"/>
              <a:t>Encoder/decoder stack have their embedding layers.</a:t>
            </a:r>
          </a:p>
        </p:txBody>
      </p:sp>
      <p:pic>
        <p:nvPicPr>
          <p:cNvPr id="10" name="Picture 9" descr="Diagram&#10;&#10;Description automatically generated">
            <a:extLst>
              <a:ext uri="{FF2B5EF4-FFF2-40B4-BE49-F238E27FC236}">
                <a16:creationId xmlns:a16="http://schemas.microsoft.com/office/drawing/2014/main" id="{DCFF5E2F-926A-8D94-F4D8-5BA2F6EEE526}"/>
              </a:ext>
            </a:extLst>
          </p:cNvPr>
          <p:cNvPicPr>
            <a:picLocks noChangeAspect="1"/>
          </p:cNvPicPr>
          <p:nvPr/>
        </p:nvPicPr>
        <p:blipFill>
          <a:blip r:embed="rId5"/>
          <a:stretch>
            <a:fillRect/>
          </a:stretch>
        </p:blipFill>
        <p:spPr>
          <a:xfrm>
            <a:off x="4787589" y="2382583"/>
            <a:ext cx="2121517" cy="2990020"/>
          </a:xfrm>
          <a:prstGeom prst="rect">
            <a:avLst/>
          </a:prstGeom>
        </p:spPr>
      </p:pic>
      <p:pic>
        <p:nvPicPr>
          <p:cNvPr id="12" name="Picture 11" descr="Diagram&#10;&#10;Description automatically generated">
            <a:extLst>
              <a:ext uri="{FF2B5EF4-FFF2-40B4-BE49-F238E27FC236}">
                <a16:creationId xmlns:a16="http://schemas.microsoft.com/office/drawing/2014/main" id="{F0FC9E51-636B-EAE9-0902-7E66A9C1AECA}"/>
              </a:ext>
            </a:extLst>
          </p:cNvPr>
          <p:cNvPicPr>
            <a:picLocks noChangeAspect="1"/>
          </p:cNvPicPr>
          <p:nvPr/>
        </p:nvPicPr>
        <p:blipFill>
          <a:blip r:embed="rId6"/>
          <a:stretch>
            <a:fillRect/>
          </a:stretch>
        </p:blipFill>
        <p:spPr>
          <a:xfrm>
            <a:off x="49956" y="1851632"/>
            <a:ext cx="2504709" cy="3700161"/>
          </a:xfrm>
          <a:prstGeom prst="rect">
            <a:avLst/>
          </a:prstGeom>
        </p:spPr>
      </p:pic>
      <p:sp>
        <p:nvSpPr>
          <p:cNvPr id="21" name="Curved Up Arrow 20">
            <a:extLst>
              <a:ext uri="{FF2B5EF4-FFF2-40B4-BE49-F238E27FC236}">
                <a16:creationId xmlns:a16="http://schemas.microsoft.com/office/drawing/2014/main" id="{DD324BD8-CCAB-3A4B-EC08-5631879A11CE}"/>
              </a:ext>
            </a:extLst>
          </p:cNvPr>
          <p:cNvSpPr/>
          <p:nvPr/>
        </p:nvSpPr>
        <p:spPr>
          <a:xfrm rot="10800000">
            <a:off x="1371379" y="385710"/>
            <a:ext cx="9122861" cy="2225778"/>
          </a:xfrm>
          <a:prstGeom prst="curvedUpArrow">
            <a:avLst>
              <a:gd name="adj1" fmla="val 25000"/>
              <a:gd name="adj2" fmla="val 43280"/>
              <a:gd name="adj3" fmla="val 14072"/>
            </a:avLst>
          </a:prstGeom>
          <a:solidFill>
            <a:srgbClr val="7030A0">
              <a:alpha val="3856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2" name="Curved Up Arrow 21">
            <a:extLst>
              <a:ext uri="{FF2B5EF4-FFF2-40B4-BE49-F238E27FC236}">
                <a16:creationId xmlns:a16="http://schemas.microsoft.com/office/drawing/2014/main" id="{B603158D-1189-C5FE-5F36-036FDFB3D57A}"/>
              </a:ext>
            </a:extLst>
          </p:cNvPr>
          <p:cNvSpPr/>
          <p:nvPr/>
        </p:nvSpPr>
        <p:spPr>
          <a:xfrm rot="9818209">
            <a:off x="5241509" y="1944523"/>
            <a:ext cx="2103146" cy="861449"/>
          </a:xfrm>
          <a:prstGeom prst="curvedUpArrow">
            <a:avLst/>
          </a:prstGeom>
          <a:solidFill>
            <a:schemeClr val="accent1">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8584557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407445-4726-C7C7-5345-DC1BC583136D}"/>
              </a:ext>
            </a:extLst>
          </p:cNvPr>
          <p:cNvSpPr>
            <a:spLocks noGrp="1"/>
          </p:cNvSpPr>
          <p:nvPr>
            <p:ph type="title"/>
          </p:nvPr>
        </p:nvSpPr>
        <p:spPr>
          <a:xfrm>
            <a:off x="494027" y="134924"/>
            <a:ext cx="10515600" cy="743239"/>
          </a:xfrm>
        </p:spPr>
        <p:txBody>
          <a:bodyPr/>
          <a:lstStyle/>
          <a:p>
            <a:r>
              <a:rPr lang="en-CA" b="1" dirty="0"/>
              <a:t>What does Attention Do?</a:t>
            </a:r>
            <a:endParaRPr lang="en-US" dirty="0"/>
          </a:p>
        </p:txBody>
      </p:sp>
      <p:pic>
        <p:nvPicPr>
          <p:cNvPr id="14" name="Content Placeholder 4">
            <a:extLst>
              <a:ext uri="{FF2B5EF4-FFF2-40B4-BE49-F238E27FC236}">
                <a16:creationId xmlns:a16="http://schemas.microsoft.com/office/drawing/2014/main" id="{F2524B1B-162D-5AC1-46F0-B900E050BA01}"/>
              </a:ext>
            </a:extLst>
          </p:cNvPr>
          <p:cNvPicPr>
            <a:picLocks noGrp="1" noChangeAspect="1"/>
          </p:cNvPicPr>
          <p:nvPr>
            <p:ph idx="1"/>
          </p:nvPr>
        </p:nvPicPr>
        <p:blipFill>
          <a:blip r:embed="rId3"/>
          <a:stretch>
            <a:fillRect/>
          </a:stretch>
        </p:blipFill>
        <p:spPr>
          <a:xfrm>
            <a:off x="7412182" y="240867"/>
            <a:ext cx="4588772" cy="6376266"/>
          </a:xfrm>
        </p:spPr>
      </p:pic>
      <p:pic>
        <p:nvPicPr>
          <p:cNvPr id="16" name="Picture 15" descr="Chart, funnel chart&#10;&#10;Description automatically generated">
            <a:extLst>
              <a:ext uri="{FF2B5EF4-FFF2-40B4-BE49-F238E27FC236}">
                <a16:creationId xmlns:a16="http://schemas.microsoft.com/office/drawing/2014/main" id="{4CCBF03F-96AD-6987-FABB-B7F351FB1FC0}"/>
              </a:ext>
            </a:extLst>
          </p:cNvPr>
          <p:cNvPicPr>
            <a:picLocks noChangeAspect="1"/>
          </p:cNvPicPr>
          <p:nvPr/>
        </p:nvPicPr>
        <p:blipFill>
          <a:blip r:embed="rId4"/>
          <a:stretch>
            <a:fillRect/>
          </a:stretch>
        </p:blipFill>
        <p:spPr>
          <a:xfrm>
            <a:off x="87315" y="930014"/>
            <a:ext cx="3870349" cy="5260253"/>
          </a:xfrm>
          <a:prstGeom prst="rect">
            <a:avLst/>
          </a:prstGeom>
        </p:spPr>
      </p:pic>
      <p:pic>
        <p:nvPicPr>
          <p:cNvPr id="18" name="Picture 17" descr="Chart&#10;&#10;Description automatically generated">
            <a:extLst>
              <a:ext uri="{FF2B5EF4-FFF2-40B4-BE49-F238E27FC236}">
                <a16:creationId xmlns:a16="http://schemas.microsoft.com/office/drawing/2014/main" id="{A2006F78-CC3B-B3A2-7356-364BBD780A21}"/>
              </a:ext>
            </a:extLst>
          </p:cNvPr>
          <p:cNvPicPr>
            <a:picLocks noChangeAspect="1"/>
          </p:cNvPicPr>
          <p:nvPr/>
        </p:nvPicPr>
        <p:blipFill>
          <a:blip r:embed="rId5"/>
          <a:stretch>
            <a:fillRect/>
          </a:stretch>
        </p:blipFill>
        <p:spPr>
          <a:xfrm>
            <a:off x="3934514" y="978295"/>
            <a:ext cx="3634627" cy="5260252"/>
          </a:xfrm>
          <a:prstGeom prst="rect">
            <a:avLst/>
          </a:prstGeom>
        </p:spPr>
      </p:pic>
      <p:sp>
        <p:nvSpPr>
          <p:cNvPr id="19" name="TextBox 18">
            <a:extLst>
              <a:ext uri="{FF2B5EF4-FFF2-40B4-BE49-F238E27FC236}">
                <a16:creationId xmlns:a16="http://schemas.microsoft.com/office/drawing/2014/main" id="{117D1DDE-8A84-9237-C8A4-A3CEA193C2B2}"/>
              </a:ext>
            </a:extLst>
          </p:cNvPr>
          <p:cNvSpPr txBox="1"/>
          <p:nvPr/>
        </p:nvSpPr>
        <p:spPr>
          <a:xfrm>
            <a:off x="191046" y="6293967"/>
            <a:ext cx="6350439" cy="646331"/>
          </a:xfrm>
          <a:prstGeom prst="rect">
            <a:avLst/>
          </a:prstGeom>
          <a:noFill/>
        </p:spPr>
        <p:txBody>
          <a:bodyPr wrap="square" rtlCol="0">
            <a:spAutoFit/>
          </a:bodyPr>
          <a:lstStyle/>
          <a:p>
            <a:r>
              <a:rPr lang="en-US" dirty="0"/>
              <a:t>Source: https://</a:t>
            </a:r>
            <a:r>
              <a:rPr lang="en-US" dirty="0" err="1"/>
              <a:t>towardsdatascience.com</a:t>
            </a:r>
            <a:r>
              <a:rPr lang="en-US" dirty="0"/>
              <a:t>/transformers-explained-visually-part-1-overview-of-functionality-95a6dd460452</a:t>
            </a:r>
          </a:p>
        </p:txBody>
      </p:sp>
    </p:spTree>
    <p:extLst>
      <p:ext uri="{BB962C8B-B14F-4D97-AF65-F5344CB8AC3E}">
        <p14:creationId xmlns:p14="http://schemas.microsoft.com/office/powerpoint/2010/main" val="859153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Chart, diagram, funnel chart&#10;&#10;Description automatically generated">
            <a:extLst>
              <a:ext uri="{FF2B5EF4-FFF2-40B4-BE49-F238E27FC236}">
                <a16:creationId xmlns:a16="http://schemas.microsoft.com/office/drawing/2014/main" id="{BF468702-B274-ABCF-6D07-A7825143A8CC}"/>
              </a:ext>
            </a:extLst>
          </p:cNvPr>
          <p:cNvPicPr>
            <a:picLocks noGrp="1" noChangeAspect="1"/>
          </p:cNvPicPr>
          <p:nvPr>
            <p:ph idx="1"/>
          </p:nvPr>
        </p:nvPicPr>
        <p:blipFill>
          <a:blip r:embed="rId3"/>
          <a:stretch>
            <a:fillRect/>
          </a:stretch>
        </p:blipFill>
        <p:spPr>
          <a:xfrm>
            <a:off x="108978" y="228520"/>
            <a:ext cx="8037495" cy="6367870"/>
          </a:xfrm>
        </p:spPr>
      </p:pic>
      <p:sp>
        <p:nvSpPr>
          <p:cNvPr id="10" name="TextBox 9">
            <a:extLst>
              <a:ext uri="{FF2B5EF4-FFF2-40B4-BE49-F238E27FC236}">
                <a16:creationId xmlns:a16="http://schemas.microsoft.com/office/drawing/2014/main" id="{9A42328E-F273-D5AF-AF4E-DEA217917E53}"/>
              </a:ext>
            </a:extLst>
          </p:cNvPr>
          <p:cNvSpPr txBox="1"/>
          <p:nvPr/>
        </p:nvSpPr>
        <p:spPr>
          <a:xfrm>
            <a:off x="304800" y="6488668"/>
            <a:ext cx="12482215" cy="369332"/>
          </a:xfrm>
          <a:prstGeom prst="rect">
            <a:avLst/>
          </a:prstGeom>
          <a:noFill/>
        </p:spPr>
        <p:txBody>
          <a:bodyPr wrap="square" rtlCol="0">
            <a:spAutoFit/>
          </a:bodyPr>
          <a:lstStyle/>
          <a:p>
            <a:r>
              <a:rPr lang="en-US" dirty="0"/>
              <a:t>Source: https://</a:t>
            </a:r>
            <a:r>
              <a:rPr lang="en-US" dirty="0" err="1"/>
              <a:t>towardsdatascience.com</a:t>
            </a:r>
            <a:r>
              <a:rPr lang="en-US" dirty="0"/>
              <a:t>/transformers-explained-visually-part-1-overview-of-functionality-95a6dd460452</a:t>
            </a:r>
          </a:p>
        </p:txBody>
      </p:sp>
      <p:sp>
        <p:nvSpPr>
          <p:cNvPr id="11" name="Rectangle 10">
            <a:extLst>
              <a:ext uri="{FF2B5EF4-FFF2-40B4-BE49-F238E27FC236}">
                <a16:creationId xmlns:a16="http://schemas.microsoft.com/office/drawing/2014/main" id="{B4ABAF50-A589-B21B-ADEA-941579AF0C3B}"/>
              </a:ext>
            </a:extLst>
          </p:cNvPr>
          <p:cNvSpPr/>
          <p:nvPr/>
        </p:nvSpPr>
        <p:spPr>
          <a:xfrm>
            <a:off x="720316" y="12228"/>
            <a:ext cx="3855479" cy="523220"/>
          </a:xfrm>
          <a:prstGeom prst="rect">
            <a:avLst/>
          </a:prstGeom>
        </p:spPr>
        <p:txBody>
          <a:bodyPr wrap="none">
            <a:spAutoFit/>
          </a:bodyPr>
          <a:lstStyle/>
          <a:p>
            <a:r>
              <a:rPr lang="en-CA" sz="2800" b="1" dirty="0">
                <a:solidFill>
                  <a:srgbClr val="292929"/>
                </a:solidFill>
                <a:latin typeface="sohne"/>
              </a:rPr>
              <a:t>Training the Transformer</a:t>
            </a:r>
            <a:endParaRPr lang="en-CA" sz="2800" b="1" i="0" u="none" strike="noStrike" dirty="0">
              <a:solidFill>
                <a:srgbClr val="292929"/>
              </a:solidFill>
              <a:effectLst/>
              <a:latin typeface="sohne"/>
            </a:endParaRPr>
          </a:p>
        </p:txBody>
      </p:sp>
      <p:sp>
        <p:nvSpPr>
          <p:cNvPr id="12" name="TextBox 11">
            <a:extLst>
              <a:ext uri="{FF2B5EF4-FFF2-40B4-BE49-F238E27FC236}">
                <a16:creationId xmlns:a16="http://schemas.microsoft.com/office/drawing/2014/main" id="{5AA27D20-A43A-3D9B-533D-5F713FF82454}"/>
              </a:ext>
            </a:extLst>
          </p:cNvPr>
          <p:cNvSpPr txBox="1"/>
          <p:nvPr/>
        </p:nvSpPr>
        <p:spPr>
          <a:xfrm>
            <a:off x="8423563" y="535448"/>
            <a:ext cx="3659459" cy="1569660"/>
          </a:xfrm>
          <a:prstGeom prst="rect">
            <a:avLst/>
          </a:prstGeom>
          <a:noFill/>
        </p:spPr>
        <p:txBody>
          <a:bodyPr wrap="square" rtlCol="0">
            <a:spAutoFit/>
          </a:bodyPr>
          <a:lstStyle/>
          <a:p>
            <a:r>
              <a:rPr lang="en-CA" sz="2400" b="1" dirty="0"/>
              <a:t>Teacher Forcing: </a:t>
            </a:r>
            <a:r>
              <a:rPr lang="en-CA" sz="2400" dirty="0"/>
              <a:t>feeding the target sequence to the Decoder during training </a:t>
            </a:r>
            <a:endParaRPr lang="en-CA" sz="2400" b="1" dirty="0"/>
          </a:p>
          <a:p>
            <a:endParaRPr lang="en-US" sz="2400" dirty="0"/>
          </a:p>
        </p:txBody>
      </p:sp>
    </p:spTree>
    <p:extLst>
      <p:ext uri="{BB962C8B-B14F-4D97-AF65-F5344CB8AC3E}">
        <p14:creationId xmlns:p14="http://schemas.microsoft.com/office/powerpoint/2010/main" val="1914729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descr="Chart, diagram, funnel chart&#10;&#10;Description automatically generated">
            <a:extLst>
              <a:ext uri="{FF2B5EF4-FFF2-40B4-BE49-F238E27FC236}">
                <a16:creationId xmlns:a16="http://schemas.microsoft.com/office/drawing/2014/main" id="{DDD8468A-CA4C-C6DB-6EC5-D8FD3CD6CAE1}"/>
              </a:ext>
            </a:extLst>
          </p:cNvPr>
          <p:cNvPicPr>
            <a:picLocks noGrp="1" noChangeAspect="1"/>
          </p:cNvPicPr>
          <p:nvPr>
            <p:ph idx="1"/>
          </p:nvPr>
        </p:nvPicPr>
        <p:blipFill>
          <a:blip r:embed="rId3"/>
          <a:stretch>
            <a:fillRect/>
          </a:stretch>
        </p:blipFill>
        <p:spPr>
          <a:xfrm>
            <a:off x="0" y="198220"/>
            <a:ext cx="8542583" cy="6290448"/>
          </a:xfrm>
        </p:spPr>
      </p:pic>
      <p:sp>
        <p:nvSpPr>
          <p:cNvPr id="2" name="Title 1">
            <a:extLst>
              <a:ext uri="{FF2B5EF4-FFF2-40B4-BE49-F238E27FC236}">
                <a16:creationId xmlns:a16="http://schemas.microsoft.com/office/drawing/2014/main" id="{92E1F615-1818-1F0C-48DD-D37EF1AFB91C}"/>
              </a:ext>
            </a:extLst>
          </p:cNvPr>
          <p:cNvSpPr>
            <a:spLocks noGrp="1"/>
          </p:cNvSpPr>
          <p:nvPr>
            <p:ph type="title"/>
          </p:nvPr>
        </p:nvSpPr>
        <p:spPr>
          <a:xfrm>
            <a:off x="1866321" y="-1"/>
            <a:ext cx="3370697" cy="590839"/>
          </a:xfrm>
        </p:spPr>
        <p:txBody>
          <a:bodyPr>
            <a:normAutofit fontScale="90000"/>
          </a:bodyPr>
          <a:lstStyle/>
          <a:p>
            <a:pPr algn="ctr"/>
            <a:r>
              <a:rPr lang="en-US" dirty="0"/>
              <a:t>Inference</a:t>
            </a:r>
          </a:p>
        </p:txBody>
      </p:sp>
      <p:sp>
        <p:nvSpPr>
          <p:cNvPr id="6" name="TextBox 5">
            <a:extLst>
              <a:ext uri="{FF2B5EF4-FFF2-40B4-BE49-F238E27FC236}">
                <a16:creationId xmlns:a16="http://schemas.microsoft.com/office/drawing/2014/main" id="{5E1B6906-8638-9265-E8A2-93BB70918BA1}"/>
              </a:ext>
            </a:extLst>
          </p:cNvPr>
          <p:cNvSpPr txBox="1"/>
          <p:nvPr/>
        </p:nvSpPr>
        <p:spPr>
          <a:xfrm>
            <a:off x="304800" y="6488668"/>
            <a:ext cx="12482215" cy="369332"/>
          </a:xfrm>
          <a:prstGeom prst="rect">
            <a:avLst/>
          </a:prstGeom>
          <a:noFill/>
        </p:spPr>
        <p:txBody>
          <a:bodyPr wrap="square" rtlCol="0">
            <a:spAutoFit/>
          </a:bodyPr>
          <a:lstStyle/>
          <a:p>
            <a:r>
              <a:rPr lang="en-US" dirty="0"/>
              <a:t>Source: https://</a:t>
            </a:r>
            <a:r>
              <a:rPr lang="en-US" dirty="0" err="1"/>
              <a:t>towardsdatascience.com</a:t>
            </a:r>
            <a:r>
              <a:rPr lang="en-US" dirty="0"/>
              <a:t>/transformers-explained-visually-part-1-overview-of-functionality-95a6dd460452</a:t>
            </a:r>
          </a:p>
        </p:txBody>
      </p:sp>
    </p:spTree>
    <p:extLst>
      <p:ext uri="{BB962C8B-B14F-4D97-AF65-F5344CB8AC3E}">
        <p14:creationId xmlns:p14="http://schemas.microsoft.com/office/powerpoint/2010/main" val="79191264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15133B-31F9-C952-F26C-19C6833DD29C}"/>
              </a:ext>
            </a:extLst>
          </p:cNvPr>
          <p:cNvSpPr>
            <a:spLocks noGrp="1"/>
          </p:cNvSpPr>
          <p:nvPr>
            <p:ph type="title"/>
          </p:nvPr>
        </p:nvSpPr>
        <p:spPr>
          <a:xfrm>
            <a:off x="685800" y="3706091"/>
            <a:ext cx="10515600" cy="466147"/>
          </a:xfrm>
        </p:spPr>
        <p:txBody>
          <a:bodyPr>
            <a:normAutofit fontScale="90000"/>
          </a:bodyPr>
          <a:lstStyle/>
          <a:p>
            <a:r>
              <a:rPr lang="en-CA" b="1" dirty="0"/>
              <a:t>Transformer Language Model architecture</a:t>
            </a:r>
          </a:p>
        </p:txBody>
      </p:sp>
      <p:sp>
        <p:nvSpPr>
          <p:cNvPr id="6" name="Title 1">
            <a:extLst>
              <a:ext uri="{FF2B5EF4-FFF2-40B4-BE49-F238E27FC236}">
                <a16:creationId xmlns:a16="http://schemas.microsoft.com/office/drawing/2014/main" id="{28D4C73A-C915-6C60-26A0-AF39909E6B3E}"/>
              </a:ext>
            </a:extLst>
          </p:cNvPr>
          <p:cNvSpPr txBox="1">
            <a:spLocks/>
          </p:cNvSpPr>
          <p:nvPr/>
        </p:nvSpPr>
        <p:spPr>
          <a:xfrm>
            <a:off x="685800" y="404236"/>
            <a:ext cx="10515600" cy="46614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t>Transformer Classification architecture</a:t>
            </a:r>
            <a:endParaRPr lang="en-US" sz="4000" dirty="0"/>
          </a:p>
        </p:txBody>
      </p:sp>
      <p:pic>
        <p:nvPicPr>
          <p:cNvPr id="8" name="Picture 7">
            <a:extLst>
              <a:ext uri="{FF2B5EF4-FFF2-40B4-BE49-F238E27FC236}">
                <a16:creationId xmlns:a16="http://schemas.microsoft.com/office/drawing/2014/main" id="{7220AD68-6326-D967-5E98-93D948593065}"/>
              </a:ext>
            </a:extLst>
          </p:cNvPr>
          <p:cNvPicPr>
            <a:picLocks noChangeAspect="1"/>
          </p:cNvPicPr>
          <p:nvPr/>
        </p:nvPicPr>
        <p:blipFill>
          <a:blip r:embed="rId3"/>
          <a:stretch>
            <a:fillRect/>
          </a:stretch>
        </p:blipFill>
        <p:spPr>
          <a:xfrm>
            <a:off x="685800" y="870383"/>
            <a:ext cx="10833858" cy="2835708"/>
          </a:xfrm>
          <a:prstGeom prst="rect">
            <a:avLst/>
          </a:prstGeom>
        </p:spPr>
      </p:pic>
      <p:pic>
        <p:nvPicPr>
          <p:cNvPr id="10" name="Picture 9" descr="Schematic&#10;&#10;Description automatically generated">
            <a:extLst>
              <a:ext uri="{FF2B5EF4-FFF2-40B4-BE49-F238E27FC236}">
                <a16:creationId xmlns:a16="http://schemas.microsoft.com/office/drawing/2014/main" id="{6BDD45B3-5EE9-156D-9948-069066AEE2BF}"/>
              </a:ext>
            </a:extLst>
          </p:cNvPr>
          <p:cNvPicPr>
            <a:picLocks noChangeAspect="1"/>
          </p:cNvPicPr>
          <p:nvPr/>
        </p:nvPicPr>
        <p:blipFill>
          <a:blip r:embed="rId4"/>
          <a:stretch>
            <a:fillRect/>
          </a:stretch>
        </p:blipFill>
        <p:spPr>
          <a:xfrm>
            <a:off x="898236" y="4208006"/>
            <a:ext cx="10408985" cy="2649994"/>
          </a:xfrm>
          <a:prstGeom prst="rect">
            <a:avLst/>
          </a:prstGeom>
        </p:spPr>
      </p:pic>
    </p:spTree>
    <p:extLst>
      <p:ext uri="{BB962C8B-B14F-4D97-AF65-F5344CB8AC3E}">
        <p14:creationId xmlns:p14="http://schemas.microsoft.com/office/powerpoint/2010/main" val="2970503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EDBB5-C591-0629-2EA9-59435DBB1174}"/>
              </a:ext>
            </a:extLst>
          </p:cNvPr>
          <p:cNvSpPr>
            <a:spLocks noGrp="1"/>
          </p:cNvSpPr>
          <p:nvPr>
            <p:ph type="title"/>
          </p:nvPr>
        </p:nvSpPr>
        <p:spPr/>
        <p:txBody>
          <a:bodyPr/>
          <a:lstStyle/>
          <a:p>
            <a:r>
              <a:rPr lang="en-US" dirty="0"/>
              <a:t>Recurrent Neural Network</a:t>
            </a:r>
          </a:p>
        </p:txBody>
      </p:sp>
      <p:pic>
        <p:nvPicPr>
          <p:cNvPr id="5" name="Content Placeholder 4" descr="A picture containing text, clock&#10;&#10;Description automatically generated">
            <a:extLst>
              <a:ext uri="{FF2B5EF4-FFF2-40B4-BE49-F238E27FC236}">
                <a16:creationId xmlns:a16="http://schemas.microsoft.com/office/drawing/2014/main" id="{3A62A16A-4565-392F-B25F-66F8B535E997}"/>
              </a:ext>
            </a:extLst>
          </p:cNvPr>
          <p:cNvPicPr>
            <a:picLocks noGrp="1" noChangeAspect="1"/>
          </p:cNvPicPr>
          <p:nvPr>
            <p:ph idx="1"/>
          </p:nvPr>
        </p:nvPicPr>
        <p:blipFill>
          <a:blip r:embed="rId3"/>
          <a:stretch>
            <a:fillRect/>
          </a:stretch>
        </p:blipFill>
        <p:spPr>
          <a:xfrm>
            <a:off x="1490004" y="1437697"/>
            <a:ext cx="9211992" cy="4351338"/>
          </a:xfrm>
        </p:spPr>
      </p:pic>
      <p:sp>
        <p:nvSpPr>
          <p:cNvPr id="6" name="TextBox 5">
            <a:extLst>
              <a:ext uri="{FF2B5EF4-FFF2-40B4-BE49-F238E27FC236}">
                <a16:creationId xmlns:a16="http://schemas.microsoft.com/office/drawing/2014/main" id="{139739FB-599E-A99F-3C98-25BE011FD785}"/>
              </a:ext>
            </a:extLst>
          </p:cNvPr>
          <p:cNvSpPr txBox="1"/>
          <p:nvPr/>
        </p:nvSpPr>
        <p:spPr>
          <a:xfrm>
            <a:off x="969818" y="6373091"/>
            <a:ext cx="6588342" cy="369332"/>
          </a:xfrm>
          <a:prstGeom prst="rect">
            <a:avLst/>
          </a:prstGeom>
          <a:noFill/>
        </p:spPr>
        <p:txBody>
          <a:bodyPr wrap="none" rtlCol="0">
            <a:spAutoFit/>
          </a:bodyPr>
          <a:lstStyle/>
          <a:p>
            <a:r>
              <a:rPr lang="en-US" dirty="0"/>
              <a:t>https://</a:t>
            </a:r>
            <a:r>
              <a:rPr lang="en-US" dirty="0" err="1"/>
              <a:t>medium.com</a:t>
            </a:r>
            <a:r>
              <a:rPr lang="en-US" dirty="0"/>
              <a:t>/@</a:t>
            </a:r>
            <a:r>
              <a:rPr lang="en-US" dirty="0" err="1"/>
              <a:t>erikhallstrm</a:t>
            </a:r>
            <a:r>
              <a:rPr lang="en-US" dirty="0"/>
              <a:t>/hello-world-rnn-83cd7105b767</a:t>
            </a:r>
          </a:p>
        </p:txBody>
      </p:sp>
    </p:spTree>
    <p:extLst>
      <p:ext uri="{BB962C8B-B14F-4D97-AF65-F5344CB8AC3E}">
        <p14:creationId xmlns:p14="http://schemas.microsoft.com/office/powerpoint/2010/main" val="40912658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8CF7-52EB-3A88-3319-DE0E18C8511B}"/>
              </a:ext>
            </a:extLst>
          </p:cNvPr>
          <p:cNvSpPr>
            <a:spLocks noGrp="1"/>
          </p:cNvSpPr>
          <p:nvPr>
            <p:ph type="title"/>
          </p:nvPr>
        </p:nvSpPr>
        <p:spPr>
          <a:xfrm>
            <a:off x="838200" y="365126"/>
            <a:ext cx="10515600" cy="770948"/>
          </a:xfrm>
        </p:spPr>
        <p:txBody>
          <a:bodyPr/>
          <a:lstStyle/>
          <a:p>
            <a:r>
              <a:rPr lang="en-US" dirty="0"/>
              <a:t>How is Transformer better than RNNs?</a:t>
            </a:r>
          </a:p>
        </p:txBody>
      </p:sp>
      <p:sp>
        <p:nvSpPr>
          <p:cNvPr id="3" name="Content Placeholder 2">
            <a:extLst>
              <a:ext uri="{FF2B5EF4-FFF2-40B4-BE49-F238E27FC236}">
                <a16:creationId xmlns:a16="http://schemas.microsoft.com/office/drawing/2014/main" id="{A91FC3BB-5404-9E75-7A15-874F975960DA}"/>
              </a:ext>
            </a:extLst>
          </p:cNvPr>
          <p:cNvSpPr>
            <a:spLocks noGrp="1"/>
          </p:cNvSpPr>
          <p:nvPr>
            <p:ph idx="1"/>
          </p:nvPr>
        </p:nvSpPr>
        <p:spPr>
          <a:xfrm>
            <a:off x="727364" y="1273101"/>
            <a:ext cx="10515600" cy="4846927"/>
          </a:xfrm>
        </p:spPr>
        <p:txBody>
          <a:bodyPr/>
          <a:lstStyle/>
          <a:p>
            <a:r>
              <a:rPr lang="en-US" dirty="0"/>
              <a:t>Limitations of RNNs</a:t>
            </a:r>
          </a:p>
          <a:p>
            <a:pPr lvl="1"/>
            <a:r>
              <a:rPr lang="en-US" dirty="0"/>
              <a:t>It is difficult to del with long-range dependencies between words for long sentence</a:t>
            </a:r>
          </a:p>
          <a:p>
            <a:pPr lvl="1"/>
            <a:r>
              <a:rPr lang="en-US" dirty="0"/>
              <a:t>RNN process the input sequence sequentially one word at a time, which slows down the training and inference</a:t>
            </a:r>
          </a:p>
        </p:txBody>
      </p:sp>
      <p:pic>
        <p:nvPicPr>
          <p:cNvPr id="5" name="Picture 4" descr="A screenshot of a computer&#10;&#10;Description automatically generated with low confidence">
            <a:extLst>
              <a:ext uri="{FF2B5EF4-FFF2-40B4-BE49-F238E27FC236}">
                <a16:creationId xmlns:a16="http://schemas.microsoft.com/office/drawing/2014/main" id="{D43682FA-0B63-DC67-9C34-B1CA4A54E6DB}"/>
              </a:ext>
            </a:extLst>
          </p:cNvPr>
          <p:cNvPicPr>
            <a:picLocks noChangeAspect="1"/>
          </p:cNvPicPr>
          <p:nvPr/>
        </p:nvPicPr>
        <p:blipFill>
          <a:blip r:embed="rId2"/>
          <a:stretch>
            <a:fillRect/>
          </a:stretch>
        </p:blipFill>
        <p:spPr>
          <a:xfrm>
            <a:off x="547255" y="3429000"/>
            <a:ext cx="5296902" cy="3241027"/>
          </a:xfrm>
          <a:prstGeom prst="rect">
            <a:avLst/>
          </a:prstGeom>
        </p:spPr>
      </p:pic>
      <p:pic>
        <p:nvPicPr>
          <p:cNvPr id="7" name="Picture 6" descr="Diagram&#10;&#10;Description automatically generated">
            <a:extLst>
              <a:ext uri="{FF2B5EF4-FFF2-40B4-BE49-F238E27FC236}">
                <a16:creationId xmlns:a16="http://schemas.microsoft.com/office/drawing/2014/main" id="{396CAADB-0542-1A42-4C06-6CFB5B98665A}"/>
              </a:ext>
            </a:extLst>
          </p:cNvPr>
          <p:cNvPicPr>
            <a:picLocks noChangeAspect="1"/>
          </p:cNvPicPr>
          <p:nvPr/>
        </p:nvPicPr>
        <p:blipFill>
          <a:blip r:embed="rId3"/>
          <a:stretch>
            <a:fillRect/>
          </a:stretch>
        </p:blipFill>
        <p:spPr>
          <a:xfrm>
            <a:off x="6779666" y="3009088"/>
            <a:ext cx="3270318" cy="3848912"/>
          </a:xfrm>
          <a:prstGeom prst="rect">
            <a:avLst/>
          </a:prstGeom>
        </p:spPr>
      </p:pic>
    </p:spTree>
    <p:extLst>
      <p:ext uri="{BB962C8B-B14F-4D97-AF65-F5344CB8AC3E}">
        <p14:creationId xmlns:p14="http://schemas.microsoft.com/office/powerpoint/2010/main" val="271670853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DE9F4-4ED4-29C0-C4C0-7CA57D3B428F}"/>
              </a:ext>
            </a:extLst>
          </p:cNvPr>
          <p:cNvSpPr>
            <a:spLocks noGrp="1"/>
          </p:cNvSpPr>
          <p:nvPr>
            <p:ph type="title"/>
          </p:nvPr>
        </p:nvSpPr>
        <p:spPr>
          <a:xfrm>
            <a:off x="6234546" y="189923"/>
            <a:ext cx="5562600" cy="440531"/>
          </a:xfrm>
        </p:spPr>
        <p:txBody>
          <a:bodyPr>
            <a:normAutofit fontScale="90000"/>
          </a:bodyPr>
          <a:lstStyle/>
          <a:p>
            <a:r>
              <a:rPr lang="en-CA" b="1" dirty="0"/>
              <a:t>Architecture Overview</a:t>
            </a:r>
            <a:endParaRPr lang="en-US" dirty="0"/>
          </a:p>
        </p:txBody>
      </p:sp>
      <p:pic>
        <p:nvPicPr>
          <p:cNvPr id="5" name="Content Placeholder 4" descr="Diagram&#10;&#10;Description automatically generated">
            <a:extLst>
              <a:ext uri="{FF2B5EF4-FFF2-40B4-BE49-F238E27FC236}">
                <a16:creationId xmlns:a16="http://schemas.microsoft.com/office/drawing/2014/main" id="{A347C79F-3463-7767-AF3E-6F15BB4AE782}"/>
              </a:ext>
            </a:extLst>
          </p:cNvPr>
          <p:cNvPicPr>
            <a:picLocks noGrp="1" noChangeAspect="1"/>
          </p:cNvPicPr>
          <p:nvPr>
            <p:ph idx="1"/>
          </p:nvPr>
        </p:nvPicPr>
        <p:blipFill>
          <a:blip r:embed="rId2"/>
          <a:stretch>
            <a:fillRect/>
          </a:stretch>
        </p:blipFill>
        <p:spPr>
          <a:xfrm>
            <a:off x="178656" y="-8153"/>
            <a:ext cx="5917344" cy="6501028"/>
          </a:xfrm>
        </p:spPr>
      </p:pic>
      <p:sp>
        <p:nvSpPr>
          <p:cNvPr id="6" name="TextBox 5">
            <a:extLst>
              <a:ext uri="{FF2B5EF4-FFF2-40B4-BE49-F238E27FC236}">
                <a16:creationId xmlns:a16="http://schemas.microsoft.com/office/drawing/2014/main" id="{4AE21B92-ECA5-0FA7-AF51-142599CD6A7B}"/>
              </a:ext>
            </a:extLst>
          </p:cNvPr>
          <p:cNvSpPr txBox="1"/>
          <p:nvPr/>
        </p:nvSpPr>
        <p:spPr>
          <a:xfrm>
            <a:off x="303347" y="6483411"/>
            <a:ext cx="11430501" cy="369332"/>
          </a:xfrm>
          <a:prstGeom prst="rect">
            <a:avLst/>
          </a:prstGeom>
          <a:noFill/>
        </p:spPr>
        <p:txBody>
          <a:bodyPr wrap="none" rtlCol="0">
            <a:spAutoFit/>
          </a:bodyPr>
          <a:lstStyle/>
          <a:p>
            <a:r>
              <a:rPr lang="en-US" dirty="0"/>
              <a:t>Source https://</a:t>
            </a:r>
            <a:r>
              <a:rPr lang="en-US" dirty="0" err="1"/>
              <a:t>towardsdatascience.com</a:t>
            </a:r>
            <a:r>
              <a:rPr lang="en-US" dirty="0"/>
              <a:t>/transformers-explained-visually-part-2-how-it-works-step-by-step-b49fa4a64f34</a:t>
            </a:r>
          </a:p>
        </p:txBody>
      </p:sp>
      <p:sp>
        <p:nvSpPr>
          <p:cNvPr id="7" name="TextBox 6">
            <a:extLst>
              <a:ext uri="{FF2B5EF4-FFF2-40B4-BE49-F238E27FC236}">
                <a16:creationId xmlns:a16="http://schemas.microsoft.com/office/drawing/2014/main" id="{2E211303-59C7-AB5A-C2D4-FA0372B1899E}"/>
              </a:ext>
            </a:extLst>
          </p:cNvPr>
          <p:cNvSpPr txBox="1"/>
          <p:nvPr/>
        </p:nvSpPr>
        <p:spPr>
          <a:xfrm>
            <a:off x="6171249" y="1025237"/>
            <a:ext cx="6173151" cy="4524315"/>
          </a:xfrm>
          <a:prstGeom prst="rect">
            <a:avLst/>
          </a:prstGeom>
          <a:noFill/>
        </p:spPr>
        <p:txBody>
          <a:bodyPr wrap="square" rtlCol="0">
            <a:spAutoFit/>
          </a:bodyPr>
          <a:lstStyle/>
          <a:p>
            <a:pPr marL="342900" indent="-342900">
              <a:buFont typeface="Arial" panose="020B0604020202020204" pitchFamily="34" charset="0"/>
              <a:buChar char="•"/>
            </a:pPr>
            <a:r>
              <a:rPr lang="en-CA" sz="2400" dirty="0"/>
              <a:t>Input for both Encoder and Decoder contains</a:t>
            </a:r>
          </a:p>
          <a:p>
            <a:pPr marL="800100" lvl="1" indent="-342900">
              <a:buFont typeface="Arial" panose="020B0604020202020204" pitchFamily="34" charset="0"/>
              <a:buChar char="•"/>
            </a:pPr>
            <a:r>
              <a:rPr lang="en-CA" sz="2400" dirty="0"/>
              <a:t>Embedding layer</a:t>
            </a:r>
          </a:p>
          <a:p>
            <a:pPr marL="800100" lvl="1" indent="-342900">
              <a:buFont typeface="Arial" panose="020B0604020202020204" pitchFamily="34" charset="0"/>
              <a:buChar char="•"/>
            </a:pPr>
            <a:r>
              <a:rPr lang="en-CA" sz="2400" dirty="0"/>
              <a:t>Position Encoding layer</a:t>
            </a:r>
          </a:p>
          <a:p>
            <a:pPr marL="342900" indent="-342900">
              <a:buFont typeface="Arial" panose="020B0604020202020204" pitchFamily="34" charset="0"/>
              <a:buChar char="•"/>
            </a:pPr>
            <a:r>
              <a:rPr lang="en-CA" sz="2400" dirty="0"/>
              <a:t>Encoder contains</a:t>
            </a:r>
          </a:p>
          <a:p>
            <a:pPr marL="800100" lvl="1" indent="-342900">
              <a:buFont typeface="Arial" panose="020B0604020202020204" pitchFamily="34" charset="0"/>
              <a:buChar char="•"/>
            </a:pPr>
            <a:r>
              <a:rPr lang="en-CA" sz="2400" dirty="0"/>
              <a:t>Multi-Head Attention layer</a:t>
            </a:r>
          </a:p>
          <a:p>
            <a:pPr marL="800100" lvl="1" indent="-342900">
              <a:buFont typeface="Arial" panose="020B0604020202020204" pitchFamily="34" charset="0"/>
              <a:buChar char="•"/>
            </a:pPr>
            <a:r>
              <a:rPr lang="en-CA" sz="2400" dirty="0"/>
              <a:t>Feed-forward layer</a:t>
            </a:r>
          </a:p>
          <a:p>
            <a:pPr marL="342900" indent="-342900">
              <a:buFont typeface="Arial" panose="020B0604020202020204" pitchFamily="34" charset="0"/>
              <a:buChar char="•"/>
            </a:pPr>
            <a:r>
              <a:rPr lang="en-US" sz="2400" dirty="0"/>
              <a:t>Decoder contains:</a:t>
            </a:r>
          </a:p>
          <a:p>
            <a:pPr marL="800100" lvl="1" indent="-342900">
              <a:buFont typeface="Arial" panose="020B0604020202020204" pitchFamily="34" charset="0"/>
              <a:buChar char="•"/>
            </a:pPr>
            <a:r>
              <a:rPr lang="en-CA" sz="2400" dirty="0"/>
              <a:t>Two Multi-Head Attention layer</a:t>
            </a:r>
          </a:p>
          <a:p>
            <a:pPr marL="800100" lvl="1" indent="-342900">
              <a:buFont typeface="Arial" panose="020B0604020202020204" pitchFamily="34" charset="0"/>
              <a:buChar char="•"/>
            </a:pPr>
            <a:r>
              <a:rPr lang="en-CA" sz="2400" dirty="0"/>
              <a:t>Feed-forward layer</a:t>
            </a:r>
          </a:p>
          <a:p>
            <a:pPr marL="342900" indent="-342900">
              <a:buFont typeface="Arial" panose="020B0604020202020204" pitchFamily="34" charset="0"/>
              <a:buChar char="•"/>
            </a:pPr>
            <a:r>
              <a:rPr lang="en-US" sz="2400" dirty="0"/>
              <a:t>Output:</a:t>
            </a:r>
          </a:p>
          <a:p>
            <a:pPr marL="800100" lvl="1" indent="-342900">
              <a:buFont typeface="Arial" panose="020B0604020202020204" pitchFamily="34" charset="0"/>
              <a:buChar char="•"/>
            </a:pPr>
            <a:r>
              <a:rPr lang="en-US" sz="2400" dirty="0"/>
              <a:t>Linear layer</a:t>
            </a:r>
          </a:p>
          <a:p>
            <a:pPr marL="800100" lvl="1" indent="-342900">
              <a:buFont typeface="Arial" panose="020B0604020202020204" pitchFamily="34" charset="0"/>
              <a:buChar char="•"/>
            </a:pPr>
            <a:r>
              <a:rPr lang="en-US" sz="2400" dirty="0" err="1"/>
              <a:t>Softmax</a:t>
            </a:r>
            <a:r>
              <a:rPr lang="en-US" sz="2400" dirty="0"/>
              <a:t> layer</a:t>
            </a:r>
          </a:p>
        </p:txBody>
      </p:sp>
    </p:spTree>
    <p:extLst>
      <p:ext uri="{BB962C8B-B14F-4D97-AF65-F5344CB8AC3E}">
        <p14:creationId xmlns:p14="http://schemas.microsoft.com/office/powerpoint/2010/main" val="122370411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B7CF2-F2E7-4134-7B67-47F1CE8FDA0E}"/>
              </a:ext>
            </a:extLst>
          </p:cNvPr>
          <p:cNvSpPr>
            <a:spLocks noGrp="1"/>
          </p:cNvSpPr>
          <p:nvPr>
            <p:ph type="title"/>
          </p:nvPr>
        </p:nvSpPr>
        <p:spPr>
          <a:xfrm>
            <a:off x="838200" y="365125"/>
            <a:ext cx="10515600" cy="590839"/>
          </a:xfrm>
        </p:spPr>
        <p:txBody>
          <a:bodyPr>
            <a:normAutofit fontScale="90000"/>
          </a:bodyPr>
          <a:lstStyle/>
          <a:p>
            <a:r>
              <a:rPr lang="en-CA" b="1" dirty="0"/>
              <a:t>Embedding and Position Encoding</a:t>
            </a:r>
            <a:endParaRPr lang="en-US" dirty="0"/>
          </a:p>
        </p:txBody>
      </p:sp>
      <p:sp>
        <p:nvSpPr>
          <p:cNvPr id="3" name="Content Placeholder 2">
            <a:extLst>
              <a:ext uri="{FF2B5EF4-FFF2-40B4-BE49-F238E27FC236}">
                <a16:creationId xmlns:a16="http://schemas.microsoft.com/office/drawing/2014/main" id="{98E0AD98-DBBB-00BF-BE75-F4D1555D5AB1}"/>
              </a:ext>
            </a:extLst>
          </p:cNvPr>
          <p:cNvSpPr>
            <a:spLocks noGrp="1"/>
          </p:cNvSpPr>
          <p:nvPr>
            <p:ph idx="1"/>
          </p:nvPr>
        </p:nvSpPr>
        <p:spPr>
          <a:xfrm>
            <a:off x="838199" y="1122218"/>
            <a:ext cx="10965873" cy="1136073"/>
          </a:xfrm>
        </p:spPr>
        <p:txBody>
          <a:bodyPr>
            <a:normAutofit/>
          </a:bodyPr>
          <a:lstStyle/>
          <a:p>
            <a:r>
              <a:rPr lang="en-CA" dirty="0"/>
              <a:t>The Embedding layer encodes the meaning of the word.</a:t>
            </a:r>
          </a:p>
          <a:p>
            <a:r>
              <a:rPr lang="en-CA" dirty="0"/>
              <a:t>The Position Encoding layer represents the position of the word.</a:t>
            </a:r>
          </a:p>
          <a:p>
            <a:pPr marL="0" indent="0">
              <a:buNone/>
            </a:pPr>
            <a:endParaRPr lang="en-US" dirty="0"/>
          </a:p>
        </p:txBody>
      </p:sp>
      <p:pic>
        <p:nvPicPr>
          <p:cNvPr id="5" name="Picture 4" descr="Diagram&#10;&#10;Description automatically generated">
            <a:extLst>
              <a:ext uri="{FF2B5EF4-FFF2-40B4-BE49-F238E27FC236}">
                <a16:creationId xmlns:a16="http://schemas.microsoft.com/office/drawing/2014/main" id="{BEDFBC8A-4122-F2BB-23EC-3E06A3ED58C5}"/>
              </a:ext>
            </a:extLst>
          </p:cNvPr>
          <p:cNvPicPr>
            <a:picLocks noChangeAspect="1"/>
          </p:cNvPicPr>
          <p:nvPr/>
        </p:nvPicPr>
        <p:blipFill>
          <a:blip r:embed="rId3"/>
          <a:stretch>
            <a:fillRect/>
          </a:stretch>
        </p:blipFill>
        <p:spPr>
          <a:xfrm>
            <a:off x="142633" y="2059780"/>
            <a:ext cx="7376391" cy="4559277"/>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8236606-CA5C-3AC7-81E1-5DB6CF03858F}"/>
                  </a:ext>
                </a:extLst>
              </p:cNvPr>
              <p:cNvSpPr txBox="1"/>
              <p:nvPr/>
            </p:nvSpPr>
            <p:spPr>
              <a:xfrm>
                <a:off x="6957973" y="5643960"/>
                <a:ext cx="5166094" cy="1025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800" b="0" i="1" smtClean="0">
                              <a:latin typeface="Cambria Math" panose="02040503050406030204" pitchFamily="18" charset="0"/>
                            </a:rPr>
                          </m:ctrlPr>
                        </m:sSubPr>
                        <m:e>
                          <m:r>
                            <m:rPr>
                              <m:sty m:val="p"/>
                            </m:rPr>
                            <a:rPr lang="en-CA" sz="2800" b="0" i="0" smtClean="0">
                              <a:latin typeface="Cambria Math" panose="02040503050406030204" pitchFamily="18" charset="0"/>
                            </a:rPr>
                            <m:t>PE</m:t>
                          </m:r>
                        </m:e>
                        <m:sub>
                          <m:r>
                            <a:rPr lang="en-CA" sz="2800" b="0" i="0" smtClean="0">
                              <a:latin typeface="Cambria Math" panose="02040503050406030204" pitchFamily="18" charset="0"/>
                            </a:rPr>
                            <m:t>(</m:t>
                          </m:r>
                          <m:r>
                            <m:rPr>
                              <m:sty m:val="p"/>
                            </m:rPr>
                            <a:rPr lang="en-CA" sz="2800" b="0" i="0" smtClean="0">
                              <a:latin typeface="Cambria Math" panose="02040503050406030204" pitchFamily="18" charset="0"/>
                            </a:rPr>
                            <m:t>pos</m:t>
                          </m:r>
                          <m:r>
                            <a:rPr lang="en-CA" sz="2800" b="0" i="0" smtClean="0">
                              <a:latin typeface="Cambria Math" panose="02040503050406030204" pitchFamily="18" charset="0"/>
                            </a:rPr>
                            <m:t>,2</m:t>
                          </m:r>
                          <m:r>
                            <m:rPr>
                              <m:sty m:val="p"/>
                            </m:rPr>
                            <a:rPr lang="en-CA" sz="2800" b="0" i="0" smtClean="0">
                              <a:latin typeface="Cambria Math" panose="02040503050406030204" pitchFamily="18" charset="0"/>
                            </a:rPr>
                            <m:t>i</m:t>
                          </m:r>
                          <m:r>
                            <a:rPr lang="en-CA" sz="2800" b="0" i="0" smtClean="0">
                              <a:latin typeface="Cambria Math" panose="02040503050406030204" pitchFamily="18" charset="0"/>
                            </a:rPr>
                            <m:t>+1)</m:t>
                          </m:r>
                        </m:sub>
                      </m:sSub>
                      <m:r>
                        <a:rPr lang="en-CA" sz="2800" b="0" i="0" smtClean="0">
                          <a:latin typeface="Cambria Math" panose="02040503050406030204" pitchFamily="18" charset="0"/>
                        </a:rPr>
                        <m:t>=</m:t>
                      </m:r>
                      <m:r>
                        <a:rPr lang="en-CA" sz="2800" b="0" i="1" smtClean="0">
                          <a:latin typeface="Cambria Math" panose="02040503050406030204" pitchFamily="18" charset="0"/>
                        </a:rPr>
                        <m:t>𝑐𝑜𝑠</m:t>
                      </m:r>
                      <m:d>
                        <m:dPr>
                          <m:ctrlPr>
                            <a:rPr lang="en-CA" sz="2800" b="0" i="1" smtClean="0">
                              <a:latin typeface="Cambria Math" panose="02040503050406030204" pitchFamily="18" charset="0"/>
                            </a:rPr>
                          </m:ctrlPr>
                        </m:dPr>
                        <m:e>
                          <m:f>
                            <m:fPr>
                              <m:ctrlPr>
                                <a:rPr lang="en-CA" sz="2800" i="1">
                                  <a:latin typeface="Cambria Math" panose="02040503050406030204" pitchFamily="18" charset="0"/>
                                </a:rPr>
                              </m:ctrlPr>
                            </m:fPr>
                            <m:num>
                              <m:r>
                                <m:rPr>
                                  <m:sty m:val="p"/>
                                </m:rPr>
                                <a:rPr lang="en-CA" sz="2800">
                                  <a:latin typeface="Cambria Math" panose="02040503050406030204" pitchFamily="18" charset="0"/>
                                </a:rPr>
                                <m:t>pos</m:t>
                              </m:r>
                            </m:num>
                            <m:den>
                              <m:sSup>
                                <m:sSupPr>
                                  <m:ctrlPr>
                                    <a:rPr lang="en-CA" sz="2800" i="1">
                                      <a:latin typeface="Cambria Math" panose="02040503050406030204" pitchFamily="18" charset="0"/>
                                    </a:rPr>
                                  </m:ctrlPr>
                                </m:sSupPr>
                                <m:e>
                                  <m:r>
                                    <a:rPr lang="en-CA" sz="2800">
                                      <a:latin typeface="Cambria Math" panose="02040503050406030204" pitchFamily="18" charset="0"/>
                                    </a:rPr>
                                    <m:t>10000</m:t>
                                  </m:r>
                                </m:e>
                                <m:sup>
                                  <m:f>
                                    <m:fPr>
                                      <m:ctrlPr>
                                        <a:rPr lang="en-CA" sz="2800" i="1">
                                          <a:latin typeface="Cambria Math" panose="02040503050406030204" pitchFamily="18" charset="0"/>
                                        </a:rPr>
                                      </m:ctrlPr>
                                    </m:fPr>
                                    <m:num>
                                      <m:r>
                                        <a:rPr lang="en-CA" sz="2800">
                                          <a:latin typeface="Cambria Math" panose="02040503050406030204" pitchFamily="18" charset="0"/>
                                        </a:rPr>
                                        <m:t>2</m:t>
                                      </m:r>
                                      <m:r>
                                        <m:rPr>
                                          <m:sty m:val="p"/>
                                        </m:rPr>
                                        <a:rPr lang="en-CA" sz="2800">
                                          <a:latin typeface="Cambria Math" panose="02040503050406030204" pitchFamily="18" charset="0"/>
                                        </a:rPr>
                                        <m:t>i</m:t>
                                      </m:r>
                                    </m:num>
                                    <m:den>
                                      <m:sSub>
                                        <m:sSubPr>
                                          <m:ctrlPr>
                                            <a:rPr lang="en-CA" sz="2800" i="1">
                                              <a:latin typeface="Cambria Math" panose="02040503050406030204" pitchFamily="18" charset="0"/>
                                            </a:rPr>
                                          </m:ctrlPr>
                                        </m:sSubPr>
                                        <m:e>
                                          <m:r>
                                            <m:rPr>
                                              <m:sty m:val="p"/>
                                            </m:rPr>
                                            <a:rPr lang="en-CA" sz="2800">
                                              <a:latin typeface="Cambria Math" panose="02040503050406030204" pitchFamily="18" charset="0"/>
                                            </a:rPr>
                                            <m:t>d</m:t>
                                          </m:r>
                                        </m:e>
                                        <m:sub>
                                          <m:r>
                                            <m:rPr>
                                              <m:sty m:val="p"/>
                                            </m:rPr>
                                            <a:rPr lang="en-CA" sz="2800">
                                              <a:latin typeface="Cambria Math" panose="02040503050406030204" pitchFamily="18" charset="0"/>
                                            </a:rPr>
                                            <m:t>model</m:t>
                                          </m:r>
                                        </m:sub>
                                      </m:sSub>
                                    </m:den>
                                  </m:f>
                                </m:sup>
                              </m:sSup>
                            </m:den>
                          </m:f>
                        </m:e>
                      </m:d>
                    </m:oMath>
                  </m:oMathPara>
                </a14:m>
                <a:endParaRPr lang="en-US" sz="2800" dirty="0"/>
              </a:p>
            </p:txBody>
          </p:sp>
        </mc:Choice>
        <mc:Fallback xmlns="">
          <p:sp>
            <p:nvSpPr>
              <p:cNvPr id="7" name="TextBox 6">
                <a:extLst>
                  <a:ext uri="{FF2B5EF4-FFF2-40B4-BE49-F238E27FC236}">
                    <a16:creationId xmlns:a16="http://schemas.microsoft.com/office/drawing/2014/main" id="{E8236606-CA5C-3AC7-81E1-5DB6CF03858F}"/>
                  </a:ext>
                </a:extLst>
              </p:cNvPr>
              <p:cNvSpPr txBox="1">
                <a:spLocks noRot="1" noChangeAspect="1" noMove="1" noResize="1" noEditPoints="1" noAdjustHandles="1" noChangeArrowheads="1" noChangeShapeType="1" noTextEdit="1"/>
              </p:cNvSpPr>
              <p:nvPr/>
            </p:nvSpPr>
            <p:spPr>
              <a:xfrm>
                <a:off x="6957973" y="5643960"/>
                <a:ext cx="5166094" cy="1025602"/>
              </a:xfrm>
              <a:prstGeom prst="rect">
                <a:avLst/>
              </a:prstGeom>
              <a:blipFill>
                <a:blip r:embed="rId4"/>
                <a:stretch>
                  <a:fillRect l="-980" b="-10976"/>
                </a:stretch>
              </a:blipFill>
            </p:spPr>
            <p:txBody>
              <a:bodyPr/>
              <a:lstStyle/>
              <a:p>
                <a:r>
                  <a:rPr lang="en-US">
                    <a:noFill/>
                  </a:rPr>
                  <a:t> </a:t>
                </a:r>
              </a:p>
            </p:txBody>
          </p:sp>
        </mc:Fallback>
      </mc:AlternateContent>
    </p:spTree>
    <p:extLst>
      <p:ext uri="{BB962C8B-B14F-4D97-AF65-F5344CB8AC3E}">
        <p14:creationId xmlns:p14="http://schemas.microsoft.com/office/powerpoint/2010/main" val="3399621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FF222-456A-AB5A-3DE3-E700BA140FFB}"/>
              </a:ext>
            </a:extLst>
          </p:cNvPr>
          <p:cNvSpPr>
            <a:spLocks noGrp="1"/>
          </p:cNvSpPr>
          <p:nvPr>
            <p:ph type="title"/>
          </p:nvPr>
        </p:nvSpPr>
        <p:spPr>
          <a:xfrm>
            <a:off x="838200" y="365125"/>
            <a:ext cx="10515600" cy="757093"/>
          </a:xfrm>
        </p:spPr>
        <p:txBody>
          <a:bodyPr/>
          <a:lstStyle/>
          <a:p>
            <a:r>
              <a:rPr lang="en-US" dirty="0"/>
              <a:t>Position Encoding</a:t>
            </a:r>
          </a:p>
        </p:txBody>
      </p:sp>
      <p:sp>
        <p:nvSpPr>
          <p:cNvPr id="6" name="Content Placeholder 5">
            <a:extLst>
              <a:ext uri="{FF2B5EF4-FFF2-40B4-BE49-F238E27FC236}">
                <a16:creationId xmlns:a16="http://schemas.microsoft.com/office/drawing/2014/main" id="{F50C38A3-411B-BCB4-2F7B-8794BA77903E}"/>
              </a:ext>
            </a:extLst>
          </p:cNvPr>
          <p:cNvSpPr>
            <a:spLocks noGrp="1"/>
          </p:cNvSpPr>
          <p:nvPr>
            <p:ph idx="1"/>
          </p:nvPr>
        </p:nvSpPr>
        <p:spPr>
          <a:xfrm>
            <a:off x="838200" y="5197985"/>
            <a:ext cx="10515600" cy="1563399"/>
          </a:xfrm>
        </p:spPr>
        <p:txBody>
          <a:bodyPr>
            <a:normAutofit fontScale="92500" lnSpcReduction="20000"/>
          </a:bodyPr>
          <a:lstStyle/>
          <a:p>
            <a:r>
              <a:rPr lang="en-CA" i="1" dirty="0"/>
              <a:t>pos</a:t>
            </a:r>
            <a:r>
              <a:rPr lang="en-CA" dirty="0"/>
              <a:t> is the position of the word in the sequence</a:t>
            </a:r>
          </a:p>
          <a:p>
            <a:r>
              <a:rPr lang="en-CA" i="1" dirty="0" err="1"/>
              <a:t>d_model</a:t>
            </a:r>
            <a:r>
              <a:rPr lang="en-CA" dirty="0"/>
              <a:t> is the length of the encoding vector (same as the embedding vector) </a:t>
            </a:r>
          </a:p>
          <a:p>
            <a:r>
              <a:rPr lang="en-CA" i="1" dirty="0" err="1"/>
              <a:t>i</a:t>
            </a:r>
            <a:r>
              <a:rPr lang="en-CA" dirty="0"/>
              <a:t> is the index value into this vector.</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336A2526-3441-54BE-1923-3A3E0397F658}"/>
                  </a:ext>
                </a:extLst>
              </p:cNvPr>
              <p:cNvSpPr txBox="1"/>
              <p:nvPr/>
            </p:nvSpPr>
            <p:spPr>
              <a:xfrm>
                <a:off x="838200" y="3483161"/>
                <a:ext cx="5166094" cy="1025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800" b="0" i="1" smtClean="0">
                              <a:latin typeface="Cambria Math" panose="02040503050406030204" pitchFamily="18" charset="0"/>
                            </a:rPr>
                          </m:ctrlPr>
                        </m:sSubPr>
                        <m:e>
                          <m:r>
                            <m:rPr>
                              <m:sty m:val="p"/>
                            </m:rPr>
                            <a:rPr lang="en-CA" sz="2800" b="0" i="0" smtClean="0">
                              <a:latin typeface="Cambria Math" panose="02040503050406030204" pitchFamily="18" charset="0"/>
                            </a:rPr>
                            <m:t>PE</m:t>
                          </m:r>
                        </m:e>
                        <m:sub>
                          <m:r>
                            <a:rPr lang="en-CA" sz="2800" b="0" i="0" smtClean="0">
                              <a:latin typeface="Cambria Math" panose="02040503050406030204" pitchFamily="18" charset="0"/>
                            </a:rPr>
                            <m:t>(</m:t>
                          </m:r>
                          <m:r>
                            <m:rPr>
                              <m:sty m:val="p"/>
                            </m:rPr>
                            <a:rPr lang="en-CA" sz="2800" b="0" i="0" smtClean="0">
                              <a:latin typeface="Cambria Math" panose="02040503050406030204" pitchFamily="18" charset="0"/>
                            </a:rPr>
                            <m:t>pos</m:t>
                          </m:r>
                          <m:r>
                            <a:rPr lang="en-CA" sz="2800" b="0" i="0" smtClean="0">
                              <a:latin typeface="Cambria Math" panose="02040503050406030204" pitchFamily="18" charset="0"/>
                            </a:rPr>
                            <m:t>,2</m:t>
                          </m:r>
                          <m:r>
                            <m:rPr>
                              <m:sty m:val="p"/>
                            </m:rPr>
                            <a:rPr lang="en-CA" sz="2800" b="0" i="0" smtClean="0">
                              <a:latin typeface="Cambria Math" panose="02040503050406030204" pitchFamily="18" charset="0"/>
                            </a:rPr>
                            <m:t>i</m:t>
                          </m:r>
                          <m:r>
                            <a:rPr lang="en-CA" sz="2800" b="0" i="0" smtClean="0">
                              <a:latin typeface="Cambria Math" panose="02040503050406030204" pitchFamily="18" charset="0"/>
                            </a:rPr>
                            <m:t>+1)</m:t>
                          </m:r>
                        </m:sub>
                      </m:sSub>
                      <m:r>
                        <a:rPr lang="en-CA" sz="2800" b="0" i="0" smtClean="0">
                          <a:latin typeface="Cambria Math" panose="02040503050406030204" pitchFamily="18" charset="0"/>
                        </a:rPr>
                        <m:t>=</m:t>
                      </m:r>
                      <m:r>
                        <a:rPr lang="en-CA" sz="2800" b="0" i="1" smtClean="0">
                          <a:latin typeface="Cambria Math" panose="02040503050406030204" pitchFamily="18" charset="0"/>
                        </a:rPr>
                        <m:t>𝑐𝑜𝑠</m:t>
                      </m:r>
                      <m:d>
                        <m:dPr>
                          <m:ctrlPr>
                            <a:rPr lang="en-CA" sz="2800" b="0" i="1" smtClean="0">
                              <a:latin typeface="Cambria Math" panose="02040503050406030204" pitchFamily="18" charset="0"/>
                            </a:rPr>
                          </m:ctrlPr>
                        </m:dPr>
                        <m:e>
                          <m:f>
                            <m:fPr>
                              <m:ctrlPr>
                                <a:rPr lang="en-CA" sz="2800" i="1">
                                  <a:latin typeface="Cambria Math" panose="02040503050406030204" pitchFamily="18" charset="0"/>
                                </a:rPr>
                              </m:ctrlPr>
                            </m:fPr>
                            <m:num>
                              <m:r>
                                <m:rPr>
                                  <m:sty m:val="p"/>
                                </m:rPr>
                                <a:rPr lang="en-CA" sz="2800">
                                  <a:latin typeface="Cambria Math" panose="02040503050406030204" pitchFamily="18" charset="0"/>
                                </a:rPr>
                                <m:t>pos</m:t>
                              </m:r>
                            </m:num>
                            <m:den>
                              <m:sSup>
                                <m:sSupPr>
                                  <m:ctrlPr>
                                    <a:rPr lang="en-CA" sz="2800" i="1">
                                      <a:latin typeface="Cambria Math" panose="02040503050406030204" pitchFamily="18" charset="0"/>
                                    </a:rPr>
                                  </m:ctrlPr>
                                </m:sSupPr>
                                <m:e>
                                  <m:r>
                                    <a:rPr lang="en-CA" sz="2800">
                                      <a:latin typeface="Cambria Math" panose="02040503050406030204" pitchFamily="18" charset="0"/>
                                    </a:rPr>
                                    <m:t>10000</m:t>
                                  </m:r>
                                </m:e>
                                <m:sup>
                                  <m:f>
                                    <m:fPr>
                                      <m:ctrlPr>
                                        <a:rPr lang="en-CA" sz="2800" i="1">
                                          <a:latin typeface="Cambria Math" panose="02040503050406030204" pitchFamily="18" charset="0"/>
                                        </a:rPr>
                                      </m:ctrlPr>
                                    </m:fPr>
                                    <m:num>
                                      <m:r>
                                        <a:rPr lang="en-CA" sz="2800">
                                          <a:latin typeface="Cambria Math" panose="02040503050406030204" pitchFamily="18" charset="0"/>
                                        </a:rPr>
                                        <m:t>2</m:t>
                                      </m:r>
                                      <m:r>
                                        <m:rPr>
                                          <m:sty m:val="p"/>
                                        </m:rPr>
                                        <a:rPr lang="en-CA" sz="2800">
                                          <a:latin typeface="Cambria Math" panose="02040503050406030204" pitchFamily="18" charset="0"/>
                                        </a:rPr>
                                        <m:t>i</m:t>
                                      </m:r>
                                    </m:num>
                                    <m:den>
                                      <m:sSub>
                                        <m:sSubPr>
                                          <m:ctrlPr>
                                            <a:rPr lang="en-CA" sz="2800" i="1">
                                              <a:latin typeface="Cambria Math" panose="02040503050406030204" pitchFamily="18" charset="0"/>
                                            </a:rPr>
                                          </m:ctrlPr>
                                        </m:sSubPr>
                                        <m:e>
                                          <m:r>
                                            <m:rPr>
                                              <m:sty m:val="p"/>
                                            </m:rPr>
                                            <a:rPr lang="en-CA" sz="2800">
                                              <a:latin typeface="Cambria Math" panose="02040503050406030204" pitchFamily="18" charset="0"/>
                                            </a:rPr>
                                            <m:t>d</m:t>
                                          </m:r>
                                        </m:e>
                                        <m:sub>
                                          <m:r>
                                            <m:rPr>
                                              <m:sty m:val="p"/>
                                            </m:rPr>
                                            <a:rPr lang="en-CA" sz="2800">
                                              <a:latin typeface="Cambria Math" panose="02040503050406030204" pitchFamily="18" charset="0"/>
                                            </a:rPr>
                                            <m:t>model</m:t>
                                          </m:r>
                                        </m:sub>
                                      </m:sSub>
                                    </m:den>
                                  </m:f>
                                </m:sup>
                              </m:sSup>
                            </m:den>
                          </m:f>
                        </m:e>
                      </m:d>
                    </m:oMath>
                  </m:oMathPara>
                </a14:m>
                <a:endParaRPr lang="en-US" sz="2800" dirty="0"/>
              </a:p>
            </p:txBody>
          </p:sp>
        </mc:Choice>
        <mc:Fallback xmlns="">
          <p:sp>
            <p:nvSpPr>
              <p:cNvPr id="7" name="TextBox 6">
                <a:extLst>
                  <a:ext uri="{FF2B5EF4-FFF2-40B4-BE49-F238E27FC236}">
                    <a16:creationId xmlns:a16="http://schemas.microsoft.com/office/drawing/2014/main" id="{336A2526-3441-54BE-1923-3A3E0397F658}"/>
                  </a:ext>
                </a:extLst>
              </p:cNvPr>
              <p:cNvSpPr txBox="1">
                <a:spLocks noRot="1" noChangeAspect="1" noMove="1" noResize="1" noEditPoints="1" noAdjustHandles="1" noChangeArrowheads="1" noChangeShapeType="1" noTextEdit="1"/>
              </p:cNvSpPr>
              <p:nvPr/>
            </p:nvSpPr>
            <p:spPr>
              <a:xfrm>
                <a:off x="838200" y="3483161"/>
                <a:ext cx="5166094" cy="1025602"/>
              </a:xfrm>
              <a:prstGeom prst="rect">
                <a:avLst/>
              </a:prstGeom>
              <a:blipFill>
                <a:blip r:embed="rId3"/>
                <a:stretch>
                  <a:fillRect l="-1229" b="-109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EDEC7593-D71E-CB8D-A71D-D6F757615FF1}"/>
                  </a:ext>
                </a:extLst>
              </p:cNvPr>
              <p:cNvSpPr txBox="1"/>
              <p:nvPr/>
            </p:nvSpPr>
            <p:spPr>
              <a:xfrm>
                <a:off x="838200" y="1577605"/>
                <a:ext cx="4748351" cy="1025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CA" sz="2800" b="0" i="1" smtClean="0">
                              <a:latin typeface="Cambria Math" panose="02040503050406030204" pitchFamily="18" charset="0"/>
                            </a:rPr>
                          </m:ctrlPr>
                        </m:sSubPr>
                        <m:e>
                          <m:r>
                            <m:rPr>
                              <m:sty m:val="p"/>
                            </m:rPr>
                            <a:rPr lang="en-CA" sz="2800" b="0" i="0" smtClean="0">
                              <a:latin typeface="Cambria Math" panose="02040503050406030204" pitchFamily="18" charset="0"/>
                            </a:rPr>
                            <m:t>PE</m:t>
                          </m:r>
                        </m:e>
                        <m:sub>
                          <m:r>
                            <a:rPr lang="en-CA" sz="2800" b="0" i="0" smtClean="0">
                              <a:latin typeface="Cambria Math" panose="02040503050406030204" pitchFamily="18" charset="0"/>
                            </a:rPr>
                            <m:t>(</m:t>
                          </m:r>
                          <m:r>
                            <m:rPr>
                              <m:sty m:val="p"/>
                            </m:rPr>
                            <a:rPr lang="en-CA" sz="2800" b="0" i="0" smtClean="0">
                              <a:latin typeface="Cambria Math" panose="02040503050406030204" pitchFamily="18" charset="0"/>
                            </a:rPr>
                            <m:t>pos</m:t>
                          </m:r>
                          <m:r>
                            <a:rPr lang="en-CA" sz="2800" b="0" i="0" smtClean="0">
                              <a:latin typeface="Cambria Math" panose="02040503050406030204" pitchFamily="18" charset="0"/>
                            </a:rPr>
                            <m:t>,2</m:t>
                          </m:r>
                          <m:r>
                            <m:rPr>
                              <m:sty m:val="p"/>
                            </m:rPr>
                            <a:rPr lang="en-CA" sz="2800" b="0" i="0" smtClean="0">
                              <a:latin typeface="Cambria Math" panose="02040503050406030204" pitchFamily="18" charset="0"/>
                            </a:rPr>
                            <m:t>i</m:t>
                          </m:r>
                          <m:r>
                            <a:rPr lang="en-CA" sz="2800" b="0" i="0" smtClean="0">
                              <a:latin typeface="Cambria Math" panose="02040503050406030204" pitchFamily="18" charset="0"/>
                            </a:rPr>
                            <m:t>)</m:t>
                          </m:r>
                        </m:sub>
                      </m:sSub>
                      <m:r>
                        <a:rPr lang="en-CA" sz="2800" b="0" i="0" smtClean="0">
                          <a:latin typeface="Cambria Math" panose="02040503050406030204" pitchFamily="18" charset="0"/>
                        </a:rPr>
                        <m:t>=</m:t>
                      </m:r>
                      <m:r>
                        <m:rPr>
                          <m:sty m:val="p"/>
                        </m:rPr>
                        <a:rPr lang="en-CA" sz="2800" b="0" i="0" smtClean="0">
                          <a:latin typeface="Cambria Math" panose="02040503050406030204" pitchFamily="18" charset="0"/>
                        </a:rPr>
                        <m:t>sin</m:t>
                      </m:r>
                      <m:d>
                        <m:dPr>
                          <m:ctrlPr>
                            <a:rPr lang="en-CA" sz="2800" b="0" i="1" smtClean="0">
                              <a:latin typeface="Cambria Math" panose="02040503050406030204" pitchFamily="18" charset="0"/>
                            </a:rPr>
                          </m:ctrlPr>
                        </m:dPr>
                        <m:e>
                          <m:f>
                            <m:fPr>
                              <m:ctrlPr>
                                <a:rPr lang="en-CA" sz="2800" i="1">
                                  <a:latin typeface="Cambria Math" panose="02040503050406030204" pitchFamily="18" charset="0"/>
                                </a:rPr>
                              </m:ctrlPr>
                            </m:fPr>
                            <m:num>
                              <m:r>
                                <m:rPr>
                                  <m:sty m:val="p"/>
                                </m:rPr>
                                <a:rPr lang="en-CA" sz="2800">
                                  <a:latin typeface="Cambria Math" panose="02040503050406030204" pitchFamily="18" charset="0"/>
                                </a:rPr>
                                <m:t>pos</m:t>
                              </m:r>
                            </m:num>
                            <m:den>
                              <m:sSup>
                                <m:sSupPr>
                                  <m:ctrlPr>
                                    <a:rPr lang="en-CA" sz="2800" i="1">
                                      <a:latin typeface="Cambria Math" panose="02040503050406030204" pitchFamily="18" charset="0"/>
                                    </a:rPr>
                                  </m:ctrlPr>
                                </m:sSupPr>
                                <m:e>
                                  <m:r>
                                    <a:rPr lang="en-CA" sz="2800">
                                      <a:latin typeface="Cambria Math" panose="02040503050406030204" pitchFamily="18" charset="0"/>
                                    </a:rPr>
                                    <m:t>10000</m:t>
                                  </m:r>
                                </m:e>
                                <m:sup>
                                  <m:f>
                                    <m:fPr>
                                      <m:ctrlPr>
                                        <a:rPr lang="en-CA" sz="2800" i="1">
                                          <a:latin typeface="Cambria Math" panose="02040503050406030204" pitchFamily="18" charset="0"/>
                                        </a:rPr>
                                      </m:ctrlPr>
                                    </m:fPr>
                                    <m:num>
                                      <m:r>
                                        <a:rPr lang="en-CA" sz="2800">
                                          <a:latin typeface="Cambria Math" panose="02040503050406030204" pitchFamily="18" charset="0"/>
                                        </a:rPr>
                                        <m:t>2</m:t>
                                      </m:r>
                                      <m:r>
                                        <m:rPr>
                                          <m:sty m:val="p"/>
                                        </m:rPr>
                                        <a:rPr lang="en-CA" sz="2800">
                                          <a:latin typeface="Cambria Math" panose="02040503050406030204" pitchFamily="18" charset="0"/>
                                        </a:rPr>
                                        <m:t>i</m:t>
                                      </m:r>
                                    </m:num>
                                    <m:den>
                                      <m:sSub>
                                        <m:sSubPr>
                                          <m:ctrlPr>
                                            <a:rPr lang="en-CA" sz="2800" i="1">
                                              <a:latin typeface="Cambria Math" panose="02040503050406030204" pitchFamily="18" charset="0"/>
                                            </a:rPr>
                                          </m:ctrlPr>
                                        </m:sSubPr>
                                        <m:e>
                                          <m:r>
                                            <m:rPr>
                                              <m:sty m:val="p"/>
                                            </m:rPr>
                                            <a:rPr lang="en-CA" sz="2800">
                                              <a:latin typeface="Cambria Math" panose="02040503050406030204" pitchFamily="18" charset="0"/>
                                            </a:rPr>
                                            <m:t>d</m:t>
                                          </m:r>
                                        </m:e>
                                        <m:sub>
                                          <m:r>
                                            <m:rPr>
                                              <m:sty m:val="p"/>
                                            </m:rPr>
                                            <a:rPr lang="en-CA" sz="2800">
                                              <a:latin typeface="Cambria Math" panose="02040503050406030204" pitchFamily="18" charset="0"/>
                                            </a:rPr>
                                            <m:t>model</m:t>
                                          </m:r>
                                        </m:sub>
                                      </m:sSub>
                                    </m:den>
                                  </m:f>
                                </m:sup>
                              </m:sSup>
                            </m:den>
                          </m:f>
                        </m:e>
                      </m:d>
                    </m:oMath>
                  </m:oMathPara>
                </a14:m>
                <a:endParaRPr lang="en-US" sz="2800" dirty="0"/>
              </a:p>
            </p:txBody>
          </p:sp>
        </mc:Choice>
        <mc:Fallback xmlns="">
          <p:sp>
            <p:nvSpPr>
              <p:cNvPr id="8" name="TextBox 7">
                <a:extLst>
                  <a:ext uri="{FF2B5EF4-FFF2-40B4-BE49-F238E27FC236}">
                    <a16:creationId xmlns:a16="http://schemas.microsoft.com/office/drawing/2014/main" id="{EDEC7593-D71E-CB8D-A71D-D6F757615FF1}"/>
                  </a:ext>
                </a:extLst>
              </p:cNvPr>
              <p:cNvSpPr txBox="1">
                <a:spLocks noRot="1" noChangeAspect="1" noMove="1" noResize="1" noEditPoints="1" noAdjustHandles="1" noChangeArrowheads="1" noChangeShapeType="1" noTextEdit="1"/>
              </p:cNvSpPr>
              <p:nvPr/>
            </p:nvSpPr>
            <p:spPr>
              <a:xfrm>
                <a:off x="838200" y="1577605"/>
                <a:ext cx="4748351" cy="1025602"/>
              </a:xfrm>
              <a:prstGeom prst="rect">
                <a:avLst/>
              </a:prstGeom>
              <a:blipFill>
                <a:blip r:embed="rId4"/>
                <a:stretch>
                  <a:fillRect l="-1337" t="-1235" b="-12346"/>
                </a:stretch>
              </a:blipFill>
            </p:spPr>
            <p:txBody>
              <a:bodyPr/>
              <a:lstStyle/>
              <a:p>
                <a:r>
                  <a:rPr lang="en-US">
                    <a:noFill/>
                  </a:rPr>
                  <a:t> </a:t>
                </a:r>
              </a:p>
            </p:txBody>
          </p:sp>
        </mc:Fallback>
      </mc:AlternateContent>
      <p:pic>
        <p:nvPicPr>
          <p:cNvPr id="10" name="Picture 9" descr="Table&#10;&#10;Description automatically generated">
            <a:extLst>
              <a:ext uri="{FF2B5EF4-FFF2-40B4-BE49-F238E27FC236}">
                <a16:creationId xmlns:a16="http://schemas.microsoft.com/office/drawing/2014/main" id="{ED0620CF-C1D7-C17B-9ABE-DBFC86173B47}"/>
              </a:ext>
            </a:extLst>
          </p:cNvPr>
          <p:cNvPicPr>
            <a:picLocks noChangeAspect="1"/>
          </p:cNvPicPr>
          <p:nvPr/>
        </p:nvPicPr>
        <p:blipFill>
          <a:blip r:embed="rId5"/>
          <a:stretch>
            <a:fillRect/>
          </a:stretch>
        </p:blipFill>
        <p:spPr>
          <a:xfrm>
            <a:off x="6392717" y="607970"/>
            <a:ext cx="5166094" cy="4245404"/>
          </a:xfrm>
          <a:prstGeom prst="rect">
            <a:avLst/>
          </a:prstGeom>
        </p:spPr>
      </p:pic>
    </p:spTree>
    <p:extLst>
      <p:ext uri="{BB962C8B-B14F-4D97-AF65-F5344CB8AC3E}">
        <p14:creationId xmlns:p14="http://schemas.microsoft.com/office/powerpoint/2010/main" val="105190838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8DEAE9-339C-E83E-EBC0-DA7D375D0EC6}"/>
              </a:ext>
            </a:extLst>
          </p:cNvPr>
          <p:cNvSpPr>
            <a:spLocks noGrp="1"/>
          </p:cNvSpPr>
          <p:nvPr>
            <p:ph type="title"/>
          </p:nvPr>
        </p:nvSpPr>
        <p:spPr>
          <a:xfrm>
            <a:off x="838200" y="365126"/>
            <a:ext cx="10515600" cy="665022"/>
          </a:xfrm>
        </p:spPr>
        <p:txBody>
          <a:bodyPr>
            <a:normAutofit fontScale="90000"/>
          </a:bodyPr>
          <a:lstStyle/>
          <a:p>
            <a:r>
              <a:rPr lang="en-US" dirty="0"/>
              <a:t>Attention Cues</a:t>
            </a:r>
          </a:p>
        </p:txBody>
      </p:sp>
      <p:sp>
        <p:nvSpPr>
          <p:cNvPr id="3" name="Content Placeholder 2">
            <a:extLst>
              <a:ext uri="{FF2B5EF4-FFF2-40B4-BE49-F238E27FC236}">
                <a16:creationId xmlns:a16="http://schemas.microsoft.com/office/drawing/2014/main" id="{06B22108-94CC-BBBA-14B4-AC5AA7934A42}"/>
              </a:ext>
            </a:extLst>
          </p:cNvPr>
          <p:cNvSpPr>
            <a:spLocks noGrp="1"/>
          </p:cNvSpPr>
          <p:nvPr>
            <p:ph idx="1"/>
          </p:nvPr>
        </p:nvSpPr>
        <p:spPr>
          <a:xfrm>
            <a:off x="838200" y="1160602"/>
            <a:ext cx="10515600" cy="5332271"/>
          </a:xfrm>
        </p:spPr>
        <p:txBody>
          <a:bodyPr/>
          <a:lstStyle/>
          <a:p>
            <a:r>
              <a:rPr lang="en-CA" dirty="0"/>
              <a:t>Information in our environment is not scarce, attention is.</a:t>
            </a:r>
          </a:p>
          <a:p>
            <a:r>
              <a:rPr lang="en-CA" dirty="0"/>
              <a:t>The </a:t>
            </a:r>
            <a:r>
              <a:rPr lang="en-CA" b="1" dirty="0"/>
              <a:t>nonvolitional cue </a:t>
            </a:r>
            <a:r>
              <a:rPr lang="en-CA" dirty="0"/>
              <a:t>is based on the saliency and conspicuity of objects in the environment.</a:t>
            </a:r>
          </a:p>
          <a:p>
            <a:r>
              <a:rPr lang="en-CA" b="1" dirty="0"/>
              <a:t>Volitional cue </a:t>
            </a:r>
            <a:r>
              <a:rPr lang="en-CA" dirty="0"/>
              <a:t>based on variable selection criteria, this form of attention is more deliberate</a:t>
            </a:r>
            <a:endParaRPr lang="en-US" dirty="0"/>
          </a:p>
        </p:txBody>
      </p:sp>
      <p:pic>
        <p:nvPicPr>
          <p:cNvPr id="5" name="Picture 4" descr="Diagram, schematic&#10;&#10;Description automatically generated">
            <a:extLst>
              <a:ext uri="{FF2B5EF4-FFF2-40B4-BE49-F238E27FC236}">
                <a16:creationId xmlns:a16="http://schemas.microsoft.com/office/drawing/2014/main" id="{3D19DA7A-F47F-FE02-7323-3E2AF56E08AF}"/>
              </a:ext>
            </a:extLst>
          </p:cNvPr>
          <p:cNvPicPr>
            <a:picLocks noChangeAspect="1"/>
          </p:cNvPicPr>
          <p:nvPr/>
        </p:nvPicPr>
        <p:blipFill>
          <a:blip r:embed="rId3"/>
          <a:stretch>
            <a:fillRect/>
          </a:stretch>
        </p:blipFill>
        <p:spPr>
          <a:xfrm>
            <a:off x="977096" y="3519486"/>
            <a:ext cx="4332870" cy="2890959"/>
          </a:xfrm>
          <a:prstGeom prst="rect">
            <a:avLst/>
          </a:prstGeom>
        </p:spPr>
      </p:pic>
      <p:pic>
        <p:nvPicPr>
          <p:cNvPr id="7" name="Picture 6" descr="Diagram, schematic&#10;&#10;Description automatically generated">
            <a:extLst>
              <a:ext uri="{FF2B5EF4-FFF2-40B4-BE49-F238E27FC236}">
                <a16:creationId xmlns:a16="http://schemas.microsoft.com/office/drawing/2014/main" id="{B109CE25-0B94-5B47-A660-F9462956B9FA}"/>
              </a:ext>
            </a:extLst>
          </p:cNvPr>
          <p:cNvPicPr>
            <a:picLocks noChangeAspect="1"/>
          </p:cNvPicPr>
          <p:nvPr/>
        </p:nvPicPr>
        <p:blipFill>
          <a:blip r:embed="rId4"/>
          <a:stretch>
            <a:fillRect/>
          </a:stretch>
        </p:blipFill>
        <p:spPr>
          <a:xfrm>
            <a:off x="6096000" y="3429000"/>
            <a:ext cx="4334679" cy="3055814"/>
          </a:xfrm>
          <a:prstGeom prst="rect">
            <a:avLst/>
          </a:prstGeom>
        </p:spPr>
      </p:pic>
      <p:sp>
        <p:nvSpPr>
          <p:cNvPr id="9" name="TextBox 8">
            <a:extLst>
              <a:ext uri="{FF2B5EF4-FFF2-40B4-BE49-F238E27FC236}">
                <a16:creationId xmlns:a16="http://schemas.microsoft.com/office/drawing/2014/main" id="{CBD452DB-6C72-660F-6865-0B93FAF41D9C}"/>
              </a:ext>
            </a:extLst>
          </p:cNvPr>
          <p:cNvSpPr txBox="1"/>
          <p:nvPr/>
        </p:nvSpPr>
        <p:spPr>
          <a:xfrm>
            <a:off x="651076" y="6410445"/>
            <a:ext cx="10702724" cy="369332"/>
          </a:xfrm>
          <a:prstGeom prst="rect">
            <a:avLst/>
          </a:prstGeom>
          <a:noFill/>
        </p:spPr>
        <p:txBody>
          <a:bodyPr wrap="square">
            <a:spAutoFit/>
          </a:bodyPr>
          <a:lstStyle/>
          <a:p>
            <a:r>
              <a:rPr lang="en-US" dirty="0"/>
              <a:t>https://d2l.ai/</a:t>
            </a:r>
            <a:r>
              <a:rPr lang="en-US" dirty="0" err="1"/>
              <a:t>chapter_attention</a:t>
            </a:r>
            <a:r>
              <a:rPr lang="en-US" dirty="0"/>
              <a:t>-mechanisms-and-transformers/attention-</a:t>
            </a:r>
            <a:r>
              <a:rPr lang="en-US" dirty="0" err="1"/>
              <a:t>cues.html</a:t>
            </a:r>
            <a:endParaRPr lang="en-US" dirty="0"/>
          </a:p>
        </p:txBody>
      </p:sp>
    </p:spTree>
    <p:extLst>
      <p:ext uri="{BB962C8B-B14F-4D97-AF65-F5344CB8AC3E}">
        <p14:creationId xmlns:p14="http://schemas.microsoft.com/office/powerpoint/2010/main" val="273530716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12BFAF-53C0-ED0C-A324-B136A86AEC82}"/>
              </a:ext>
            </a:extLst>
          </p:cNvPr>
          <p:cNvSpPr>
            <a:spLocks noGrp="1"/>
          </p:cNvSpPr>
          <p:nvPr>
            <p:ph type="title"/>
          </p:nvPr>
        </p:nvSpPr>
        <p:spPr>
          <a:xfrm>
            <a:off x="838200" y="237805"/>
            <a:ext cx="10515600" cy="491402"/>
          </a:xfrm>
        </p:spPr>
        <p:txBody>
          <a:bodyPr>
            <a:normAutofit fontScale="90000"/>
          </a:bodyPr>
          <a:lstStyle/>
          <a:p>
            <a:r>
              <a:rPr lang="en-CA" dirty="0"/>
              <a:t>Queries, Keys, and Values</a:t>
            </a:r>
            <a:endParaRPr lang="en-US" dirty="0"/>
          </a:p>
        </p:txBody>
      </p:sp>
      <p:pic>
        <p:nvPicPr>
          <p:cNvPr id="5" name="Content Placeholder 4" descr="Diagram&#10;&#10;Description automatically generated">
            <a:extLst>
              <a:ext uri="{FF2B5EF4-FFF2-40B4-BE49-F238E27FC236}">
                <a16:creationId xmlns:a16="http://schemas.microsoft.com/office/drawing/2014/main" id="{2C374F45-B754-54F6-E95B-7A051A4AF8E1}"/>
              </a:ext>
            </a:extLst>
          </p:cNvPr>
          <p:cNvPicPr>
            <a:picLocks noGrp="1" noChangeAspect="1"/>
          </p:cNvPicPr>
          <p:nvPr>
            <p:ph idx="1"/>
          </p:nvPr>
        </p:nvPicPr>
        <p:blipFill>
          <a:blip r:embed="rId3"/>
          <a:stretch>
            <a:fillRect/>
          </a:stretch>
        </p:blipFill>
        <p:spPr>
          <a:xfrm>
            <a:off x="838200" y="856528"/>
            <a:ext cx="9178856" cy="5165775"/>
          </a:xfrm>
        </p:spPr>
      </p:pic>
      <p:sp>
        <p:nvSpPr>
          <p:cNvPr id="6" name="TextBox 5">
            <a:extLst>
              <a:ext uri="{FF2B5EF4-FFF2-40B4-BE49-F238E27FC236}">
                <a16:creationId xmlns:a16="http://schemas.microsoft.com/office/drawing/2014/main" id="{622FE454-27DA-7C23-71EA-03AFA91E5DFC}"/>
              </a:ext>
            </a:extLst>
          </p:cNvPr>
          <p:cNvSpPr txBox="1"/>
          <p:nvPr/>
        </p:nvSpPr>
        <p:spPr>
          <a:xfrm>
            <a:off x="695620" y="6149624"/>
            <a:ext cx="10333781" cy="646331"/>
          </a:xfrm>
          <a:prstGeom prst="rect">
            <a:avLst/>
          </a:prstGeom>
          <a:noFill/>
        </p:spPr>
        <p:txBody>
          <a:bodyPr wrap="square" rtlCol="0">
            <a:spAutoFit/>
          </a:bodyPr>
          <a:lstStyle/>
          <a:p>
            <a:r>
              <a:rPr lang="en-CA" dirty="0"/>
              <a:t>Attention mechanisms bias selection over values (sensory inputs) via attention pooling, which incorporates queries (volitional cues) and keys (nonvolitional cues).</a:t>
            </a:r>
            <a:endParaRPr lang="en-US" dirty="0"/>
          </a:p>
        </p:txBody>
      </p:sp>
      <p:pic>
        <p:nvPicPr>
          <p:cNvPr id="8" name="Picture 7">
            <a:extLst>
              <a:ext uri="{FF2B5EF4-FFF2-40B4-BE49-F238E27FC236}">
                <a16:creationId xmlns:a16="http://schemas.microsoft.com/office/drawing/2014/main" id="{4415FD24-5AF1-B416-119E-683723B82F21}"/>
              </a:ext>
            </a:extLst>
          </p:cNvPr>
          <p:cNvPicPr>
            <a:picLocks noChangeAspect="1"/>
          </p:cNvPicPr>
          <p:nvPr/>
        </p:nvPicPr>
        <p:blipFill>
          <a:blip r:embed="rId4"/>
          <a:stretch>
            <a:fillRect/>
          </a:stretch>
        </p:blipFill>
        <p:spPr>
          <a:xfrm>
            <a:off x="8573595" y="3078866"/>
            <a:ext cx="3343505" cy="2691114"/>
          </a:xfrm>
          <a:prstGeom prst="rect">
            <a:avLst/>
          </a:prstGeom>
        </p:spPr>
      </p:pic>
    </p:spTree>
    <p:extLst>
      <p:ext uri="{BB962C8B-B14F-4D97-AF65-F5344CB8AC3E}">
        <p14:creationId xmlns:p14="http://schemas.microsoft.com/office/powerpoint/2010/main" val="216100272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9BFB61-1249-A96E-D4E7-326770ED11F7}"/>
              </a:ext>
            </a:extLst>
          </p:cNvPr>
          <p:cNvSpPr>
            <a:spLocks noGrp="1"/>
          </p:cNvSpPr>
          <p:nvPr>
            <p:ph type="title"/>
          </p:nvPr>
        </p:nvSpPr>
        <p:spPr/>
        <p:txBody>
          <a:bodyPr/>
          <a:lstStyle/>
          <a:p>
            <a:r>
              <a:rPr lang="en-US" dirty="0"/>
              <a:t>Self-Attention and positional Encoding</a:t>
            </a:r>
          </a:p>
        </p:txBody>
      </p:sp>
      <p:sp>
        <p:nvSpPr>
          <p:cNvPr id="3" name="Content Placeholder 2">
            <a:extLst>
              <a:ext uri="{FF2B5EF4-FFF2-40B4-BE49-F238E27FC236}">
                <a16:creationId xmlns:a16="http://schemas.microsoft.com/office/drawing/2014/main" id="{55C5A328-275B-CEB6-F545-9F451BED779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177549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67CF6-C347-0781-4F1C-0193EE29449B}"/>
              </a:ext>
            </a:extLst>
          </p:cNvPr>
          <p:cNvSpPr>
            <a:spLocks noGrp="1"/>
          </p:cNvSpPr>
          <p:nvPr>
            <p:ph type="title"/>
          </p:nvPr>
        </p:nvSpPr>
        <p:spPr>
          <a:xfrm>
            <a:off x="838200" y="365125"/>
            <a:ext cx="10515600" cy="1006475"/>
          </a:xfrm>
        </p:spPr>
        <p:txBody>
          <a:bodyPr/>
          <a:lstStyle/>
          <a:p>
            <a:r>
              <a:rPr lang="en-US" dirty="0"/>
              <a:t>Example and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9B346AE-8D45-C688-6E37-01DCF293163F}"/>
                  </a:ext>
                </a:extLst>
              </p:cNvPr>
              <p:cNvSpPr>
                <a:spLocks noGrp="1"/>
              </p:cNvSpPr>
              <p:nvPr>
                <p:ph idx="1"/>
              </p:nvPr>
            </p:nvSpPr>
            <p:spPr>
              <a:xfrm>
                <a:off x="838200" y="1371600"/>
                <a:ext cx="10515600" cy="4805363"/>
              </a:xfrm>
            </p:spPr>
            <p:txBody>
              <a:bodyPr>
                <a:normAutofit/>
              </a:bodyPr>
              <a:lstStyle/>
              <a:p>
                <a:pPr marL="0" indent="0">
                  <a:buNone/>
                </a:pPr>
                <a14:m>
                  <m:oMath xmlns:m="http://schemas.openxmlformats.org/officeDocument/2006/math">
                    <m:r>
                      <a:rPr lang="en-CA" b="0" i="1" smtClean="0">
                        <a:latin typeface="Cambria Math" panose="02040503050406030204" pitchFamily="18" charset="0"/>
                      </a:rPr>
                      <m:t>𝑥</m:t>
                    </m:r>
                    <m:r>
                      <a:rPr lang="en-CA" b="0" i="1" smtClean="0">
                        <a:latin typeface="Cambria Math" panose="02040503050406030204" pitchFamily="18" charset="0"/>
                      </a:rPr>
                      <m:t>:  </m:t>
                    </m:r>
                  </m:oMath>
                </a14:m>
                <a:r>
                  <a:rPr lang="en-CA" dirty="0"/>
                  <a:t>Tom and Jerry get a new indoor swimming pool.</a:t>
                </a:r>
              </a:p>
              <a:p>
                <a:pPr marL="457200" lvl="1" indent="0">
                  <a:buNone/>
                </a:pPr>
                <a14:m>
                  <m:oMath xmlns:m="http://schemas.openxmlformats.org/officeDocument/2006/math">
                    <m:sSup>
                      <m:sSupPr>
                        <m:ctrlPr>
                          <a:rPr lang="en-CA" i="1" smtClean="0">
                            <a:latin typeface="Cambria Math" panose="02040503050406030204" pitchFamily="18" charset="0"/>
                          </a:rPr>
                        </m:ctrlPr>
                      </m:sSupPr>
                      <m:e>
                        <m:r>
                          <a:rPr lang="en-CA" b="0" i="1" smtClean="0">
                            <a:latin typeface="Cambria Math" panose="02040503050406030204" pitchFamily="18" charset="0"/>
                          </a:rPr>
                          <m:t>    </m:t>
                        </m:r>
                        <m:r>
                          <a:rPr lang="en-CA" b="0" i="1" smtClean="0">
                            <a:latin typeface="Cambria Math" panose="02040503050406030204" pitchFamily="18" charset="0"/>
                          </a:rPr>
                          <m:t>𝑥</m:t>
                        </m:r>
                      </m:e>
                      <m:sup>
                        <m:r>
                          <a:rPr lang="en-CA" b="0" i="1" smtClean="0">
                            <a:latin typeface="Cambria Math" panose="02040503050406030204" pitchFamily="18" charset="0"/>
                          </a:rPr>
                          <m:t>&lt;1&gt;</m:t>
                        </m:r>
                      </m:sup>
                    </m:sSup>
                    <m:sSup>
                      <m:sSupPr>
                        <m:ctrlPr>
                          <a:rPr lang="en-CA" i="1">
                            <a:latin typeface="Cambria Math" panose="02040503050406030204" pitchFamily="18" charset="0"/>
                          </a:rPr>
                        </m:ctrlPr>
                      </m:sSupPr>
                      <m:e>
                        <m:r>
                          <a:rPr lang="en-CA" b="0" i="1" smtClean="0">
                            <a:latin typeface="Cambria Math" panose="02040503050406030204" pitchFamily="18" charset="0"/>
                          </a:rPr>
                          <m:t>𝑥</m:t>
                        </m:r>
                      </m:e>
                      <m:sup>
                        <m:r>
                          <a:rPr lang="en-CA" i="1">
                            <a:latin typeface="Cambria Math" panose="02040503050406030204" pitchFamily="18" charset="0"/>
                          </a:rPr>
                          <m:t>&lt;</m:t>
                        </m:r>
                        <m:r>
                          <a:rPr lang="en-CA" b="0" i="1" smtClean="0">
                            <a:latin typeface="Cambria Math" panose="02040503050406030204" pitchFamily="18" charset="0"/>
                          </a:rPr>
                          <m:t>2</m:t>
                        </m:r>
                        <m:r>
                          <a:rPr lang="en-CA" i="1">
                            <a:latin typeface="Cambria Math" panose="02040503050406030204" pitchFamily="18" charset="0"/>
                          </a:rPr>
                          <m:t>&gt;</m:t>
                        </m:r>
                      </m:sup>
                    </m:sSup>
                  </m:oMath>
                </a14:m>
                <a:r>
                  <a:rPr lang="en-CA" dirty="0"/>
                  <a:t>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𝑥</m:t>
                        </m:r>
                      </m:e>
                      <m:sup>
                        <m:r>
                          <a:rPr lang="en-CA" i="1">
                            <a:latin typeface="Cambria Math" panose="02040503050406030204" pitchFamily="18" charset="0"/>
                          </a:rPr>
                          <m:t>&lt;</m:t>
                        </m:r>
                        <m:r>
                          <a:rPr lang="en-CA" b="0" i="1" smtClean="0">
                            <a:latin typeface="Cambria Math" panose="02040503050406030204" pitchFamily="18" charset="0"/>
                          </a:rPr>
                          <m:t>3</m:t>
                        </m:r>
                        <m:r>
                          <a:rPr lang="en-CA" i="1">
                            <a:latin typeface="Cambria Math" panose="02040503050406030204" pitchFamily="18" charset="0"/>
                          </a:rPr>
                          <m:t>&gt;</m:t>
                        </m:r>
                      </m:sup>
                    </m:sSup>
                  </m:oMath>
                </a14:m>
                <a:r>
                  <a:rPr lang="en-CA" dirty="0"/>
                  <a:t> </a:t>
                </a:r>
                <a14:m>
                  <m:oMath xmlns:m="http://schemas.openxmlformats.org/officeDocument/2006/math">
                    <m:r>
                      <a:rPr lang="en-CA" i="1" smtClean="0">
                        <a:latin typeface="Cambria Math" panose="02040503050406030204" pitchFamily="18" charset="0"/>
                      </a:rPr>
                      <m:t>…</m:t>
                    </m:r>
                    <m:r>
                      <a:rPr lang="en-CA" b="0" i="1" smtClean="0">
                        <a:latin typeface="Cambria Math" panose="02040503050406030204" pitchFamily="18" charset="0"/>
                      </a:rPr>
                      <m:t>….                                                  </m:t>
                    </m:r>
                  </m:oMath>
                </a14:m>
                <a:r>
                  <a:rPr lang="en-CA" dirty="0"/>
                  <a:t>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𝑥</m:t>
                        </m:r>
                      </m:e>
                      <m:sup>
                        <m:r>
                          <a:rPr lang="en-CA" i="1">
                            <a:latin typeface="Cambria Math" panose="02040503050406030204" pitchFamily="18" charset="0"/>
                          </a:rPr>
                          <m:t>&lt;</m:t>
                        </m:r>
                        <m:r>
                          <a:rPr lang="en-CA" b="0" i="1" smtClean="0">
                            <a:latin typeface="Cambria Math" panose="02040503050406030204" pitchFamily="18" charset="0"/>
                          </a:rPr>
                          <m:t>9</m:t>
                        </m:r>
                        <m:r>
                          <a:rPr lang="en-CA" i="1">
                            <a:latin typeface="Cambria Math" panose="02040503050406030204" pitchFamily="18" charset="0"/>
                          </a:rPr>
                          <m:t>&gt;</m:t>
                        </m:r>
                      </m:sup>
                    </m:sSup>
                  </m:oMath>
                </a14:m>
                <a:r>
                  <a:rPr lang="en-CA" dirty="0"/>
                  <a:t>.    </a:t>
                </a:r>
                <a14:m>
                  <m:oMath xmlns:m="http://schemas.openxmlformats.org/officeDocument/2006/math">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𝑇</m:t>
                        </m:r>
                      </m:e>
                      <m:sub>
                        <m:r>
                          <a:rPr lang="en-CA" b="0" i="1" dirty="0" smtClean="0">
                            <a:latin typeface="Cambria Math" panose="02040503050406030204" pitchFamily="18" charset="0"/>
                          </a:rPr>
                          <m:t>𝑥</m:t>
                        </m:r>
                      </m:sub>
                    </m:sSub>
                  </m:oMath>
                </a14:m>
                <a:r>
                  <a:rPr lang="en-CA" dirty="0"/>
                  <a:t>=9 </a:t>
                </a:r>
              </a:p>
              <a:p>
                <a:pPr marL="0" indent="0">
                  <a:buNone/>
                </a:pPr>
                <a14:m>
                  <m:oMath xmlns:m="http://schemas.openxmlformats.org/officeDocument/2006/math">
                    <m:r>
                      <a:rPr lang="en-CA" b="0" i="1" smtClean="0">
                        <a:latin typeface="Cambria Math" panose="02040503050406030204" pitchFamily="18" charset="0"/>
                      </a:rPr>
                      <m:t>𝑦</m:t>
                    </m:r>
                    <m:r>
                      <a:rPr lang="en-CA" b="0" i="1" smtClean="0">
                        <a:latin typeface="Cambria Math" panose="02040503050406030204" pitchFamily="18" charset="0"/>
                      </a:rPr>
                      <m:t>: </m:t>
                    </m:r>
                  </m:oMath>
                </a14:m>
                <a:r>
                  <a:rPr lang="en-US" dirty="0"/>
                  <a:t>  1.      0.     1.     0.    0.  0.     0.            0.              0</a:t>
                </a:r>
              </a:p>
              <a:p>
                <a:pPr marL="457200" lvl="1" indent="0">
                  <a:buNone/>
                </a:pP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   </m:t>
                        </m:r>
                        <m:r>
                          <a:rPr lang="en-CA" b="0" i="1" smtClean="0">
                            <a:latin typeface="Cambria Math" panose="02040503050406030204" pitchFamily="18" charset="0"/>
                          </a:rPr>
                          <m:t>𝑦</m:t>
                        </m:r>
                      </m:e>
                      <m:sup>
                        <m:r>
                          <a:rPr lang="en-CA" i="1">
                            <a:latin typeface="Cambria Math" panose="02040503050406030204" pitchFamily="18" charset="0"/>
                          </a:rPr>
                          <m:t>&lt;1&gt;</m:t>
                        </m:r>
                      </m:sup>
                    </m:sSup>
                  </m:oMath>
                </a14:m>
                <a:r>
                  <a:rPr lang="en-CA" dirty="0"/>
                  <a:t>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𝑦</m:t>
                        </m:r>
                      </m:e>
                      <m:sup>
                        <m:r>
                          <a:rPr lang="en-CA" i="1">
                            <a:latin typeface="Cambria Math" panose="02040503050406030204" pitchFamily="18" charset="0"/>
                          </a:rPr>
                          <m:t>&lt;2&gt;</m:t>
                        </m:r>
                      </m:sup>
                    </m:sSup>
                  </m:oMath>
                </a14:m>
                <a:r>
                  <a:rPr lang="en-CA" dirty="0"/>
                  <a:t> </a:t>
                </a:r>
                <a14:m>
                  <m:oMath xmlns:m="http://schemas.openxmlformats.org/officeDocument/2006/math">
                    <m:r>
                      <a:rPr lang="en-CA" b="0" i="1" smtClean="0">
                        <a:latin typeface="Cambria Math" panose="02040503050406030204" pitchFamily="18" charset="0"/>
                      </a:rPr>
                      <m:t>……                                                           </m:t>
                    </m:r>
                  </m:oMath>
                </a14:m>
                <a:r>
                  <a:rPr lang="en-CA" dirty="0"/>
                  <a:t> </a:t>
                </a:r>
                <a14:m>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𝑦</m:t>
                        </m:r>
                      </m:e>
                      <m:sup>
                        <m:r>
                          <a:rPr lang="en-CA" i="1">
                            <a:latin typeface="Cambria Math" panose="02040503050406030204" pitchFamily="18" charset="0"/>
                          </a:rPr>
                          <m:t>&lt;9&gt;</m:t>
                        </m:r>
                      </m:sup>
                    </m:sSup>
                  </m:oMath>
                </a14:m>
                <a:r>
                  <a:rPr lang="en-US" dirty="0"/>
                  <a:t>       </a:t>
                </a:r>
                <a14:m>
                  <m:oMath xmlns:m="http://schemas.openxmlformats.org/officeDocument/2006/math">
                    <m:sSub>
                      <m:sSubPr>
                        <m:ctrlPr>
                          <a:rPr lang="en-CA" b="0" i="1" dirty="0" smtClean="0">
                            <a:latin typeface="Cambria Math" panose="02040503050406030204" pitchFamily="18" charset="0"/>
                          </a:rPr>
                        </m:ctrlPr>
                      </m:sSubPr>
                      <m:e>
                        <m:r>
                          <a:rPr lang="en-CA" b="0" i="1" dirty="0" smtClean="0">
                            <a:latin typeface="Cambria Math" panose="02040503050406030204" pitchFamily="18" charset="0"/>
                          </a:rPr>
                          <m:t>𝑇</m:t>
                        </m:r>
                      </m:e>
                      <m:sub>
                        <m:r>
                          <a:rPr lang="en-CA" b="0" i="1" dirty="0" smtClean="0">
                            <a:latin typeface="Cambria Math" panose="02040503050406030204" pitchFamily="18" charset="0"/>
                          </a:rPr>
                          <m:t>𝑦</m:t>
                        </m:r>
                      </m:sub>
                    </m:sSub>
                  </m:oMath>
                </a14:m>
                <a:r>
                  <a:rPr lang="en-CA" dirty="0"/>
                  <a:t>=9 </a:t>
                </a:r>
                <a:endParaRPr lang="en-US" dirty="0"/>
              </a:p>
              <a:p>
                <a:pPr marL="0" indent="0">
                  <a:buNone/>
                </a:pPr>
                <a:r>
                  <a:rPr lang="en-US" dirty="0"/>
                  <a:t>	</a:t>
                </a:r>
              </a:p>
              <a:p>
                <a:pPr marL="0" indent="0">
                  <a:buNone/>
                </a:pP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    </m:t>
                        </m:r>
                        <m:r>
                          <a:rPr lang="en-CA" i="1">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𝑖</m:t>
                            </m:r>
                          </m:e>
                        </m:d>
                        <m:r>
                          <a:rPr lang="en-CA" i="1">
                            <a:latin typeface="Cambria Math" panose="02040503050406030204" pitchFamily="18" charset="0"/>
                          </a:rPr>
                          <m:t>&lt;1&gt;</m:t>
                        </m:r>
                        <m:r>
                          <a:rPr lang="en-CA" b="0" i="1" smtClean="0">
                            <a:latin typeface="Cambria Math" panose="02040503050406030204" pitchFamily="18" charset="0"/>
                          </a:rPr>
                          <m:t> </m:t>
                        </m:r>
                      </m:sup>
                    </m:sSup>
                    <m:r>
                      <a:rPr lang="en-CA" b="0" i="1" smtClean="0">
                        <a:latin typeface="Cambria Math" panose="02040503050406030204" pitchFamily="18" charset="0"/>
                      </a:rPr>
                      <m:t> </m:t>
                    </m:r>
                  </m:oMath>
                </a14:m>
                <a:r>
                  <a:rPr lang="en-US" dirty="0"/>
                  <a:t>Denote as </a:t>
                </a:r>
                <a:r>
                  <a:rPr lang="en-US" dirty="0" err="1"/>
                  <a:t>t_th</a:t>
                </a:r>
                <a:r>
                  <a:rPr lang="en-US" dirty="0"/>
                  <a:t> elements of training example </a:t>
                </a:r>
                <a:r>
                  <a:rPr lang="en-US" dirty="0" err="1"/>
                  <a:t>i</a:t>
                </a:r>
                <a:r>
                  <a:rPr lang="en-US" dirty="0"/>
                  <a:t>. </a:t>
                </a:r>
              </a:p>
              <a:p>
                <a:pPr marL="0" indent="0">
                  <a:buNone/>
                </a:pPr>
                <a14:m>
                  <m:oMath xmlns:m="http://schemas.openxmlformats.org/officeDocument/2006/math">
                    <m:sSubSup>
                      <m:sSubSupPr>
                        <m:ctrlPr>
                          <a:rPr lang="en-CA" i="1" dirty="0">
                            <a:latin typeface="Cambria Math" panose="02040503050406030204" pitchFamily="18" charset="0"/>
                          </a:rPr>
                        </m:ctrlPr>
                      </m:sSubSupPr>
                      <m:e>
                        <m:r>
                          <a:rPr lang="en-CA" i="1" dirty="0">
                            <a:latin typeface="Cambria Math" panose="02040503050406030204" pitchFamily="18" charset="0"/>
                          </a:rPr>
                          <m:t>𝑇</m:t>
                        </m:r>
                      </m:e>
                      <m:sub>
                        <m:r>
                          <a:rPr lang="en-CA" i="1" dirty="0">
                            <a:latin typeface="Cambria Math" panose="02040503050406030204" pitchFamily="18" charset="0"/>
                          </a:rPr>
                          <m:t>𝑥</m:t>
                        </m:r>
                      </m:sub>
                      <m:sup>
                        <m:r>
                          <a:rPr lang="en-CA" i="1" dirty="0">
                            <a:latin typeface="Cambria Math" panose="02040503050406030204" pitchFamily="18" charset="0"/>
                          </a:rPr>
                          <m:t>(</m:t>
                        </m:r>
                        <m:r>
                          <a:rPr lang="en-CA" i="1" dirty="0">
                            <a:latin typeface="Cambria Math" panose="02040503050406030204" pitchFamily="18" charset="0"/>
                          </a:rPr>
                          <m:t>𝑖</m:t>
                        </m:r>
                        <m:r>
                          <a:rPr lang="en-CA" i="1" dirty="0">
                            <a:latin typeface="Cambria Math" panose="02040503050406030204" pitchFamily="18" charset="0"/>
                          </a:rPr>
                          <m:t>)</m:t>
                        </m:r>
                      </m:sup>
                    </m:sSubSup>
                  </m:oMath>
                </a14:m>
                <a:r>
                  <a:rPr lang="en-US" dirty="0"/>
                  <a:t> The input sequence length of </a:t>
                </a:r>
                <a:r>
                  <a:rPr lang="en-US" dirty="0" err="1"/>
                  <a:t>i_th</a:t>
                </a:r>
                <a:r>
                  <a:rPr lang="en-US" dirty="0"/>
                  <a:t> example. </a:t>
                </a:r>
              </a:p>
              <a:p>
                <a:pPr marL="0" indent="0">
                  <a:buNone/>
                </a:pPr>
                <a14:m>
                  <m:oMath xmlns:m="http://schemas.openxmlformats.org/officeDocument/2006/math">
                    <m:sSubSup>
                      <m:sSubSupPr>
                        <m:ctrlPr>
                          <a:rPr lang="en-CA" i="1" dirty="0">
                            <a:latin typeface="Cambria Math" panose="02040503050406030204" pitchFamily="18" charset="0"/>
                          </a:rPr>
                        </m:ctrlPr>
                      </m:sSubSupPr>
                      <m:e>
                        <m:r>
                          <a:rPr lang="en-CA" i="1" dirty="0">
                            <a:latin typeface="Cambria Math" panose="02040503050406030204" pitchFamily="18" charset="0"/>
                          </a:rPr>
                          <m:t>𝑇</m:t>
                        </m:r>
                      </m:e>
                      <m:sub>
                        <m:r>
                          <a:rPr lang="en-CA" i="1" dirty="0">
                            <a:latin typeface="Cambria Math" panose="02040503050406030204" pitchFamily="18" charset="0"/>
                          </a:rPr>
                          <m:t>𝑦</m:t>
                        </m:r>
                      </m:sub>
                      <m:sup>
                        <m:r>
                          <a:rPr lang="en-CA" i="1" dirty="0">
                            <a:latin typeface="Cambria Math" panose="02040503050406030204" pitchFamily="18" charset="0"/>
                          </a:rPr>
                          <m:t>(</m:t>
                        </m:r>
                        <m:r>
                          <a:rPr lang="en-CA" i="1" dirty="0">
                            <a:latin typeface="Cambria Math" panose="02040503050406030204" pitchFamily="18" charset="0"/>
                          </a:rPr>
                          <m:t>𝑖</m:t>
                        </m:r>
                        <m:r>
                          <a:rPr lang="en-CA" i="1" dirty="0">
                            <a:latin typeface="Cambria Math" panose="02040503050406030204" pitchFamily="18" charset="0"/>
                          </a:rPr>
                          <m:t>)</m:t>
                        </m:r>
                      </m:sup>
                    </m:sSubSup>
                  </m:oMath>
                </a14:m>
                <a:r>
                  <a:rPr lang="en-US" dirty="0"/>
                  <a:t> The output sequence length of </a:t>
                </a:r>
                <a:r>
                  <a:rPr lang="en-US" dirty="0" err="1"/>
                  <a:t>i_th</a:t>
                </a:r>
                <a:r>
                  <a:rPr lang="en-US" dirty="0"/>
                  <a:t> example, </a:t>
                </a:r>
                <a14:m>
                  <m:oMath xmlns:m="http://schemas.openxmlformats.org/officeDocument/2006/math">
                    <m:sSubSup>
                      <m:sSubSupPr>
                        <m:ctrlPr>
                          <a:rPr lang="en-CA" i="1" dirty="0">
                            <a:latin typeface="Cambria Math" panose="02040503050406030204" pitchFamily="18" charset="0"/>
                          </a:rPr>
                        </m:ctrlPr>
                      </m:sSubSupPr>
                      <m:e>
                        <m:r>
                          <a:rPr lang="en-CA" i="1" dirty="0">
                            <a:latin typeface="Cambria Math" panose="02040503050406030204" pitchFamily="18" charset="0"/>
                          </a:rPr>
                          <m:t>𝑇</m:t>
                        </m:r>
                      </m:e>
                      <m:sub>
                        <m:r>
                          <a:rPr lang="en-CA" i="1" dirty="0">
                            <a:latin typeface="Cambria Math" panose="02040503050406030204" pitchFamily="18" charset="0"/>
                          </a:rPr>
                          <m:t>𝑥</m:t>
                        </m:r>
                      </m:sub>
                      <m:sup>
                        <m:r>
                          <a:rPr lang="en-CA" i="1" dirty="0">
                            <a:latin typeface="Cambria Math" panose="02040503050406030204" pitchFamily="18" charset="0"/>
                          </a:rPr>
                          <m:t>(</m:t>
                        </m:r>
                        <m:r>
                          <a:rPr lang="en-CA" i="1" dirty="0">
                            <a:latin typeface="Cambria Math" panose="02040503050406030204" pitchFamily="18" charset="0"/>
                          </a:rPr>
                          <m:t>𝑖</m:t>
                        </m:r>
                        <m:r>
                          <a:rPr lang="en-CA" i="1" dirty="0">
                            <a:latin typeface="Cambria Math" panose="02040503050406030204" pitchFamily="18" charset="0"/>
                          </a:rPr>
                          <m:t>)</m:t>
                        </m:r>
                      </m:sup>
                    </m:sSubSup>
                    <m:r>
                      <a:rPr lang="en-CA" b="0" i="1" dirty="0" smtClean="0">
                        <a:latin typeface="Cambria Math" panose="02040503050406030204" pitchFamily="18" charset="0"/>
                      </a:rPr>
                      <m:t>≠</m:t>
                    </m:r>
                    <m:r>
                      <a:rPr lang="en-CA" b="0" i="1" dirty="0" smtClean="0">
                        <a:latin typeface="Cambria Math" panose="02040503050406030204" pitchFamily="18" charset="0"/>
                      </a:rPr>
                      <m:t>𝑜𝑟</m:t>
                    </m:r>
                    <m:r>
                      <a:rPr lang="en-CA" b="0" i="1" dirty="0" smtClean="0">
                        <a:latin typeface="Cambria Math" panose="02040503050406030204" pitchFamily="18" charset="0"/>
                      </a:rPr>
                      <m:t>=</m:t>
                    </m:r>
                  </m:oMath>
                </a14:m>
                <a:r>
                  <a:rPr lang="en-US" dirty="0"/>
                  <a:t> </a:t>
                </a:r>
                <a14:m>
                  <m:oMath xmlns:m="http://schemas.openxmlformats.org/officeDocument/2006/math">
                    <m:sSubSup>
                      <m:sSubSupPr>
                        <m:ctrlPr>
                          <a:rPr lang="en-CA" i="1" dirty="0">
                            <a:latin typeface="Cambria Math" panose="02040503050406030204" pitchFamily="18" charset="0"/>
                          </a:rPr>
                        </m:ctrlPr>
                      </m:sSubSupPr>
                      <m:e>
                        <m:r>
                          <a:rPr lang="en-CA" i="1" dirty="0">
                            <a:latin typeface="Cambria Math" panose="02040503050406030204" pitchFamily="18" charset="0"/>
                          </a:rPr>
                          <m:t>𝑇</m:t>
                        </m:r>
                      </m:e>
                      <m:sub>
                        <m:r>
                          <a:rPr lang="en-CA" b="0" i="1" dirty="0" smtClean="0">
                            <a:latin typeface="Cambria Math" panose="02040503050406030204" pitchFamily="18" charset="0"/>
                          </a:rPr>
                          <m:t>𝑦</m:t>
                        </m:r>
                      </m:sub>
                      <m:sup>
                        <m:r>
                          <a:rPr lang="en-CA" i="1" dirty="0">
                            <a:latin typeface="Cambria Math" panose="02040503050406030204" pitchFamily="18" charset="0"/>
                          </a:rPr>
                          <m:t>(</m:t>
                        </m:r>
                        <m:r>
                          <a:rPr lang="en-CA" i="1" dirty="0">
                            <a:latin typeface="Cambria Math" panose="02040503050406030204" pitchFamily="18" charset="0"/>
                          </a:rPr>
                          <m:t>𝑖</m:t>
                        </m:r>
                        <m:r>
                          <a:rPr lang="en-CA" i="1" dirty="0">
                            <a:latin typeface="Cambria Math" panose="02040503050406030204" pitchFamily="18" charset="0"/>
                          </a:rPr>
                          <m:t>)</m:t>
                        </m:r>
                      </m:sup>
                    </m:sSubSup>
                  </m:oMath>
                </a14:m>
                <a:endParaRPr lang="en-US" dirty="0"/>
              </a:p>
              <a:p>
                <a:pPr marL="0" indent="0">
                  <a:buNone/>
                </a:pPr>
                <a:r>
                  <a:rPr lang="en-US" dirty="0"/>
                  <a:t>Different training example can have different length, </a:t>
                </a:r>
              </a:p>
              <a:p>
                <a:pPr marL="0" indent="0">
                  <a:buNone/>
                </a:pPr>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D9B346AE-8D45-C688-6E37-01DCF293163F}"/>
                  </a:ext>
                </a:extLst>
              </p:cNvPr>
              <p:cNvSpPr>
                <a:spLocks noGrp="1" noRot="1" noChangeAspect="1" noMove="1" noResize="1" noEditPoints="1" noAdjustHandles="1" noChangeArrowheads="1" noChangeShapeType="1" noTextEdit="1"/>
              </p:cNvSpPr>
              <p:nvPr>
                <p:ph idx="1"/>
              </p:nvPr>
            </p:nvSpPr>
            <p:spPr>
              <a:xfrm>
                <a:off x="838200" y="1371600"/>
                <a:ext cx="10515600" cy="4805363"/>
              </a:xfrm>
              <a:blipFill>
                <a:blip r:embed="rId3"/>
                <a:stretch>
                  <a:fillRect l="-1206" t="-2375"/>
                </a:stretch>
              </a:blipFill>
            </p:spPr>
            <p:txBody>
              <a:bodyPr/>
              <a:lstStyle/>
              <a:p>
                <a:r>
                  <a:rPr lang="en-US">
                    <a:noFill/>
                  </a:rPr>
                  <a:t> </a:t>
                </a:r>
              </a:p>
            </p:txBody>
          </p:sp>
        </mc:Fallback>
      </mc:AlternateContent>
    </p:spTree>
    <p:extLst>
      <p:ext uri="{BB962C8B-B14F-4D97-AF65-F5344CB8AC3E}">
        <p14:creationId xmlns:p14="http://schemas.microsoft.com/office/powerpoint/2010/main" val="572382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7A4ED-BFBD-1BC1-1281-60A3D2878FEC}"/>
              </a:ext>
            </a:extLst>
          </p:cNvPr>
          <p:cNvSpPr>
            <a:spLocks noGrp="1"/>
          </p:cNvSpPr>
          <p:nvPr>
            <p:ph type="title"/>
          </p:nvPr>
        </p:nvSpPr>
        <p:spPr/>
        <p:txBody>
          <a:bodyPr/>
          <a:lstStyle/>
          <a:p>
            <a:r>
              <a:rPr lang="en-US" dirty="0"/>
              <a:t>How to represent words in a sentence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ADF7103-035E-C37F-C015-225B8CA8D172}"/>
                  </a:ext>
                </a:extLst>
              </p:cNvPr>
              <p:cNvSpPr>
                <a:spLocks noGrp="1"/>
              </p:cNvSpPr>
              <p:nvPr>
                <p:ph idx="1"/>
              </p:nvPr>
            </p:nvSpPr>
            <p:spPr/>
            <p:txBody>
              <a:bodyPr>
                <a:normAutofit/>
              </a:bodyPr>
              <a:lstStyle/>
              <a:p>
                <a:pPr marL="0" indent="0">
                  <a:buNone/>
                </a:pPr>
                <a:r>
                  <a:rPr lang="en-CA" dirty="0"/>
                  <a:t>“Tom and Jerry get a new indoor swimming pool.”</a:t>
                </a:r>
              </a:p>
              <a:p>
                <a:pPr marL="0" indent="0">
                  <a:buNone/>
                </a:pPr>
                <a:r>
                  <a:rPr lang="en-US" dirty="0"/>
                  <a:t>Dictionary</a:t>
                </a:r>
              </a:p>
              <a:p>
                <a:pPr marL="0" indent="0">
                  <a:buNone/>
                </a:pPr>
                <a14:m>
                  <m:oMath xmlns:m="http://schemas.openxmlformats.org/officeDocument/2006/math">
                    <m:d>
                      <m:dPr>
                        <m:begChr m:val="["/>
                        <m:endChr m:val="]"/>
                        <m:ctrlPr>
                          <a:rPr lang="en-US" i="1" smtClean="0">
                            <a:latin typeface="Cambria Math" panose="02040503050406030204" pitchFamily="18" charset="0"/>
                          </a:rPr>
                        </m:ctrlPr>
                      </m:dPr>
                      <m:e>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𝑎</m:t>
                              </m:r>
                            </m:e>
                          </m:mr>
                          <m:mr>
                            <m:e>
                              <m:m>
                                <m:mPr>
                                  <m:mcs>
                                    <m:mc>
                                      <m:mcPr>
                                        <m:count m:val="1"/>
                                        <m:mcJc m:val="center"/>
                                      </m:mcPr>
                                    </m:mc>
                                  </m:mcs>
                                  <m:ctrlPr>
                                    <a:rPr lang="en-US" i="1" smtClean="0">
                                      <a:latin typeface="Cambria Math" panose="02040503050406030204" pitchFamily="18" charset="0"/>
                                    </a:rPr>
                                  </m:ctrlPr>
                                </m:mPr>
                                <m:mr>
                                  <m:e>
                                    <m:r>
                                      <m:rPr>
                                        <m:brk m:alnAt="7"/>
                                      </m:rPr>
                                      <a:rPr lang="en-CA" b="0" i="1" smtClean="0">
                                        <a:latin typeface="Cambria Math" panose="02040503050406030204" pitchFamily="18" charset="0"/>
                                      </a:rPr>
                                      <m:t>𝑎</m:t>
                                    </m:r>
                                    <m:r>
                                      <a:rPr lang="en-CA" b="0" i="1" smtClean="0">
                                        <a:latin typeface="Cambria Math" panose="02040503050406030204" pitchFamily="18" charset="0"/>
                                      </a:rPr>
                                      <m:t>𝑏𝑎𝑐𝑘</m:t>
                                    </m:r>
                                  </m:e>
                                </m:mr>
                                <m:mr>
                                  <m:e>
                                    <m:r>
                                      <a:rPr lang="en-US" i="1" smtClean="0">
                                        <a:latin typeface="Cambria Math" panose="02040503050406030204" pitchFamily="18" charset="0"/>
                                      </a:rPr>
                                      <m:t>⋮</m:t>
                                    </m:r>
                                  </m:e>
                                </m:mr>
                                <m:m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𝐽𝑒𝑟𝑟𝑦</m:t>
                                        </m:r>
                                      </m:e>
                                      <m:e>
                                        <m:r>
                                          <a:rPr lang="en-CA" b="0" i="1" smtClean="0">
                                            <a:latin typeface="Cambria Math" panose="02040503050406030204" pitchFamily="18" charset="0"/>
                                          </a:rPr>
                                          <m:t>⋮</m:t>
                                        </m:r>
                                      </m:e>
                                    </m:eqArr>
                                  </m:e>
                                </m:mr>
                              </m:m>
                            </m:e>
                          </m:mr>
                          <m:mr>
                            <m:e>
                              <m:eqArr>
                                <m:eqArrPr>
                                  <m:ctrlPr>
                                    <a:rPr lang="en-CA" b="0" i="1" smtClean="0">
                                      <a:latin typeface="Cambria Math" panose="02040503050406030204" pitchFamily="18" charset="0"/>
                                    </a:rPr>
                                  </m:ctrlPr>
                                </m:eqArrPr>
                                <m:e>
                                  <m:r>
                                    <a:rPr lang="en-CA" b="0" i="1" smtClean="0">
                                      <a:latin typeface="Cambria Math" panose="02040503050406030204" pitchFamily="18" charset="0"/>
                                    </a:rPr>
                                    <m:t>𝑇𝑜𝑚</m:t>
                                  </m:r>
                                </m:e>
                                <m:e>
                                  <m:r>
                                    <a:rPr lang="en-CA" b="0" i="1" smtClean="0">
                                      <a:latin typeface="Cambria Math" panose="02040503050406030204" pitchFamily="18" charset="0"/>
                                    </a:rPr>
                                    <m:t>⋮</m:t>
                                  </m:r>
                                </m:e>
                                <m:e>
                                  <m:r>
                                    <a:rPr lang="en-CA" b="0" i="1" smtClean="0">
                                      <a:latin typeface="Cambria Math" panose="02040503050406030204" pitchFamily="18" charset="0"/>
                                    </a:rPr>
                                    <m:t>𝑧𝑢𝑙𝑢</m:t>
                                  </m:r>
                                </m:e>
                              </m:eqArr>
                            </m:e>
                          </m:mr>
                        </m:m>
                      </m:e>
                    </m:d>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CA" b="0" i="1" smtClean="0">
                                  <a:latin typeface="Cambria Math" panose="02040503050406030204" pitchFamily="18" charset="0"/>
                                </a:rPr>
                                <m:t>1</m:t>
                              </m:r>
                            </m:e>
                          </m:mr>
                          <m:mr>
                            <m:e>
                              <m:m>
                                <m:mPr>
                                  <m:mcs>
                                    <m:mc>
                                      <m:mcPr>
                                        <m:count m:val="1"/>
                                        <m:mcJc m:val="center"/>
                                      </m:mcPr>
                                    </m:mc>
                                  </m:mcs>
                                  <m:ctrlPr>
                                    <a:rPr lang="en-US" i="1">
                                      <a:latin typeface="Cambria Math" panose="02040503050406030204" pitchFamily="18" charset="0"/>
                                    </a:rPr>
                                  </m:ctrlPr>
                                </m:mPr>
                                <m:mr>
                                  <m:e>
                                    <m:r>
                                      <a:rPr lang="en-CA" b="0" i="1" smtClean="0">
                                        <a:latin typeface="Cambria Math" panose="02040503050406030204" pitchFamily="18" charset="0"/>
                                      </a:rPr>
                                      <m:t>2</m:t>
                                    </m:r>
                                  </m:e>
                                </m:mr>
                                <m:mr>
                                  <m:e>
                                    <m:r>
                                      <a:rPr lang="en-US" i="1">
                                        <a:latin typeface="Cambria Math" panose="02040503050406030204" pitchFamily="18" charset="0"/>
                                      </a:rPr>
                                      <m:t>⋮</m:t>
                                    </m:r>
                                  </m:e>
                                </m:mr>
                                <m:mr>
                                  <m:e>
                                    <m:eqArr>
                                      <m:eqArrPr>
                                        <m:ctrlPr>
                                          <a:rPr lang="en-CA" i="1">
                                            <a:latin typeface="Cambria Math" panose="02040503050406030204" pitchFamily="18" charset="0"/>
                                          </a:rPr>
                                        </m:ctrlPr>
                                      </m:eqArrPr>
                                      <m:e>
                                        <m:r>
                                          <a:rPr lang="en-CA" b="0" i="1" smtClean="0">
                                            <a:latin typeface="Cambria Math" panose="02040503050406030204" pitchFamily="18" charset="0"/>
                                          </a:rPr>
                                          <m:t>6929</m:t>
                                        </m:r>
                                      </m:e>
                                      <m:e>
                                        <m:r>
                                          <a:rPr lang="en-CA" i="1">
                                            <a:latin typeface="Cambria Math" panose="02040503050406030204" pitchFamily="18" charset="0"/>
                                          </a:rPr>
                                          <m:t>⋮</m:t>
                                        </m:r>
                                      </m:e>
                                    </m:eqArr>
                                  </m:e>
                                </m:mr>
                              </m:m>
                            </m:e>
                          </m:mr>
                          <m:mr>
                            <m:e>
                              <m:eqArr>
                                <m:eqArrPr>
                                  <m:ctrlPr>
                                    <a:rPr lang="en-CA" i="1">
                                      <a:latin typeface="Cambria Math" panose="02040503050406030204" pitchFamily="18" charset="0"/>
                                    </a:rPr>
                                  </m:ctrlPr>
                                </m:eqArrPr>
                                <m:e>
                                  <m:r>
                                    <a:rPr lang="en-CA" b="0" i="1" smtClean="0">
                                      <a:latin typeface="Cambria Math" panose="02040503050406030204" pitchFamily="18" charset="0"/>
                                    </a:rPr>
                                    <m:t>9846</m:t>
                                  </m:r>
                                </m:e>
                                <m:e>
                                  <m:r>
                                    <a:rPr lang="en-CA" i="1">
                                      <a:latin typeface="Cambria Math" panose="02040503050406030204" pitchFamily="18" charset="0"/>
                                    </a:rPr>
                                    <m:t>⋮</m:t>
                                  </m:r>
                                </m:e>
                                <m:e>
                                  <m:r>
                                    <a:rPr lang="en-CA" b="0" i="1" smtClean="0">
                                      <a:latin typeface="Cambria Math" panose="02040503050406030204" pitchFamily="18" charset="0"/>
                                    </a:rPr>
                                    <m:t>10,000</m:t>
                                  </m:r>
                                </m:e>
                              </m:eqArr>
                            </m:e>
                          </m:mr>
                        </m:m>
                      </m:e>
                    </m:d>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CA" b="0" i="1" smtClean="0">
                                  <a:latin typeface="Cambria Math" panose="02040503050406030204" pitchFamily="18" charset="0"/>
                                </a:rPr>
                                <m:t>0</m:t>
                              </m:r>
                            </m:e>
                          </m:mr>
                          <m:mr>
                            <m:e>
                              <m:m>
                                <m:mPr>
                                  <m:mcs>
                                    <m:mc>
                                      <m:mcPr>
                                        <m:count m:val="1"/>
                                        <m:mcJc m:val="center"/>
                                      </m:mcPr>
                                    </m:mc>
                                  </m:mcs>
                                  <m:ctrlPr>
                                    <a:rPr lang="en-US" i="1">
                                      <a:latin typeface="Cambria Math" panose="02040503050406030204" pitchFamily="18" charset="0"/>
                                    </a:rPr>
                                  </m:ctrlPr>
                                </m:mPr>
                                <m:mr>
                                  <m:e>
                                    <m:r>
                                      <m:rPr>
                                        <m:brk m:alnAt="7"/>
                                      </m:rPr>
                                      <a:rPr lang="en-CA" i="1">
                                        <a:latin typeface="Cambria Math" panose="02040503050406030204" pitchFamily="18" charset="0"/>
                                      </a:rPr>
                                      <m:t>0</m:t>
                                    </m:r>
                                  </m:e>
                                </m:mr>
                                <m:mr>
                                  <m:e>
                                    <m:r>
                                      <a:rPr lang="en-US" i="1">
                                        <a:latin typeface="Cambria Math" panose="02040503050406030204" pitchFamily="18" charset="0"/>
                                      </a:rPr>
                                      <m:t>⋮</m:t>
                                    </m:r>
                                  </m:e>
                                </m:mr>
                                <m:mr>
                                  <m:e>
                                    <m:eqArr>
                                      <m:eqArrPr>
                                        <m:ctrlPr>
                                          <a:rPr lang="en-CA" i="1">
                                            <a:latin typeface="Cambria Math" panose="02040503050406030204" pitchFamily="18" charset="0"/>
                                          </a:rPr>
                                        </m:ctrlPr>
                                      </m:eqArrPr>
                                      <m:e>
                                        <m:r>
                                          <a:rPr lang="en-CA" i="1">
                                            <a:latin typeface="Cambria Math" panose="02040503050406030204" pitchFamily="18" charset="0"/>
                                          </a:rPr>
                                          <m:t>0</m:t>
                                        </m:r>
                                      </m:e>
                                      <m:e>
                                        <m:r>
                                          <a:rPr lang="en-CA" i="1">
                                            <a:latin typeface="Cambria Math" panose="02040503050406030204" pitchFamily="18" charset="0"/>
                                          </a:rPr>
                                          <m:t>⋮</m:t>
                                        </m:r>
                                      </m:e>
                                    </m:eqArr>
                                  </m:e>
                                </m:mr>
                              </m:m>
                            </m:e>
                          </m:mr>
                          <m:mr>
                            <m:e>
                              <m:eqArr>
                                <m:eqArrPr>
                                  <m:ctrlPr>
                                    <a:rPr lang="en-CA" i="1">
                                      <a:latin typeface="Cambria Math" panose="02040503050406030204" pitchFamily="18" charset="0"/>
                                    </a:rPr>
                                  </m:ctrlPr>
                                </m:eqArrPr>
                                <m:e>
                                  <m:r>
                                    <a:rPr lang="en-CA" b="0" i="1" smtClean="0">
                                      <a:latin typeface="Cambria Math" panose="02040503050406030204" pitchFamily="18" charset="0"/>
                                    </a:rPr>
                                    <m:t>1</m:t>
                                  </m:r>
                                </m:e>
                                <m:e>
                                  <m:r>
                                    <a:rPr lang="en-CA" i="1">
                                      <a:latin typeface="Cambria Math" panose="02040503050406030204" pitchFamily="18" charset="0"/>
                                    </a:rPr>
                                    <m:t>⋮</m:t>
                                  </m:r>
                                </m:e>
                                <m:e>
                                  <m:r>
                                    <a:rPr lang="en-CA" i="1">
                                      <a:latin typeface="Cambria Math" panose="02040503050406030204" pitchFamily="18" charset="0"/>
                                    </a:rPr>
                                    <m:t>0</m:t>
                                  </m:r>
                                </m:e>
                              </m:eqArr>
                            </m:e>
                          </m:mr>
                        </m:m>
                      </m:e>
                    </m:d>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CA" b="0" i="1" smtClean="0">
                                  <a:latin typeface="Cambria Math" panose="02040503050406030204" pitchFamily="18" charset="0"/>
                                </a:rPr>
                                <m:t>0</m:t>
                              </m:r>
                            </m:e>
                          </m:mr>
                          <m:mr>
                            <m:e>
                              <m:m>
                                <m:mPr>
                                  <m:mcs>
                                    <m:mc>
                                      <m:mcPr>
                                        <m:count m:val="1"/>
                                        <m:mcJc m:val="center"/>
                                      </m:mcPr>
                                    </m:mc>
                                  </m:mcs>
                                  <m:ctrlPr>
                                    <a:rPr lang="en-US" i="1">
                                      <a:latin typeface="Cambria Math" panose="02040503050406030204" pitchFamily="18" charset="0"/>
                                    </a:rPr>
                                  </m:ctrlPr>
                                </m:mPr>
                                <m:mr>
                                  <m:e>
                                    <m:r>
                                      <m:rPr>
                                        <m:brk m:alnAt="7"/>
                                      </m:rPr>
                                      <a:rPr lang="en-CA" i="1">
                                        <a:latin typeface="Cambria Math" panose="02040503050406030204" pitchFamily="18" charset="0"/>
                                      </a:rPr>
                                      <m:t>0</m:t>
                                    </m:r>
                                  </m:e>
                                </m:mr>
                                <m:mr>
                                  <m:e>
                                    <m:r>
                                      <a:rPr lang="en-US" i="1">
                                        <a:latin typeface="Cambria Math" panose="02040503050406030204" pitchFamily="18" charset="0"/>
                                      </a:rPr>
                                      <m:t>⋮</m:t>
                                    </m:r>
                                  </m:e>
                                </m:mr>
                                <m:mr>
                                  <m:e>
                                    <m:eqArr>
                                      <m:eqArrPr>
                                        <m:ctrlPr>
                                          <a:rPr lang="en-CA" i="1">
                                            <a:latin typeface="Cambria Math" panose="02040503050406030204" pitchFamily="18" charset="0"/>
                                          </a:rPr>
                                        </m:ctrlPr>
                                      </m:eqArrPr>
                                      <m:e>
                                        <m:r>
                                          <a:rPr lang="en-CA" b="0" i="1" smtClean="0">
                                            <a:latin typeface="Cambria Math" panose="02040503050406030204" pitchFamily="18" charset="0"/>
                                          </a:rPr>
                                          <m:t>1</m:t>
                                        </m:r>
                                      </m:e>
                                      <m:e>
                                        <m:r>
                                          <a:rPr lang="en-CA" i="1">
                                            <a:latin typeface="Cambria Math" panose="02040503050406030204" pitchFamily="18" charset="0"/>
                                          </a:rPr>
                                          <m:t>⋮</m:t>
                                        </m:r>
                                      </m:e>
                                    </m:eqArr>
                                  </m:e>
                                </m:mr>
                              </m:m>
                            </m:e>
                          </m:mr>
                          <m:mr>
                            <m:e>
                              <m:eqArr>
                                <m:eqArrPr>
                                  <m:ctrlPr>
                                    <a:rPr lang="en-CA" i="1">
                                      <a:latin typeface="Cambria Math" panose="02040503050406030204" pitchFamily="18" charset="0"/>
                                    </a:rPr>
                                  </m:ctrlPr>
                                </m:eqArrPr>
                                <m:e>
                                  <m:r>
                                    <a:rPr lang="en-CA" i="1">
                                      <a:latin typeface="Cambria Math" panose="02040503050406030204" pitchFamily="18" charset="0"/>
                                    </a:rPr>
                                    <m:t>0</m:t>
                                  </m:r>
                                </m:e>
                                <m:e>
                                  <m:r>
                                    <a:rPr lang="en-CA" i="1">
                                      <a:latin typeface="Cambria Math" panose="02040503050406030204" pitchFamily="18" charset="0"/>
                                    </a:rPr>
                                    <m:t>⋮</m:t>
                                  </m:r>
                                </m:e>
                                <m:e>
                                  <m:r>
                                    <a:rPr lang="en-CA" i="1">
                                      <a:latin typeface="Cambria Math" panose="02040503050406030204" pitchFamily="18" charset="0"/>
                                    </a:rPr>
                                    <m:t>0</m:t>
                                  </m:r>
                                </m:e>
                              </m:eqArr>
                            </m:e>
                          </m:mr>
                        </m:m>
                      </m:e>
                    </m:d>
                  </m:oMath>
                </a14:m>
                <a:r>
                  <a:rPr lang="en-US" dirty="0"/>
                  <a:t> </a:t>
                </a:r>
                <a14:m>
                  <m:oMath xmlns:m="http://schemas.openxmlformats.org/officeDocument/2006/math">
                    <m:d>
                      <m:dPr>
                        <m:begChr m:val="["/>
                        <m:endChr m:val="]"/>
                        <m:ctrlPr>
                          <a:rPr lang="en-US" i="1">
                            <a:latin typeface="Cambria Math" panose="02040503050406030204" pitchFamily="18" charset="0"/>
                          </a:rPr>
                        </m:ctrlPr>
                      </m:dPr>
                      <m:e>
                        <m:m>
                          <m:mPr>
                            <m:mcs>
                              <m:mc>
                                <m:mcPr>
                                  <m:count m:val="1"/>
                                  <m:mcJc m:val="center"/>
                                </m:mcPr>
                              </m:mc>
                            </m:mcs>
                            <m:ctrlPr>
                              <a:rPr lang="en-US" i="1">
                                <a:latin typeface="Cambria Math" panose="02040503050406030204" pitchFamily="18" charset="0"/>
                              </a:rPr>
                            </m:ctrlPr>
                          </m:mPr>
                          <m:mr>
                            <m:e>
                              <m:r>
                                <m:rPr>
                                  <m:brk m:alnAt="7"/>
                                </m:rPr>
                                <a:rPr lang="en-CA" i="1">
                                  <a:latin typeface="Cambria Math" panose="02040503050406030204" pitchFamily="18" charset="0"/>
                                </a:rPr>
                                <m:t>1</m:t>
                              </m:r>
                            </m:e>
                          </m:mr>
                          <m:mr>
                            <m:e>
                              <m:m>
                                <m:mPr>
                                  <m:mcs>
                                    <m:mc>
                                      <m:mcPr>
                                        <m:count m:val="1"/>
                                        <m:mcJc m:val="center"/>
                                      </m:mcPr>
                                    </m:mc>
                                  </m:mcs>
                                  <m:ctrlPr>
                                    <a:rPr lang="en-US" i="1">
                                      <a:latin typeface="Cambria Math" panose="02040503050406030204" pitchFamily="18" charset="0"/>
                                    </a:rPr>
                                  </m:ctrlPr>
                                </m:mPr>
                                <m:mr>
                                  <m:e>
                                    <m:r>
                                      <m:rPr>
                                        <m:brk m:alnAt="7"/>
                                      </m:rPr>
                                      <a:rPr lang="en-CA" b="0" i="1" smtClean="0">
                                        <a:latin typeface="Cambria Math" panose="02040503050406030204" pitchFamily="18" charset="0"/>
                                      </a:rPr>
                                      <m:t>0</m:t>
                                    </m:r>
                                  </m:e>
                                </m:mr>
                                <m:mr>
                                  <m:e>
                                    <m:r>
                                      <a:rPr lang="en-US" i="1">
                                        <a:latin typeface="Cambria Math" panose="02040503050406030204" pitchFamily="18" charset="0"/>
                                      </a:rPr>
                                      <m:t>⋮</m:t>
                                    </m:r>
                                  </m:e>
                                </m:mr>
                                <m:mr>
                                  <m:e>
                                    <m:eqArr>
                                      <m:eqArrPr>
                                        <m:ctrlPr>
                                          <a:rPr lang="en-CA" i="1">
                                            <a:latin typeface="Cambria Math" panose="02040503050406030204" pitchFamily="18" charset="0"/>
                                          </a:rPr>
                                        </m:ctrlPr>
                                      </m:eqArrPr>
                                      <m:e>
                                        <m:r>
                                          <a:rPr lang="en-CA" b="0" i="1" smtClean="0">
                                            <a:latin typeface="Cambria Math" panose="02040503050406030204" pitchFamily="18" charset="0"/>
                                          </a:rPr>
                                          <m:t>0</m:t>
                                        </m:r>
                                      </m:e>
                                      <m:e>
                                        <m:r>
                                          <a:rPr lang="en-CA" i="1">
                                            <a:latin typeface="Cambria Math" panose="02040503050406030204" pitchFamily="18" charset="0"/>
                                          </a:rPr>
                                          <m:t>⋮</m:t>
                                        </m:r>
                                      </m:e>
                                    </m:eqArr>
                                  </m:e>
                                </m:mr>
                              </m:m>
                            </m:e>
                          </m:mr>
                          <m:mr>
                            <m:e>
                              <m:eqArr>
                                <m:eqArrPr>
                                  <m:ctrlPr>
                                    <a:rPr lang="en-CA" i="1">
                                      <a:latin typeface="Cambria Math" panose="02040503050406030204" pitchFamily="18" charset="0"/>
                                    </a:rPr>
                                  </m:ctrlPr>
                                </m:eqArrPr>
                                <m:e>
                                  <m:r>
                                    <a:rPr lang="en-CA" b="0" i="1" smtClean="0">
                                      <a:latin typeface="Cambria Math" panose="02040503050406030204" pitchFamily="18" charset="0"/>
                                    </a:rPr>
                                    <m:t>0</m:t>
                                  </m:r>
                                </m:e>
                                <m:e>
                                  <m:r>
                                    <a:rPr lang="en-CA" i="1">
                                      <a:latin typeface="Cambria Math" panose="02040503050406030204" pitchFamily="18" charset="0"/>
                                    </a:rPr>
                                    <m:t>⋮</m:t>
                                  </m:r>
                                </m:e>
                                <m:e>
                                  <m:r>
                                    <a:rPr lang="en-CA" i="1">
                                      <a:latin typeface="Cambria Math" panose="02040503050406030204" pitchFamily="18" charset="0"/>
                                    </a:rPr>
                                    <m:t>0</m:t>
                                  </m:r>
                                </m:e>
                              </m:eqArr>
                            </m:e>
                          </m:mr>
                        </m:m>
                      </m:e>
                    </m:d>
                  </m:oMath>
                </a14:m>
                <a:endParaRPr lang="en-US" dirty="0"/>
              </a:p>
            </p:txBody>
          </p:sp>
        </mc:Choice>
        <mc:Fallback xmlns="">
          <p:sp>
            <p:nvSpPr>
              <p:cNvPr id="3" name="Content Placeholder 2">
                <a:extLst>
                  <a:ext uri="{FF2B5EF4-FFF2-40B4-BE49-F238E27FC236}">
                    <a16:creationId xmlns:a16="http://schemas.microsoft.com/office/drawing/2014/main" id="{3ADF7103-035E-C37F-C015-225B8CA8D172}"/>
                  </a:ext>
                </a:extLst>
              </p:cNvPr>
              <p:cNvSpPr>
                <a:spLocks noGrp="1" noRot="1" noChangeAspect="1" noMove="1" noResize="1" noEditPoints="1" noAdjustHandles="1" noChangeArrowheads="1" noChangeShapeType="1" noTextEdit="1"/>
              </p:cNvSpPr>
              <p:nvPr>
                <p:ph idx="1"/>
              </p:nvPr>
            </p:nvSpPr>
            <p:spPr>
              <a:blipFill>
                <a:blip r:embed="rId3"/>
                <a:stretch>
                  <a:fillRect l="-1206" t="-2326"/>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6150ECB-4FDF-21A4-6D39-965F5FA82D42}"/>
              </a:ext>
            </a:extLst>
          </p:cNvPr>
          <p:cNvCxnSpPr/>
          <p:nvPr/>
        </p:nvCxnSpPr>
        <p:spPr>
          <a:xfrm>
            <a:off x="1510145" y="2133600"/>
            <a:ext cx="2161310" cy="6234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66F0319B-EB2B-1532-20E6-AE83CE0E8B0F}"/>
              </a:ext>
            </a:extLst>
          </p:cNvPr>
          <p:cNvCxnSpPr>
            <a:cxnSpLocks/>
          </p:cNvCxnSpPr>
          <p:nvPr/>
        </p:nvCxnSpPr>
        <p:spPr>
          <a:xfrm>
            <a:off x="2770909" y="2230582"/>
            <a:ext cx="1572491" cy="52647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E061A4-B7F0-AC3D-C4D5-586520D020CC}"/>
              </a:ext>
            </a:extLst>
          </p:cNvPr>
          <p:cNvCxnSpPr>
            <a:cxnSpLocks/>
          </p:cNvCxnSpPr>
          <p:nvPr/>
        </p:nvCxnSpPr>
        <p:spPr>
          <a:xfrm>
            <a:off x="3851564" y="2182090"/>
            <a:ext cx="969818" cy="574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754E4B67-580F-F80A-C195-9D0C9EBAA71E}"/>
              </a:ext>
            </a:extLst>
          </p:cNvPr>
          <p:cNvSpPr txBox="1"/>
          <p:nvPr/>
        </p:nvSpPr>
        <p:spPr>
          <a:xfrm>
            <a:off x="6470073" y="2967335"/>
            <a:ext cx="4883727" cy="830997"/>
          </a:xfrm>
          <a:prstGeom prst="rect">
            <a:avLst/>
          </a:prstGeom>
          <a:noFill/>
        </p:spPr>
        <p:txBody>
          <a:bodyPr wrap="square" rtlCol="0">
            <a:spAutoFit/>
          </a:bodyPr>
          <a:lstStyle/>
          <a:p>
            <a:r>
              <a:rPr lang="en-US" sz="2400" dirty="0"/>
              <a:t>A fake word “UNK” for words that is not in the dictionary. </a:t>
            </a:r>
          </a:p>
        </p:txBody>
      </p:sp>
    </p:spTree>
    <p:extLst>
      <p:ext uri="{BB962C8B-B14F-4D97-AF65-F5344CB8AC3E}">
        <p14:creationId xmlns:p14="http://schemas.microsoft.com/office/powerpoint/2010/main" val="6164522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13849</TotalTime>
  <Words>14530</Words>
  <Application>Microsoft Macintosh PowerPoint</Application>
  <PresentationFormat>Widescreen</PresentationFormat>
  <Paragraphs>1111</Paragraphs>
  <Slides>76</Slides>
  <Notes>55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76</vt:i4>
      </vt:variant>
    </vt:vector>
  </HeadingPairs>
  <TitlesOfParts>
    <vt:vector size="83" baseType="lpstr">
      <vt:lpstr>-webkit-standard</vt:lpstr>
      <vt:lpstr>sohne</vt:lpstr>
      <vt:lpstr>Arial</vt:lpstr>
      <vt:lpstr>Calibri</vt:lpstr>
      <vt:lpstr>Calibri Light</vt:lpstr>
      <vt:lpstr>Cambria Math</vt:lpstr>
      <vt:lpstr>Office Theme</vt:lpstr>
      <vt:lpstr>Recurrent Neural Networks</vt:lpstr>
      <vt:lpstr>Non-sequential data vs Sequential data</vt:lpstr>
      <vt:lpstr>Application field</vt:lpstr>
      <vt:lpstr>Sequence data and sequential memory</vt:lpstr>
      <vt:lpstr>Simple recurrent net</vt:lpstr>
      <vt:lpstr>PowerPoint Presentation</vt:lpstr>
      <vt:lpstr>Recurrent Neural Network</vt:lpstr>
      <vt:lpstr>Example and notation</vt:lpstr>
      <vt:lpstr>How to represent words in a sentence</vt:lpstr>
      <vt:lpstr>Standard Neural Network?</vt:lpstr>
      <vt:lpstr>Why not Markov Models?</vt:lpstr>
      <vt:lpstr>Recurrent Neural Network – forward propagation</vt:lpstr>
      <vt:lpstr>What does RNN calculate?</vt:lpstr>
      <vt:lpstr>PowerPoint Presentation</vt:lpstr>
      <vt:lpstr>PowerPoint Presentation</vt:lpstr>
      <vt:lpstr>PowerPoint Presentation</vt:lpstr>
      <vt:lpstr>Speech recognition</vt:lpstr>
      <vt:lpstr>Basic Transformations</vt:lpstr>
      <vt:lpstr>Language modelling with RNN</vt:lpstr>
      <vt:lpstr>PowerPoint Presentation</vt:lpstr>
      <vt:lpstr>Generate novel sequences</vt:lpstr>
      <vt:lpstr>Vanishing Gradients problem in RNNs</vt:lpstr>
      <vt:lpstr>Solutions for vanishing gradient problem</vt:lpstr>
      <vt:lpstr>Gated Recurrent Unit (GRU)</vt:lpstr>
      <vt:lpstr>Gated Recurrent Unit (GRU)</vt:lpstr>
      <vt:lpstr>GRU</vt:lpstr>
      <vt:lpstr>Gated Recurrent Unit (GRU)</vt:lpstr>
      <vt:lpstr>Long Short-term Memory (LSTM)</vt:lpstr>
      <vt:lpstr>LSTM</vt:lpstr>
      <vt:lpstr>Bidirectional RNN</vt:lpstr>
      <vt:lpstr>Bidirectional RNN</vt:lpstr>
      <vt:lpstr>Deep RNNs</vt:lpstr>
      <vt:lpstr>Word Embedding</vt:lpstr>
      <vt:lpstr>Feature representation</vt:lpstr>
      <vt:lpstr>Word embedding</vt:lpstr>
      <vt:lpstr>Visualize Word Embedding</vt:lpstr>
      <vt:lpstr>Transfer learning with word embeddings</vt:lpstr>
      <vt:lpstr>Analogy reasoning</vt:lpstr>
      <vt:lpstr>Word embedding milestones</vt:lpstr>
      <vt:lpstr>Word2Vector</vt:lpstr>
      <vt:lpstr>COBW(Continuous Bag-of-Words) model</vt:lpstr>
      <vt:lpstr>Skip-gram model</vt:lpstr>
      <vt:lpstr>PowerPoint Presentation</vt:lpstr>
      <vt:lpstr>Problems With CBoW/Skip-gram</vt:lpstr>
      <vt:lpstr>Hierarchical softmax</vt:lpstr>
      <vt:lpstr>Negative Sampling</vt:lpstr>
      <vt:lpstr>How to sample negative words</vt:lpstr>
      <vt:lpstr>GLoVe: Global Vectors for word representation</vt:lpstr>
      <vt:lpstr>GLoVe: Global Vectors for word representation</vt:lpstr>
      <vt:lpstr>GLoVe: Global Vectors for word representation</vt:lpstr>
      <vt:lpstr>Simple Sentiment Classification Model</vt:lpstr>
      <vt:lpstr>Simple Sentiment Classification Model– Many to one RNN</vt:lpstr>
      <vt:lpstr>Sequence to sequence model-Basic</vt:lpstr>
      <vt:lpstr>Machine translation as building a conditional language model</vt:lpstr>
      <vt:lpstr>BEAM search</vt:lpstr>
      <vt:lpstr>Length normalization</vt:lpstr>
      <vt:lpstr>Beam width B and error analysis</vt:lpstr>
      <vt:lpstr>BLEU (Bilingual Evaluation Understudy) Score</vt:lpstr>
      <vt:lpstr>Precision</vt:lpstr>
      <vt:lpstr>Clipped Precision</vt:lpstr>
      <vt:lpstr>How to calculate Bleu Score</vt:lpstr>
      <vt:lpstr>PowerPoint Presentation</vt:lpstr>
      <vt:lpstr>Bleu Score</vt:lpstr>
      <vt:lpstr>PowerPoint Presentation</vt:lpstr>
      <vt:lpstr>Transformer-overview</vt:lpstr>
      <vt:lpstr>What does Attention Do?</vt:lpstr>
      <vt:lpstr>PowerPoint Presentation</vt:lpstr>
      <vt:lpstr>Inference</vt:lpstr>
      <vt:lpstr>Transformer Language Model architecture</vt:lpstr>
      <vt:lpstr>How is Transformer better than RNNs?</vt:lpstr>
      <vt:lpstr>Architecture Overview</vt:lpstr>
      <vt:lpstr>Embedding and Position Encoding</vt:lpstr>
      <vt:lpstr>Position Encoding</vt:lpstr>
      <vt:lpstr>Attention Cues</vt:lpstr>
      <vt:lpstr>Queries, Keys, and Values</vt:lpstr>
      <vt:lpstr>Self-Attention and positional Encoding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Recurrent Neural Networks</dc:title>
  <dc:creator>Qingrun Zhang</dc:creator>
  <cp:lastModifiedBy>Qingrun Zhang</cp:lastModifiedBy>
  <cp:revision>335</cp:revision>
  <dcterms:created xsi:type="dcterms:W3CDTF">2022-06-07T15:51:58Z</dcterms:created>
  <dcterms:modified xsi:type="dcterms:W3CDTF">2022-08-08T02:29:21Z</dcterms:modified>
</cp:coreProperties>
</file>